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  <c:pt idx="6">
                  <c:v>42977</c:v>
                </c:pt>
                <c:pt idx="7">
                  <c:v>42978</c:v>
                </c:pt>
                <c:pt idx="8">
                  <c:v>42979</c:v>
                </c:pt>
                <c:pt idx="9">
                  <c:v>42980</c:v>
                </c:pt>
                <c:pt idx="10">
                  <c:v>42981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538472</c:v>
                </c:pt>
                <c:pt idx="1">
                  <c:v>538562</c:v>
                </c:pt>
                <c:pt idx="2">
                  <c:v>538593</c:v>
                </c:pt>
                <c:pt idx="3">
                  <c:v>538556</c:v>
                </c:pt>
                <c:pt idx="4">
                  <c:v>538564</c:v>
                </c:pt>
                <c:pt idx="5">
                  <c:v>538662</c:v>
                </c:pt>
                <c:pt idx="6">
                  <c:v>538715</c:v>
                </c:pt>
                <c:pt idx="7">
                  <c:v>538788</c:v>
                </c:pt>
                <c:pt idx="8">
                  <c:v>538760</c:v>
                </c:pt>
                <c:pt idx="9">
                  <c:v>538744</c:v>
                </c:pt>
                <c:pt idx="10">
                  <c:v>538724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D2-45F6-A8BB-72338EFBE2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072032"/>
        <c:axId val="242069408"/>
      </c:lineChart>
      <c:dateAx>
        <c:axId val="242072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69408"/>
        <c:crosses val="autoZero"/>
        <c:auto val="1"/>
        <c:lblOffset val="100"/>
        <c:baseTimeUnit val="days"/>
      </c:dateAx>
      <c:valAx>
        <c:axId val="24206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7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A7-4A9B-A31C-C151420B69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354256"/>
        <c:axId val="241352944"/>
      </c:radarChart>
      <c:catAx>
        <c:axId val="24135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52944"/>
        <c:crosses val="autoZero"/>
        <c:auto val="1"/>
        <c:lblAlgn val="ctr"/>
        <c:lblOffset val="100"/>
        <c:noMultiLvlLbl val="0"/>
      </c:catAx>
      <c:valAx>
        <c:axId val="24135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5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  <c:pt idx="6">
                  <c:v>42977</c:v>
                </c:pt>
                <c:pt idx="7">
                  <c:v>42978</c:v>
                </c:pt>
                <c:pt idx="8">
                  <c:v>42979</c:v>
                </c:pt>
                <c:pt idx="9">
                  <c:v>42980</c:v>
                </c:pt>
                <c:pt idx="10">
                  <c:v>42981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0.69978785300554003</c:v>
                </c:pt>
                <c:pt idx="1">
                  <c:v>2.9711225458064002E-3</c:v>
                </c:pt>
                <c:pt idx="2">
                  <c:v>5.9415830976815003E-3</c:v>
                </c:pt>
                <c:pt idx="3">
                  <c:v>0</c:v>
                </c:pt>
                <c:pt idx="4">
                  <c:v>1.4854426619133E-3</c:v>
                </c:pt>
                <c:pt idx="5">
                  <c:v>0</c:v>
                </c:pt>
                <c:pt idx="6">
                  <c:v>1.1509445170488001E-2</c:v>
                </c:pt>
                <c:pt idx="7">
                  <c:v>0</c:v>
                </c:pt>
                <c:pt idx="8">
                  <c:v>4.6401645216732996E-3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2C-4D01-9999-49A996F8F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642208"/>
        <c:axId val="289642864"/>
      </c:lineChart>
      <c:dateAx>
        <c:axId val="289642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42864"/>
        <c:crosses val="autoZero"/>
        <c:auto val="1"/>
        <c:lblOffset val="100"/>
        <c:baseTimeUnit val="days"/>
      </c:dateAx>
      <c:valAx>
        <c:axId val="28964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4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98</c:v>
                </c:pt>
                <c:pt idx="2">
                  <c:v>53</c:v>
                </c:pt>
                <c:pt idx="3">
                  <c:v>202</c:v>
                </c:pt>
                <c:pt idx="4">
                  <c:v>31</c:v>
                </c:pt>
                <c:pt idx="5">
                  <c:v>8</c:v>
                </c:pt>
                <c:pt idx="6">
                  <c:v>-29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B7-4A38-8F9F-B6E02C395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387664"/>
        <c:axId val="241383728"/>
      </c:barChart>
      <c:catAx>
        <c:axId val="24138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83728"/>
        <c:crosses val="autoZero"/>
        <c:auto val="1"/>
        <c:lblAlgn val="ctr"/>
        <c:lblOffset val="100"/>
        <c:noMultiLvlLbl val="0"/>
      </c:catAx>
      <c:valAx>
        <c:axId val="24138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8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  <c:pt idx="6">
                  <c:v>42977</c:v>
                </c:pt>
                <c:pt idx="7">
                  <c:v>42978</c:v>
                </c:pt>
                <c:pt idx="8">
                  <c:v>42979</c:v>
                </c:pt>
                <c:pt idx="9">
                  <c:v>42980</c:v>
                </c:pt>
                <c:pt idx="10">
                  <c:v>42981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331</c:v>
                </c:pt>
                <c:pt idx="1">
                  <c:v>90</c:v>
                </c:pt>
                <c:pt idx="2">
                  <c:v>31</c:v>
                </c:pt>
                <c:pt idx="3">
                  <c:v>-37</c:v>
                </c:pt>
                <c:pt idx="4">
                  <c:v>8</c:v>
                </c:pt>
                <c:pt idx="5">
                  <c:v>98</c:v>
                </c:pt>
                <c:pt idx="6">
                  <c:v>53</c:v>
                </c:pt>
                <c:pt idx="7">
                  <c:v>73</c:v>
                </c:pt>
                <c:pt idx="8">
                  <c:v>-28</c:v>
                </c:pt>
                <c:pt idx="9">
                  <c:v>-16</c:v>
                </c:pt>
                <c:pt idx="10">
                  <c:v>-20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56-427B-8BE6-3CA6A6E3B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384712"/>
        <c:axId val="241390944"/>
      </c:lineChart>
      <c:dateAx>
        <c:axId val="241384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90944"/>
        <c:crosses val="autoZero"/>
        <c:auto val="1"/>
        <c:lblOffset val="100"/>
        <c:baseTimeUnit val="days"/>
      </c:dateAx>
      <c:valAx>
        <c:axId val="24139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8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  <c:pt idx="6">
                  <c:v>42977</c:v>
                </c:pt>
                <c:pt idx="7">
                  <c:v>42978</c:v>
                </c:pt>
                <c:pt idx="8">
                  <c:v>42979</c:v>
                </c:pt>
                <c:pt idx="9">
                  <c:v>42980</c:v>
                </c:pt>
                <c:pt idx="10">
                  <c:v>42981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64-4BC6-BDB2-B67A09ACA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985944"/>
        <c:axId val="298986600"/>
      </c:lineChart>
      <c:dateAx>
        <c:axId val="298985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86600"/>
        <c:crosses val="autoZero"/>
        <c:auto val="1"/>
        <c:lblOffset val="100"/>
        <c:baseTimeUnit val="days"/>
      </c:dateAx>
      <c:valAx>
        <c:axId val="29898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8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83-4AAC-AA3A-15F81055D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982008"/>
        <c:axId val="298985288"/>
      </c:barChart>
      <c:catAx>
        <c:axId val="29898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85288"/>
        <c:crosses val="autoZero"/>
        <c:auto val="1"/>
        <c:lblAlgn val="ctr"/>
        <c:lblOffset val="100"/>
        <c:noMultiLvlLbl val="0"/>
      </c:catAx>
      <c:valAx>
        <c:axId val="29898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8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1.4853378586627E-3</c:v>
                </c:pt>
                <c:pt idx="2">
                  <c:v>1.1511368404635999E-2</c:v>
                </c:pt>
                <c:pt idx="3">
                  <c:v>0.69940846419779001</c:v>
                </c:pt>
                <c:pt idx="4">
                  <c:v>3.8061782628231E-3</c:v>
                </c:pt>
                <c:pt idx="5">
                  <c:v>5.9413514346507001E-3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06-4EFD-8228-EC3A1F941B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524248"/>
        <c:axId val="288519000"/>
      </c:barChart>
      <c:catAx>
        <c:axId val="28852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19000"/>
        <c:crosses val="autoZero"/>
        <c:auto val="1"/>
        <c:lblAlgn val="ctr"/>
        <c:lblOffset val="100"/>
        <c:noMultiLvlLbl val="0"/>
      </c:catAx>
      <c:valAx>
        <c:axId val="288519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2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FF-45F4-ADD5-35D6D55CC6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FF-45F4-ADD5-35D6D55CC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524904"/>
        <c:axId val="288519984"/>
      </c:barChart>
      <c:catAx>
        <c:axId val="28852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19984"/>
        <c:crosses val="autoZero"/>
        <c:auto val="1"/>
        <c:lblAlgn val="ctr"/>
        <c:lblOffset val="100"/>
        <c:noMultiLvlLbl val="0"/>
      </c:catAx>
      <c:valAx>
        <c:axId val="28851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2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0.17963966206014001</c:v>
                </c:pt>
                <c:pt idx="10">
                  <c:v>0</c:v>
                </c:pt>
                <c:pt idx="11">
                  <c:v>4.6430514877266E-3</c:v>
                </c:pt>
                <c:pt idx="12">
                  <c:v>0</c:v>
                </c:pt>
                <c:pt idx="13">
                  <c:v>0</c:v>
                </c:pt>
                <c:pt idx="14">
                  <c:v>2.9715529521450001E-3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07-4E35-BF30-7A8CFD4DD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20640"/>
        <c:axId val="244230800"/>
      </c:lineChart>
      <c:catAx>
        <c:axId val="28852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30800"/>
        <c:crosses val="autoZero"/>
        <c:auto val="1"/>
        <c:lblAlgn val="ctr"/>
        <c:lblOffset val="100"/>
        <c:noMultiLvlLbl val="0"/>
      </c:catAx>
      <c:valAx>
        <c:axId val="24423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2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A3-46DF-9E30-CAF74B11D8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817440"/>
        <c:axId val="300819080"/>
      </c:lineChart>
      <c:catAx>
        <c:axId val="30081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19080"/>
        <c:crosses val="autoZero"/>
        <c:auto val="1"/>
        <c:lblAlgn val="ctr"/>
        <c:lblOffset val="100"/>
        <c:noMultiLvlLbl val="0"/>
      </c:catAx>
      <c:valAx>
        <c:axId val="30081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1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3.7134191100862001E-3</c:v>
                </c:pt>
                <c:pt idx="2">
                  <c:v>0.17967303757865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9B-47DB-BC3D-E3D8FE01A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816784"/>
        <c:axId val="300818752"/>
      </c:barChart>
      <c:catAx>
        <c:axId val="30081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18752"/>
        <c:crosses val="autoZero"/>
        <c:auto val="1"/>
        <c:lblAlgn val="ctr"/>
        <c:lblOffset val="100"/>
        <c:noMultiLvlLbl val="0"/>
      </c:catAx>
      <c:valAx>
        <c:axId val="30081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1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7-4B3D-B92B-369FAF0578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07-4B3D-B92B-369FAF0578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07-4B3D-B92B-369FAF0578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07-4B3D-B92B-369FAF0578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07-4B3D-B92B-369FAF0578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07-4B3D-B92B-369FAF05784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07-4B3D-B92B-369FAF05784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07-4B3D-B92B-369FAF057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445184"/>
        <c:axId val="291448136"/>
      </c:barChart>
      <c:catAx>
        <c:axId val="29144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48136"/>
        <c:crosses val="autoZero"/>
        <c:auto val="1"/>
        <c:lblAlgn val="ctr"/>
        <c:lblOffset val="100"/>
        <c:noMultiLvlLbl val="0"/>
      </c:catAx>
      <c:valAx>
        <c:axId val="29144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4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5B-48B8-916A-9F9B7B626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936344"/>
        <c:axId val="367938968"/>
      </c:barChart>
      <c:catAx>
        <c:axId val="36793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38968"/>
        <c:crosses val="autoZero"/>
        <c:auto val="1"/>
        <c:lblAlgn val="ctr"/>
        <c:lblOffset val="100"/>
        <c:noMultiLvlLbl val="0"/>
      </c:catAx>
      <c:valAx>
        <c:axId val="36793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3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5ADDD-1271-4721-8B31-27B63E977C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8ECD46-A8EA-4CBC-B6D3-7ED80259E3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9821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BBCA1-DD1A-4B0B-AEDE-CBF63A2D9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9CD5CA-1622-4641-AF0C-704BE29F0A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4732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44790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4086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1289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81775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58706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37564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1979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6457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03770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1148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50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Noblex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875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56C3A-C0B2-4C56-8E56-E8D49B5B8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727390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D681B-23C8-4C7B-B732-2B46D520B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36B39C-D838-46E7-B1F1-D0AC2E230D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8538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1E98BC-5041-41D5-A8BB-FFD40330A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679BC-3B4E-4E30-85EF-F636AAB6C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14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C3F4A-56F1-445D-AFB9-2E8BA46EB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C36705-BE6F-4807-953A-FFB8399752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9792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5DD2E-3362-4C43-9359-007D99D54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4E60B-FD8E-4079-8092-7475F09F5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287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25D94-B6E4-4997-8A5A-7244E6A47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9D8630-434A-4D1E-832A-E3F4EF4D5E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5921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493E0-4132-4333-B519-4F54C96C7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89EF6-6C24-4B8C-9105-3F489B287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574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0A867-8FD5-48EE-9694-A1FB72819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309160-65E5-44BF-952C-3115609B08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8258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4CB19-BDEF-4081-88C1-5F701ADC9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7B3AE-3184-4659-A419-2A6EAF577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768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90301-6AC8-4E53-AB45-56FB4C794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C8D899-FED9-4DF1-9661-4D33B1B70F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2636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17255-3945-4844-8A50-5A9BA0E545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B635A-51B9-48C0-A8BA-CF6F04C0E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539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AE634-1F57-4AA8-B0F2-35100210C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49B686-07BC-48D8-B4D6-70271B9666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4344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56364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1356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0505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3322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3466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9398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1859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4010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95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- 2017-08-24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- MUY SEGUROS DE NUESTRA PASIÓN -
Comprá un Led Tv Smart 50" 4K. Si Argentina no clasifica, ¡te quedás con la tele y te devolvemos el dinero!
Enterate más en: www.noblex.com.ar/promoeliminatorias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00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- 2017-08-30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- SEGUIMOS MUY SEGUROS DE NUESTRA PASIÓN -
¡Por eso te invitamos a registrar la compra de tu Led Tv Smart 50" 4K y participar de esta promo! Si Argentina no clasifica, te quedás con la tele y te devolvemos el dinero. 
Conocé más ingresando en: www.noblex.com.ar/promoeliminatorias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06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- 2017-08-26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¡Porque apostamos fuerte a esta pasión lanzamos la Super Promo Eliminatorias!
¡Participar es fácil! 
Ingresá en: http://bit.ly/2vaPoHe, registrá la compra de tu Smart 50" 4K y si Argentina no clasifica te quedás con la tele y te devolvemos tu dinero. 
¡Eso sí que es estar muy seguros de nuestra pasión!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41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- 2017-09-01 11:56:06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715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7E3BD-9B12-4853-AF92-5ACDF28C7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940007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F46A1-C41C-4D0F-9D4E-29F88BA1B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E26E5-68CD-490F-AEC8-41B55D07AC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4104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07420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8078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0082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7082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5585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6762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231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746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812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- 2017-08-25 14:11:36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81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- 2017-08-28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¡Todavía estás a tiempo de participar de esta pasión!
Enterate más de esta promo ingresando en: www.noblex.com.ar/promoeliminatorias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530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68DCF-C3A6-4498-B920-A0ACA9C4BB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492811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925B3-B47D-4266-87A7-957F98BCC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C60A2A-6A63-445D-A317-3F4FB4353A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1116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B58C8-B8ED-4C76-94F1-90BEF8F4CA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F8589-7CE3-4AC1-BDE5-6B1BC1981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888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A13BB-4B24-43B9-87E9-FAE0FD5AF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ACC8DD-FEE7-4BD4-9B3E-E071B6B7D0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560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876CE-C64E-4DED-87E9-C0D39D6F6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AE791-8D90-4B5A-9241-9C71E2ACC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946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9815-4A49-4E07-8A60-9761C8CE7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DA36C0-47EC-48B5-9990-C3E0511791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996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38B32-6D95-42B2-BB3D-C0D45A070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CC431-24A1-4708-AA31-A83C69DFE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583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1D2AD-193B-4282-9E05-E2484F3D1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DC2B96-6FBB-4D4A-831B-ECCE763DEA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2658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5A502-73B2-4D07-A3BB-2F49B30BA2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8D323-6B3E-456C-8722-0CC5186E8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093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545B0-FF31-44A9-8A1F-352E9F079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896C03-C8D1-43B1-B9A3-9823878C78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1494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6C5F2-198F-401E-A283-6C38F31FE0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74BBD-DE34-4642-99B1-65662B915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677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82C29-4212-4E90-9474-AC847DE4E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C9244D-2957-4384-86BB-419EA8074F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9473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DA057E-1832-49B0-99F3-CAB0D7DA23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36AFD-7DD1-487D-A3E3-DAC72D0A2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706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0B127-8D92-4093-9CA3-E0C29BA2C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7DE2C6-C465-4E43-AA75-1C920B6A85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9867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DA811-7CFB-4A88-ACD5-C3525136F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CF092-B878-4337-8C85-2E6972DF7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842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EDF9F-CD21-404E-B733-10F0D7E12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BFBCCA-EF60-42EB-96B5-C01CD88C7E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3596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23AC5-76C0-4CF0-8A17-E5B565991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6066D-5788-4A86-A88A-3E89E4B7F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310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AF568-B8A6-4408-B9E8-5CA3CC172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22573C-CF59-4839-871F-90B5E0D0FF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4449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488584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4622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3162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125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359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83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Rok Kneeteman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955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Aryel G. Leiva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74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Leonel Vcl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24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Gomez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43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Nestor Daniel Cardona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72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David Hector Burgos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02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Ruben Micol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87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Laura Nair Diaz Ruiz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21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Enzo Bruno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08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Enrique Oliva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621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BAC20-C224-427E-A133-974D04F61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135816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8FD85-485C-4AF7-92F6-0027FB492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920CCA-531C-4010-B8C9-3BC15C65EE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722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692820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53619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691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029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8823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68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Musa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78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Romina Laura Pared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38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Garcia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02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Anyelo Cvh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37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Franco Mauricio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813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055D1-BCCA-44AE-BF76-75BB01D700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4261888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1F293-0DFA-4AE9-AA24-4DF3905F8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560229-BCA9-48E4-93CB-A16B8211A2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9033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9216C-AD1C-4331-9C89-7891EAF41D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AB9BC-AD92-427A-9387-AFFA8AFF0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920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469</Words>
  <Application>Microsoft Office PowerPoint</Application>
  <PresentationFormat>On-screen Show (4:3)</PresentationFormat>
  <Paragraphs>223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2</vt:lpstr>
      <vt:lpstr>Facebook Own Posts Table - 2 of 2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2017-09-04T12:45:20Z</dcterms:created>
  <dcterms:modified xsi:type="dcterms:W3CDTF">2017-09-04T12:45:58Z</dcterms:modified>
</cp:coreProperties>
</file>