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218822</c:v>
                </c:pt>
                <c:pt idx="1">
                  <c:v>218982</c:v>
                </c:pt>
                <c:pt idx="2">
                  <c:v>219086</c:v>
                </c:pt>
                <c:pt idx="3">
                  <c:v>219220</c:v>
                </c:pt>
                <c:pt idx="4">
                  <c:v>219343</c:v>
                </c:pt>
                <c:pt idx="5">
                  <c:v>219463</c:v>
                </c:pt>
                <c:pt idx="6">
                  <c:v>219587</c:v>
                </c:pt>
                <c:pt idx="7">
                  <c:v>219844</c:v>
                </c:pt>
                <c:pt idx="8">
                  <c:v>220052</c:v>
                </c:pt>
                <c:pt idx="9">
                  <c:v>220293</c:v>
                </c:pt>
                <c:pt idx="10">
                  <c:v>220482</c:v>
                </c:pt>
                <c:pt idx="11">
                  <c:v>220697</c:v>
                </c:pt>
                <c:pt idx="12">
                  <c:v>220949</c:v>
                </c:pt>
                <c:pt idx="13">
                  <c:v>221155</c:v>
                </c:pt>
                <c:pt idx="14">
                  <c:v>221338</c:v>
                </c:pt>
                <c:pt idx="15">
                  <c:v>221543</c:v>
                </c:pt>
                <c:pt idx="16">
                  <c:v>222020</c:v>
                </c:pt>
                <c:pt idx="17">
                  <c:v>222429</c:v>
                </c:pt>
                <c:pt idx="18">
                  <c:v>222823</c:v>
                </c:pt>
                <c:pt idx="19">
                  <c:v>223058</c:v>
                </c:pt>
                <c:pt idx="20">
                  <c:v>223309</c:v>
                </c:pt>
                <c:pt idx="21">
                  <c:v>223515</c:v>
                </c:pt>
                <c:pt idx="22">
                  <c:v>223715</c:v>
                </c:pt>
                <c:pt idx="23">
                  <c:v>223898</c:v>
                </c:pt>
                <c:pt idx="24">
                  <c:v>224157</c:v>
                </c:pt>
                <c:pt idx="25">
                  <c:v>224385</c:v>
                </c:pt>
                <c:pt idx="26">
                  <c:v>224646</c:v>
                </c:pt>
                <c:pt idx="27">
                  <c:v>224813</c:v>
                </c:pt>
                <c:pt idx="28">
                  <c:v>225049</c:v>
                </c:pt>
                <c:pt idx="29">
                  <c:v>225267</c:v>
                </c:pt>
                <c:pt idx="30">
                  <c:v>225530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98-4E0C-B78F-B1D4B1C97B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12376"/>
        <c:axId val="283109752"/>
      </c:lineChart>
      <c:dateAx>
        <c:axId val="283112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09752"/>
        <c:crosses val="autoZero"/>
        <c:auto val="1"/>
        <c:lblOffset val="100"/>
        <c:baseTimeUnit val="days"/>
      </c:dateAx>
      <c:valAx>
        <c:axId val="28310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1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92-4CD5-8D1C-27F5A8862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477408"/>
        <c:axId val="283480688"/>
      </c:radarChart>
      <c:catAx>
        <c:axId val="28347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80688"/>
        <c:crosses val="autoZero"/>
        <c:auto val="1"/>
        <c:lblAlgn val="ctr"/>
        <c:lblOffset val="100"/>
        <c:noMultiLvlLbl val="0"/>
      </c:catAx>
      <c:valAx>
        <c:axId val="28348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7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4.7053019159257997E-2</c:v>
                </c:pt>
                <c:pt idx="2">
                  <c:v>2.6479907229014998E-2</c:v>
                </c:pt>
                <c:pt idx="3">
                  <c:v>2.4015185737818001</c:v>
                </c:pt>
                <c:pt idx="4">
                  <c:v>0</c:v>
                </c:pt>
                <c:pt idx="5">
                  <c:v>0</c:v>
                </c:pt>
                <c:pt idx="6">
                  <c:v>0.98986448012755002</c:v>
                </c:pt>
                <c:pt idx="7">
                  <c:v>0.10377079398311</c:v>
                </c:pt>
                <c:pt idx="8">
                  <c:v>0.34189899430775</c:v>
                </c:pt>
                <c:pt idx="9">
                  <c:v>2.6620097015061002</c:v>
                </c:pt>
                <c:pt idx="10">
                  <c:v>5.0365947174742999E-2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6.6383670520231003E-2</c:v>
                </c:pt>
                <c:pt idx="16">
                  <c:v>1.0943227778755</c:v>
                </c:pt>
                <c:pt idx="17">
                  <c:v>4.0049679602562997E-2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0.10563443324441001</c:v>
                </c:pt>
                <c:pt idx="22">
                  <c:v>3.2198197795317997E-2</c:v>
                </c:pt>
                <c:pt idx="23">
                  <c:v>0.17068353842167</c:v>
                </c:pt>
                <c:pt idx="24">
                  <c:v>1.249849348516E-2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1.6613983843933999</c:v>
                </c:pt>
                <c:pt idx="29">
                  <c:v>8.8826512937582001E-3</c:v>
                </c:pt>
                <c:pt idx="30">
                  <c:v>0.12378104508469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AA-4C72-A432-010CCF56FD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991368"/>
        <c:axId val="46991696"/>
      </c:lineChart>
      <c:dateAx>
        <c:axId val="46991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91696"/>
        <c:crosses val="autoZero"/>
        <c:auto val="1"/>
        <c:lblOffset val="100"/>
        <c:baseTimeUnit val="days"/>
      </c:dateAx>
      <c:valAx>
        <c:axId val="4699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9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187</c:v>
                </c:pt>
                <c:pt idx="1">
                  <c:v>200</c:v>
                </c:pt>
                <c:pt idx="2">
                  <c:v>198</c:v>
                </c:pt>
                <c:pt idx="3">
                  <c:v>254</c:v>
                </c:pt>
                <c:pt idx="4">
                  <c:v>248</c:v>
                </c:pt>
                <c:pt idx="5">
                  <c:v>240</c:v>
                </c:pt>
                <c:pt idx="6">
                  <c:v>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2B-41AE-9ADB-C42C6C725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135432"/>
        <c:axId val="284137728"/>
      </c:barChart>
      <c:catAx>
        <c:axId val="28413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37728"/>
        <c:crosses val="autoZero"/>
        <c:auto val="1"/>
        <c:lblAlgn val="ctr"/>
        <c:lblOffset val="100"/>
        <c:noMultiLvlLbl val="0"/>
      </c:catAx>
      <c:valAx>
        <c:axId val="28413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3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116</c:v>
                </c:pt>
                <c:pt idx="1">
                  <c:v>160</c:v>
                </c:pt>
                <c:pt idx="2">
                  <c:v>104</c:v>
                </c:pt>
                <c:pt idx="3">
                  <c:v>134</c:v>
                </c:pt>
                <c:pt idx="4">
                  <c:v>123</c:v>
                </c:pt>
                <c:pt idx="5">
                  <c:v>120</c:v>
                </c:pt>
                <c:pt idx="6">
                  <c:v>124</c:v>
                </c:pt>
                <c:pt idx="7">
                  <c:v>257</c:v>
                </c:pt>
                <c:pt idx="8">
                  <c:v>208</c:v>
                </c:pt>
                <c:pt idx="9">
                  <c:v>241</c:v>
                </c:pt>
                <c:pt idx="10">
                  <c:v>189</c:v>
                </c:pt>
                <c:pt idx="11">
                  <c:v>215</c:v>
                </c:pt>
                <c:pt idx="12">
                  <c:v>252</c:v>
                </c:pt>
                <c:pt idx="13">
                  <c:v>206</c:v>
                </c:pt>
                <c:pt idx="14">
                  <c:v>183</c:v>
                </c:pt>
                <c:pt idx="15">
                  <c:v>205</c:v>
                </c:pt>
                <c:pt idx="16">
                  <c:v>477</c:v>
                </c:pt>
                <c:pt idx="17">
                  <c:v>409</c:v>
                </c:pt>
                <c:pt idx="18">
                  <c:v>394</c:v>
                </c:pt>
                <c:pt idx="19">
                  <c:v>235</c:v>
                </c:pt>
                <c:pt idx="20">
                  <c:v>251</c:v>
                </c:pt>
                <c:pt idx="21">
                  <c:v>206</c:v>
                </c:pt>
                <c:pt idx="22">
                  <c:v>200</c:v>
                </c:pt>
                <c:pt idx="23">
                  <c:v>183</c:v>
                </c:pt>
                <c:pt idx="24">
                  <c:v>259</c:v>
                </c:pt>
                <c:pt idx="25">
                  <c:v>228</c:v>
                </c:pt>
                <c:pt idx="26">
                  <c:v>261</c:v>
                </c:pt>
                <c:pt idx="27">
                  <c:v>167</c:v>
                </c:pt>
                <c:pt idx="28">
                  <c:v>236</c:v>
                </c:pt>
                <c:pt idx="29">
                  <c:v>218</c:v>
                </c:pt>
                <c:pt idx="30">
                  <c:v>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E1-4098-B8D1-0ECBA8300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38056"/>
        <c:axId val="284130840"/>
      </c:lineChart>
      <c:dateAx>
        <c:axId val="284138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30840"/>
        <c:crosses val="autoZero"/>
        <c:auto val="1"/>
        <c:lblOffset val="100"/>
        <c:baseTimeUnit val="days"/>
      </c:dateAx>
      <c:valAx>
        <c:axId val="28413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3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30-4345-A3C4-AE0993092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316648"/>
        <c:axId val="341314680"/>
      </c:lineChart>
      <c:dateAx>
        <c:axId val="341316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314680"/>
        <c:crosses val="autoZero"/>
        <c:auto val="1"/>
        <c:lblOffset val="100"/>
        <c:baseTimeUnit val="days"/>
      </c:dateAx>
      <c:valAx>
        <c:axId val="34131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31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39-496F-828E-69A1E20F1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315992"/>
        <c:axId val="341317960"/>
      </c:barChart>
      <c:catAx>
        <c:axId val="341315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317960"/>
        <c:crosses val="autoZero"/>
        <c:auto val="1"/>
        <c:lblAlgn val="ctr"/>
        <c:lblOffset val="100"/>
        <c:noMultiLvlLbl val="0"/>
      </c:catAx>
      <c:valAx>
        <c:axId val="34131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31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0.97805343511450005</c:v>
                </c:pt>
                <c:pt idx="1">
                  <c:v>0.63028109846848002</c:v>
                </c:pt>
                <c:pt idx="2">
                  <c:v>8.7468193384223999E-2</c:v>
                </c:pt>
                <c:pt idx="3">
                  <c:v>0.81079864611839003</c:v>
                </c:pt>
                <c:pt idx="4">
                  <c:v>0.61786601613136005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19-4D3F-A065-DAF104E2B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320584"/>
        <c:axId val="341313696"/>
      </c:barChart>
      <c:catAx>
        <c:axId val="34132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313696"/>
        <c:crosses val="autoZero"/>
        <c:auto val="1"/>
        <c:lblAlgn val="ctr"/>
        <c:lblOffset val="100"/>
        <c:noMultiLvlLbl val="0"/>
      </c:catAx>
      <c:valAx>
        <c:axId val="34131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32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9F-4136-AB81-3BB7082E40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9F-4136-AB81-3BB7082E40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9F-4136-AB81-3BB7082E40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543496"/>
        <c:axId val="340790824"/>
      </c:barChart>
      <c:catAx>
        <c:axId val="165543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90824"/>
        <c:crosses val="autoZero"/>
        <c:auto val="1"/>
        <c:lblAlgn val="ctr"/>
        <c:lblOffset val="100"/>
        <c:noMultiLvlLbl val="0"/>
      </c:catAx>
      <c:valAx>
        <c:axId val="34079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4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5.8737217341207001E-2</c:v>
                </c:pt>
                <c:pt idx="15">
                  <c:v>2.6105429929425002E-2</c:v>
                </c:pt>
                <c:pt idx="16">
                  <c:v>0.65826191847904003</c:v>
                </c:pt>
                <c:pt idx="17">
                  <c:v>0.89231060060492995</c:v>
                </c:pt>
                <c:pt idx="18">
                  <c:v>0.72410061292748995</c:v>
                </c:pt>
                <c:pt idx="19">
                  <c:v>4.0058332133083997E-2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09-4566-B64A-28D6D2D1C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048904"/>
        <c:axId val="334049232"/>
      </c:lineChart>
      <c:catAx>
        <c:axId val="33404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49232"/>
        <c:crosses val="autoZero"/>
        <c:auto val="1"/>
        <c:lblAlgn val="ctr"/>
        <c:lblOffset val="100"/>
        <c:noMultiLvlLbl val="0"/>
      </c:catAx>
      <c:valAx>
        <c:axId val="33404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4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9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95-4CA4-9455-43A3A0AC70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054152"/>
        <c:axId val="334050544"/>
      </c:lineChart>
      <c:catAx>
        <c:axId val="33405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50544"/>
        <c:crosses val="autoZero"/>
        <c:auto val="1"/>
        <c:lblAlgn val="ctr"/>
        <c:lblOffset val="100"/>
        <c:noMultiLvlLbl val="0"/>
      </c:catAx>
      <c:valAx>
        <c:axId val="33405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5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0.34173740752185999</c:v>
                </c:pt>
                <c:pt idx="2">
                  <c:v>0.59691586574597</c:v>
                </c:pt>
                <c:pt idx="3">
                  <c:v>0</c:v>
                </c:pt>
                <c:pt idx="4">
                  <c:v>3.6754725829722001E-2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A5-4729-95AF-E64D79267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058416"/>
        <c:axId val="334053824"/>
      </c:barChart>
      <c:catAx>
        <c:axId val="33405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53824"/>
        <c:crosses val="autoZero"/>
        <c:auto val="1"/>
        <c:lblAlgn val="ctr"/>
        <c:lblOffset val="100"/>
        <c:noMultiLvlLbl val="0"/>
      </c:catAx>
      <c:valAx>
        <c:axId val="33405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5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57-4CB5-800D-17E59210FC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57-4CB5-800D-17E59210FC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57-4CB5-800D-17E59210FC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57-4CB5-800D-17E59210FC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57-4CB5-800D-17E59210FC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57-4CB5-800D-17E59210FCF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57-4CB5-800D-17E59210FCF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057-4CB5-800D-17E59210F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062352"/>
        <c:axId val="334062024"/>
      </c:barChart>
      <c:catAx>
        <c:axId val="33406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62024"/>
        <c:crosses val="autoZero"/>
        <c:auto val="1"/>
        <c:lblAlgn val="ctr"/>
        <c:lblOffset val="100"/>
        <c:noMultiLvlLbl val="0"/>
      </c:catAx>
      <c:valAx>
        <c:axId val="33406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6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A0-4C68-A32E-971B071ED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186952"/>
        <c:axId val="292190560"/>
      </c:barChart>
      <c:catAx>
        <c:axId val="29218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90560"/>
        <c:crosses val="autoZero"/>
        <c:auto val="1"/>
        <c:lblAlgn val="ctr"/>
        <c:lblOffset val="100"/>
        <c:noMultiLvlLbl val="0"/>
      </c:catAx>
      <c:valAx>
        <c:axId val="29219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8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3725B-CBE0-4F6A-B0C6-9C072D3899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955CA-8914-4CCB-962C-366B5C1B03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81919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436B4-46E9-4AD3-8575-23F31A886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6D5581-945A-4D99-83CE-1E7354E10E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4752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673878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9796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6443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5032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0607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7812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3381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278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539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2196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81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316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39619-CD25-4596-AB03-9F2D8C7A1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817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F21F0-1485-4B84-A0A1-2D206A7F2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DAD2EA-17AD-403E-A518-FE0CEE57ED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095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E0916-9058-49E3-9CC6-B8201885E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DCEDC-9D95-4794-AC36-5FE65A8E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81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7C1CE-089B-4549-823B-E081605A2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D09C85-5C5F-4FF0-AC81-8EBE28B8F2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2257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4F63E-E352-473D-8615-97A76373E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A7780-B1D2-4B58-A26E-9C223A815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474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830B5-836B-4F6F-B749-71299741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B5D62E-55EE-4720-82DA-FFEF60A290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094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824D4-07D6-452E-8B3B-15588516F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DCF2A-CDCC-474D-85AF-CBA13912B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516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8D5ED-2BF4-4941-A482-7AA68291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07D579-DFCB-481F-A57E-BD32D89C6D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3128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6077D-2CDC-4BE0-A221-DC0C19760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423B5-6753-4EB1-B015-CDB6A942F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508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D2EE-5A89-4E33-A6FE-38D9AC0F4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CCE247-8DE4-4E61-8489-366B59928A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71133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A1C10-22C5-47FB-A12C-6178F6B3F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4483E-63F2-460F-B99E-C24FA92B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23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7FEB2-4A99-4959-9CE4-D12429D94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28CE9C-0489-4019-9FE0-303AD623F2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44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41351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9291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5497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456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7537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148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0923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58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79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- 2017-08-10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diseño es una cuestión de actitud. Con un techo flotante y líneas audaces el Nuevo Nissan Kicks se va a robar todas las miradas a su paso.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1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- 2017-08-04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Tanta actitud necesita espacio. El Nuevo Nissan Kicks te permite plegar la segunda fila de asientos para que puedas hacer lo que quieras, desde ir a la playa con tus amigos hasta salir de camping con tu familia.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02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- 2017-08-29 17:33:00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distintivo diseño del tablero del Nissan Kicks, le da al interior una apariencia limpia y moderna.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70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- 2017-08-17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te va a llevar lejos, pero su avanzada tecnología te va a hacer sentir como en casa. 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39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- 2017-08-07 16:42:17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Actitud en cada detalle. Con sus llantas de aluminio de 17 pulgadas el Nuevo Nissan Kicks te lleva con estilo a donde sea que vayas.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14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- 2017-08-09 16:11:00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lo dudes más! Llevate tu March Active a Tasa 0%. 24 cuotas.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647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67AE4-766E-49F2-B56D-C8F872145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975478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254EB-7A54-41C0-A6A3-C22390050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A526F8-B428-47F9-BFBB-0CE44BA781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9640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49411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2558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2209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8004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298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2605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0295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5820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40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- 2017-08-24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lleva tu estilo al límite, con su exclusivo diseño.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10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- 2017-08-31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Murano está equipada con suspensión independiente en las cuatro ruedas, brindando un manejo sensible y una conducción cómoda.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5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- 2017-08-22 18:09:10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Si, te está sonriendo. #MuranoUnica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60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- 2017-08-08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Ningún paisaje opaca a la Nissan Murano. #MuranoUnica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4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- 2017-08-16 18:30:01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comodidad y simpleza que buscás en tu experiencia por las calles de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3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- 2017-08-23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Nadie se mueve por la ciudad con menos esfuerzo que el Nissan March. Descubrilo en http://bit.ly/2mwd13E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- 2017-08-11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Note está en sintonía con tu camino. ¿Dónde vas a llevarlo este viernes?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575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2EEAB-E4BF-49A3-A75F-85ADFF4AC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96418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EE806-5052-4CD1-855F-0CFB42B92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3D70DC-1D69-494F-B809-31CCB03967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0472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7610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317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410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956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775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251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910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6916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5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- 2017-08-02 14:30:01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¿Viniste a la #ExpoRural17 y probaste que la Frontier está lista para trabajar? ¡Escuchá las opiniones del Test Drive! #MeGustaElCampo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4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- 2017-08-18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Arranca un finde largo, y va a haber tiempo para todo.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43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- 2017-08-03 15:41:46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Subite al Nissan March Active y no te bajes más. Conocé más en: http://bit.ly/2oFypGc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2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- 2017-08-25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todo el finde por delante, esta playlist es ideal para quienes salen a perderse buscando algo nuevo. ¡Seguinos en: http://spoti.fi/2wv8yaj!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62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- 2017-08-23 18:40:08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también le ponemos música a tu actitud. ¡Seguinos en Spotify! 😉 https://open.spotify.com/user/nissanarg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17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- 2017-08-30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Dale a tu miércoles, un toque de viernes. Disfrutá la mejor música de nuestra lista “Everyday friday” en Spotify: http://spoti.fi/2iInKeL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557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6DE78-617E-4ED6-8E85-C4C076869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633297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3B39F-872C-4DCF-8C2E-C4B799239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0F28FC-B7F6-4775-8889-1142806CA8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7207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402C7-A05E-4289-9343-380A1E810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58A6D-757A-4FB6-B537-65A0F4229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856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4295A-D414-467E-902D-95B4EF7B8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7FFBA3-65C6-4909-907E-41733802B8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2964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7A1DF-562A-4023-A70D-6E08CE18C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6E7BE-07C0-48C0-9BF6-977498721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65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4773-D606-4B02-8A47-0E9B84AC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19098-1BEA-4B54-828D-F7DFC9B905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2531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38142-34A6-4C42-A9A7-7E6478A1E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3E429-17C8-4294-8673-68A2AD6D3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87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AC76B-132B-4588-B737-22E7082DF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B15FB7-8794-4C15-A940-8831FB3B67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5455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9D65A-3FEB-4C8D-95B3-7E9734E03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73A1B-7873-4FE9-844A-7DD377CA9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750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5F24-560A-467F-8C08-7C896234A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A882AA-7E84-4236-A20B-C39C9E8A92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8220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28975-54CC-4C3D-9CC9-52A764E0B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5557E-A6F9-48FD-B46D-47BAC3281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032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8D2FB-189C-405A-AC90-E802B17E0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0B2711-3E87-4681-AE45-57F34A065F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597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31F3A-6CD2-4CB5-87D0-5A2A708C2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2010D-C39A-4842-9CAF-3831E89C1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733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6C9BA-256C-4DB7-B07E-C9D5615CB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52608A-9BC3-42A3-9074-482A7B13FF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2553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C0F39-5087-4E14-A516-720AF1497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1D08E-41DB-422F-942F-9239C5B22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930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78C9D-24DC-4BD5-8C26-389B509B2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EA1500-D507-4027-A9E0-2708132BCF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9952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59986-9F9E-485C-87BC-F9D17BB37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A729A-6ED7-48F0-9C18-EC0A3331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192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2F9E3-1332-485B-9E9E-AE5500AF0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BA7F7D-7481-48D7-8D5C-8F6446D56E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3733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311864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3780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0822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8700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1752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45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Beto Soto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88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 Woloszyn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43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Nieves de Faveri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92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Yolanda Gisondi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36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Lotero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161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38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Algañaras Bristow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19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Hugo Tabachnik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341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Del Corro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469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Lucas Rodriguez Yastouktsian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560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F92C3-D558-429A-BA7B-CF52FE20D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922468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852F8-4DEB-41DA-BD83-9FC35F41E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3A7B59-829F-4599-8CA3-F5FE563E44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841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44916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5190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529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919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935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93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Marcelo Perea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04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Lucas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62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Dario Omar Córdoba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76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Salomon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67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A Jorge A Toledo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274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AA2BD-E00E-4CEF-8E4E-4D4579CA2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783152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F102E-253B-4D60-A1F1-613FF6EF8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558D36-CF6C-47C6-B05A-72AC949206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4934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41090-6C7F-4F24-ABA0-8D8FC9F17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84577-51BB-4C81-A02F-1991E49AE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83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660</Words>
  <Application>Microsoft Office PowerPoint</Application>
  <PresentationFormat>On-screen Show (4:3)</PresentationFormat>
  <Paragraphs>337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3</vt:lpstr>
      <vt:lpstr>Facebook Own Posts Table - 2 of 3</vt:lpstr>
      <vt:lpstr>Facebook Own Posts Table - 3 of 3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2017-09-03T16:25:51Z</dcterms:created>
  <dcterms:modified xsi:type="dcterms:W3CDTF">2017-09-03T16:26:38Z</dcterms:modified>
</cp:coreProperties>
</file>