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30927</c:v>
                </c:pt>
                <c:pt idx="1">
                  <c:v>30946</c:v>
                </c:pt>
                <c:pt idx="2">
                  <c:v>30983</c:v>
                </c:pt>
                <c:pt idx="3">
                  <c:v>31028</c:v>
                </c:pt>
                <c:pt idx="4">
                  <c:v>31045</c:v>
                </c:pt>
                <c:pt idx="5">
                  <c:v>31063</c:v>
                </c:pt>
                <c:pt idx="6">
                  <c:v>31158</c:v>
                </c:pt>
                <c:pt idx="7">
                  <c:v>31203</c:v>
                </c:pt>
                <c:pt idx="8">
                  <c:v>31237</c:v>
                </c:pt>
                <c:pt idx="9">
                  <c:v>31304</c:v>
                </c:pt>
                <c:pt idx="10">
                  <c:v>31345</c:v>
                </c:pt>
                <c:pt idx="11">
                  <c:v>31385</c:v>
                </c:pt>
                <c:pt idx="12">
                  <c:v>31440</c:v>
                </c:pt>
                <c:pt idx="13">
                  <c:v>31486</c:v>
                </c:pt>
                <c:pt idx="14">
                  <c:v>31532</c:v>
                </c:pt>
                <c:pt idx="15">
                  <c:v>31573</c:v>
                </c:pt>
                <c:pt idx="16">
                  <c:v>31629</c:v>
                </c:pt>
                <c:pt idx="17">
                  <c:v>31681</c:v>
                </c:pt>
                <c:pt idx="18">
                  <c:v>31695</c:v>
                </c:pt>
                <c:pt idx="19">
                  <c:v>31714</c:v>
                </c:pt>
                <c:pt idx="20">
                  <c:v>31758</c:v>
                </c:pt>
                <c:pt idx="21">
                  <c:v>31800</c:v>
                </c:pt>
                <c:pt idx="22">
                  <c:v>31823</c:v>
                </c:pt>
                <c:pt idx="23">
                  <c:v>31840</c:v>
                </c:pt>
                <c:pt idx="24">
                  <c:v>31865</c:v>
                </c:pt>
                <c:pt idx="25">
                  <c:v>31879</c:v>
                </c:pt>
                <c:pt idx="26">
                  <c:v>31885</c:v>
                </c:pt>
                <c:pt idx="27">
                  <c:v>31906</c:v>
                </c:pt>
                <c:pt idx="28">
                  <c:v>31956</c:v>
                </c:pt>
                <c:pt idx="29">
                  <c:v>31986</c:v>
                </c:pt>
                <c:pt idx="30">
                  <c:v>32038</c:v>
                </c:pt>
              </c:numCache>
            </c:numRef>
          </c:val>
          <c:smooth val="0"/>
          <c:extLst>
            <c:ext xmlns:c16="http://schemas.microsoft.com/office/drawing/2014/chart" uri="{C3380CC4-5D6E-409C-BE32-E72D297353CC}">
              <c16:uniqueId val="{00000000-3D10-4F6E-A048-73E03D43B7BF}"/>
            </c:ext>
          </c:extLst>
        </c:ser>
        <c:dLbls>
          <c:showLegendKey val="0"/>
          <c:showVal val="0"/>
          <c:showCatName val="0"/>
          <c:showSerName val="0"/>
          <c:showPercent val="0"/>
          <c:showBubbleSize val="0"/>
        </c:dLbls>
        <c:smooth val="0"/>
        <c:axId val="232901832"/>
        <c:axId val="232903472"/>
      </c:lineChart>
      <c:dateAx>
        <c:axId val="23290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03472"/>
        <c:crosses val="autoZero"/>
        <c:auto val="1"/>
        <c:lblOffset val="100"/>
        <c:baseTimeUnit val="days"/>
      </c:dateAx>
      <c:valAx>
        <c:axId val="23290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0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8BE-4CD5-92E7-4B59DD4DABD3}"/>
            </c:ext>
          </c:extLst>
        </c:ser>
        <c:dLbls>
          <c:showLegendKey val="0"/>
          <c:showVal val="0"/>
          <c:showCatName val="0"/>
          <c:showSerName val="0"/>
          <c:showPercent val="0"/>
          <c:showBubbleSize val="0"/>
        </c:dLbls>
        <c:axId val="228662216"/>
        <c:axId val="228655656"/>
      </c:radarChart>
      <c:catAx>
        <c:axId val="22866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655656"/>
        <c:crosses val="autoZero"/>
        <c:auto val="1"/>
        <c:lblAlgn val="ctr"/>
        <c:lblOffset val="100"/>
        <c:noMultiLvlLbl val="0"/>
      </c:catAx>
      <c:valAx>
        <c:axId val="22865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66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0.63926275829343004</c:v>
                </c:pt>
                <c:pt idx="1">
                  <c:v>0.78167242635822998</c:v>
                </c:pt>
                <c:pt idx="2">
                  <c:v>0.62827303170927995</c:v>
                </c:pt>
                <c:pt idx="3">
                  <c:v>0.42466268881363001</c:v>
                </c:pt>
                <c:pt idx="4">
                  <c:v>0.33652675745728999</c:v>
                </c:pt>
                <c:pt idx="5">
                  <c:v>0.33865739249908999</c:v>
                </c:pt>
                <c:pt idx="6">
                  <c:v>1.3464766598807001</c:v>
                </c:pt>
                <c:pt idx="7">
                  <c:v>0.43022083753321999</c:v>
                </c:pt>
                <c:pt idx="8">
                  <c:v>0.79329489643391005</c:v>
                </c:pt>
                <c:pt idx="9">
                  <c:v>2.5327790214263</c:v>
                </c:pt>
                <c:pt idx="10">
                  <c:v>0.64943356987795997</c:v>
                </c:pt>
                <c:pt idx="11">
                  <c:v>2.3880121154152998</c:v>
                </c:pt>
                <c:pt idx="12">
                  <c:v>3.1771297593275998</c:v>
                </c:pt>
                <c:pt idx="13">
                  <c:v>0</c:v>
                </c:pt>
                <c:pt idx="14">
                  <c:v>1.9626138563585001</c:v>
                </c:pt>
                <c:pt idx="15">
                  <c:v>1.2328853955375001</c:v>
                </c:pt>
                <c:pt idx="16">
                  <c:v>2.1319397668247002</c:v>
                </c:pt>
                <c:pt idx="17">
                  <c:v>1.5152951087243001</c:v>
                </c:pt>
                <c:pt idx="18">
                  <c:v>0.46705377429942002</c:v>
                </c:pt>
                <c:pt idx="19">
                  <c:v>4.8952813525107004</c:v>
                </c:pt>
                <c:pt idx="20">
                  <c:v>7.0676833879506002</c:v>
                </c:pt>
                <c:pt idx="21">
                  <c:v>1.6996848772549999</c:v>
                </c:pt>
                <c:pt idx="22">
                  <c:v>0.88837194681084997</c:v>
                </c:pt>
                <c:pt idx="23">
                  <c:v>1.3430303791900999</c:v>
                </c:pt>
                <c:pt idx="24">
                  <c:v>2.0720833856587002</c:v>
                </c:pt>
                <c:pt idx="25">
                  <c:v>0.46592620481927999</c:v>
                </c:pt>
                <c:pt idx="26">
                  <c:v>0.74336616272504996</c:v>
                </c:pt>
                <c:pt idx="27">
                  <c:v>1.5315880232011001</c:v>
                </c:pt>
                <c:pt idx="28">
                  <c:v>1.4387272556449999</c:v>
                </c:pt>
                <c:pt idx="29">
                  <c:v>1.3355853742454</c:v>
                </c:pt>
                <c:pt idx="30">
                  <c:v>0.72410346120205005</c:v>
                </c:pt>
              </c:numCache>
            </c:numRef>
          </c:val>
          <c:smooth val="0"/>
          <c:extLst>
            <c:ext xmlns:c16="http://schemas.microsoft.com/office/drawing/2014/chart" uri="{C3380CC4-5D6E-409C-BE32-E72D297353CC}">
              <c16:uniqueId val="{00000000-41F5-46D9-B064-0A57CB61FB9E}"/>
            </c:ext>
          </c:extLst>
        </c:ser>
        <c:dLbls>
          <c:showLegendKey val="0"/>
          <c:showVal val="0"/>
          <c:showCatName val="0"/>
          <c:showSerName val="0"/>
          <c:showPercent val="0"/>
          <c:showBubbleSize val="0"/>
        </c:dLbls>
        <c:smooth val="0"/>
        <c:axId val="277522304"/>
        <c:axId val="277523616"/>
      </c:lineChart>
      <c:dateAx>
        <c:axId val="27752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23616"/>
        <c:crosses val="autoZero"/>
        <c:auto val="1"/>
        <c:lblOffset val="100"/>
        <c:baseTimeUnit val="days"/>
      </c:dateAx>
      <c:valAx>
        <c:axId val="27752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2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44</c:v>
                </c:pt>
                <c:pt idx="2">
                  <c:v>29</c:v>
                </c:pt>
                <c:pt idx="3">
                  <c:v>46</c:v>
                </c:pt>
                <c:pt idx="4">
                  <c:v>41</c:v>
                </c:pt>
                <c:pt idx="5">
                  <c:v>21</c:v>
                </c:pt>
                <c:pt idx="6">
                  <c:v>25</c:v>
                </c:pt>
              </c:numCache>
            </c:numRef>
          </c:val>
          <c:extLst>
            <c:ext xmlns:c16="http://schemas.microsoft.com/office/drawing/2014/chart" uri="{C3380CC4-5D6E-409C-BE32-E72D297353CC}">
              <c16:uniqueId val="{00000000-5C58-465A-8439-F2D2D6248996}"/>
            </c:ext>
          </c:extLst>
        </c:ser>
        <c:dLbls>
          <c:showLegendKey val="0"/>
          <c:showVal val="0"/>
          <c:showCatName val="0"/>
          <c:showSerName val="0"/>
          <c:showPercent val="0"/>
          <c:showBubbleSize val="0"/>
        </c:dLbls>
        <c:gapWidth val="219"/>
        <c:overlap val="-27"/>
        <c:axId val="228307568"/>
        <c:axId val="228306912"/>
      </c:barChart>
      <c:catAx>
        <c:axId val="22830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06912"/>
        <c:crosses val="autoZero"/>
        <c:auto val="1"/>
        <c:lblAlgn val="ctr"/>
        <c:lblOffset val="100"/>
        <c:noMultiLvlLbl val="0"/>
      </c:catAx>
      <c:valAx>
        <c:axId val="22830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0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38</c:v>
                </c:pt>
                <c:pt idx="1">
                  <c:v>19</c:v>
                </c:pt>
                <c:pt idx="2">
                  <c:v>37</c:v>
                </c:pt>
                <c:pt idx="3">
                  <c:v>45</c:v>
                </c:pt>
                <c:pt idx="4">
                  <c:v>17</c:v>
                </c:pt>
                <c:pt idx="5">
                  <c:v>18</c:v>
                </c:pt>
                <c:pt idx="6">
                  <c:v>95</c:v>
                </c:pt>
                <c:pt idx="7">
                  <c:v>45</c:v>
                </c:pt>
                <c:pt idx="8">
                  <c:v>34</c:v>
                </c:pt>
                <c:pt idx="9">
                  <c:v>67</c:v>
                </c:pt>
                <c:pt idx="10">
                  <c:v>41</c:v>
                </c:pt>
                <c:pt idx="11">
                  <c:v>40</c:v>
                </c:pt>
                <c:pt idx="12">
                  <c:v>55</c:v>
                </c:pt>
                <c:pt idx="13">
                  <c:v>46</c:v>
                </c:pt>
                <c:pt idx="14">
                  <c:v>46</c:v>
                </c:pt>
                <c:pt idx="15">
                  <c:v>41</c:v>
                </c:pt>
                <c:pt idx="16">
                  <c:v>56</c:v>
                </c:pt>
                <c:pt idx="17">
                  <c:v>52</c:v>
                </c:pt>
                <c:pt idx="18">
                  <c:v>14</c:v>
                </c:pt>
                <c:pt idx="19">
                  <c:v>19</c:v>
                </c:pt>
                <c:pt idx="20">
                  <c:v>44</c:v>
                </c:pt>
                <c:pt idx="21">
                  <c:v>42</c:v>
                </c:pt>
                <c:pt idx="22">
                  <c:v>23</c:v>
                </c:pt>
                <c:pt idx="23">
                  <c:v>17</c:v>
                </c:pt>
                <c:pt idx="24">
                  <c:v>25</c:v>
                </c:pt>
                <c:pt idx="25">
                  <c:v>14</c:v>
                </c:pt>
                <c:pt idx="26">
                  <c:v>6</c:v>
                </c:pt>
                <c:pt idx="27">
                  <c:v>21</c:v>
                </c:pt>
                <c:pt idx="28">
                  <c:v>50</c:v>
                </c:pt>
                <c:pt idx="29">
                  <c:v>30</c:v>
                </c:pt>
                <c:pt idx="30">
                  <c:v>52</c:v>
                </c:pt>
              </c:numCache>
            </c:numRef>
          </c:val>
          <c:smooth val="0"/>
          <c:extLst>
            <c:ext xmlns:c16="http://schemas.microsoft.com/office/drawing/2014/chart" uri="{C3380CC4-5D6E-409C-BE32-E72D297353CC}">
              <c16:uniqueId val="{00000000-F7C8-4587-96EE-AD4B1241BE3E}"/>
            </c:ext>
          </c:extLst>
        </c:ser>
        <c:dLbls>
          <c:showLegendKey val="0"/>
          <c:showVal val="0"/>
          <c:showCatName val="0"/>
          <c:showSerName val="0"/>
          <c:showPercent val="0"/>
          <c:showBubbleSize val="0"/>
        </c:dLbls>
        <c:smooth val="0"/>
        <c:axId val="228312160"/>
        <c:axId val="228304616"/>
      </c:lineChart>
      <c:dateAx>
        <c:axId val="22831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04616"/>
        <c:crosses val="autoZero"/>
        <c:auto val="1"/>
        <c:lblOffset val="100"/>
        <c:baseTimeUnit val="days"/>
      </c:dateAx>
      <c:valAx>
        <c:axId val="22830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1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12</c:v>
                </c:pt>
                <c:pt idx="1">
                  <c:v>11</c:v>
                </c:pt>
                <c:pt idx="2">
                  <c:v>13</c:v>
                </c:pt>
                <c:pt idx="3">
                  <c:v>6</c:v>
                </c:pt>
                <c:pt idx="4">
                  <c:v>9</c:v>
                </c:pt>
                <c:pt idx="5">
                  <c:v>6</c:v>
                </c:pt>
                <c:pt idx="6">
                  <c:v>9</c:v>
                </c:pt>
                <c:pt idx="7">
                  <c:v>7</c:v>
                </c:pt>
                <c:pt idx="8">
                  <c:v>12</c:v>
                </c:pt>
                <c:pt idx="9">
                  <c:v>5</c:v>
                </c:pt>
                <c:pt idx="10">
                  <c:v>7</c:v>
                </c:pt>
                <c:pt idx="11">
                  <c:v>3</c:v>
                </c:pt>
                <c:pt idx="12">
                  <c:v>3</c:v>
                </c:pt>
                <c:pt idx="13">
                  <c:v>0</c:v>
                </c:pt>
                <c:pt idx="14">
                  <c:v>5</c:v>
                </c:pt>
                <c:pt idx="15">
                  <c:v>3</c:v>
                </c:pt>
                <c:pt idx="16">
                  <c:v>7</c:v>
                </c:pt>
                <c:pt idx="17">
                  <c:v>6</c:v>
                </c:pt>
                <c:pt idx="18">
                  <c:v>3</c:v>
                </c:pt>
                <c:pt idx="19">
                  <c:v>2</c:v>
                </c:pt>
                <c:pt idx="20">
                  <c:v>1</c:v>
                </c:pt>
                <c:pt idx="21">
                  <c:v>7</c:v>
                </c:pt>
                <c:pt idx="22">
                  <c:v>10</c:v>
                </c:pt>
                <c:pt idx="23">
                  <c:v>4</c:v>
                </c:pt>
                <c:pt idx="24">
                  <c:v>3</c:v>
                </c:pt>
                <c:pt idx="25">
                  <c:v>2</c:v>
                </c:pt>
                <c:pt idx="26">
                  <c:v>2</c:v>
                </c:pt>
                <c:pt idx="27">
                  <c:v>2</c:v>
                </c:pt>
                <c:pt idx="28">
                  <c:v>5</c:v>
                </c:pt>
                <c:pt idx="29">
                  <c:v>1</c:v>
                </c:pt>
                <c:pt idx="30">
                  <c:v>5</c:v>
                </c:pt>
              </c:numCache>
            </c:numRef>
          </c:val>
          <c:smooth val="0"/>
          <c:extLst>
            <c:ext xmlns:c16="http://schemas.microsoft.com/office/drawing/2014/chart" uri="{C3380CC4-5D6E-409C-BE32-E72D297353CC}">
              <c16:uniqueId val="{00000000-D368-42CA-8204-CB9F0C7F45C3}"/>
            </c:ext>
          </c:extLst>
        </c:ser>
        <c:dLbls>
          <c:showLegendKey val="0"/>
          <c:showVal val="0"/>
          <c:showCatName val="0"/>
          <c:showSerName val="0"/>
          <c:showPercent val="0"/>
          <c:showBubbleSize val="0"/>
        </c:dLbls>
        <c:smooth val="0"/>
        <c:axId val="350698128"/>
        <c:axId val="350697144"/>
      </c:lineChart>
      <c:dateAx>
        <c:axId val="35069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97144"/>
        <c:crosses val="autoZero"/>
        <c:auto val="1"/>
        <c:lblOffset val="100"/>
        <c:baseTimeUnit val="days"/>
      </c:dateAx>
      <c:valAx>
        <c:axId val="35069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9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36</c:v>
                </c:pt>
                <c:pt idx="2">
                  <c:v>37</c:v>
                </c:pt>
                <c:pt idx="3">
                  <c:v>34</c:v>
                </c:pt>
                <c:pt idx="4">
                  <c:v>22</c:v>
                </c:pt>
                <c:pt idx="5">
                  <c:v>17</c:v>
                </c:pt>
                <c:pt idx="6">
                  <c:v>13</c:v>
                </c:pt>
              </c:numCache>
            </c:numRef>
          </c:val>
          <c:extLst>
            <c:ext xmlns:c16="http://schemas.microsoft.com/office/drawing/2014/chart" uri="{C3380CC4-5D6E-409C-BE32-E72D297353CC}">
              <c16:uniqueId val="{00000000-197B-488E-9F2F-95E7DB1291C5}"/>
            </c:ext>
          </c:extLst>
        </c:ser>
        <c:dLbls>
          <c:showLegendKey val="0"/>
          <c:showVal val="0"/>
          <c:showCatName val="0"/>
          <c:showSerName val="0"/>
          <c:showPercent val="0"/>
          <c:showBubbleSize val="0"/>
        </c:dLbls>
        <c:gapWidth val="219"/>
        <c:overlap val="-27"/>
        <c:axId val="350699440"/>
        <c:axId val="350691240"/>
      </c:barChart>
      <c:catAx>
        <c:axId val="35069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91240"/>
        <c:crosses val="autoZero"/>
        <c:auto val="1"/>
        <c:lblAlgn val="ctr"/>
        <c:lblOffset val="100"/>
        <c:noMultiLvlLbl val="0"/>
      </c:catAx>
      <c:valAx>
        <c:axId val="35069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9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1.8502636427165</c:v>
                </c:pt>
                <c:pt idx="1">
                  <c:v>1.1011583338627</c:v>
                </c:pt>
                <c:pt idx="2">
                  <c:v>0.86295557993671002</c:v>
                </c:pt>
                <c:pt idx="3">
                  <c:v>1.3148503159602001</c:v>
                </c:pt>
                <c:pt idx="4">
                  <c:v>1.0210740914000001</c:v>
                </c:pt>
                <c:pt idx="5">
                  <c:v>0.73393946867865001</c:v>
                </c:pt>
                <c:pt idx="6">
                  <c:v>1.7599800618668999</c:v>
                </c:pt>
              </c:numCache>
            </c:numRef>
          </c:val>
          <c:extLst>
            <c:ext xmlns:c16="http://schemas.microsoft.com/office/drawing/2014/chart" uri="{C3380CC4-5D6E-409C-BE32-E72D297353CC}">
              <c16:uniqueId val="{00000000-93DA-4BE4-BF96-C36F0A0F6CF5}"/>
            </c:ext>
          </c:extLst>
        </c:ser>
        <c:dLbls>
          <c:showLegendKey val="0"/>
          <c:showVal val="0"/>
          <c:showCatName val="0"/>
          <c:showSerName val="0"/>
          <c:showPercent val="0"/>
          <c:showBubbleSize val="0"/>
        </c:dLbls>
        <c:gapWidth val="219"/>
        <c:overlap val="-27"/>
        <c:axId val="350693864"/>
        <c:axId val="350694520"/>
      </c:barChart>
      <c:catAx>
        <c:axId val="35069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94520"/>
        <c:crosses val="autoZero"/>
        <c:auto val="1"/>
        <c:lblAlgn val="ctr"/>
        <c:lblOffset val="100"/>
        <c:noMultiLvlLbl val="0"/>
      </c:catAx>
      <c:valAx>
        <c:axId val="35069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9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Alberto Rodríguez Saá</c:v>
                </c:pt>
              </c:strCache>
            </c:strRef>
          </c:cat>
          <c:val>
            <c:numRef>
              <c:f>Sheet1!$B$2</c:f>
              <c:numCache>
                <c:formatCode>General</c:formatCode>
                <c:ptCount val="1"/>
                <c:pt idx="0">
                  <c:v>78</c:v>
                </c:pt>
              </c:numCache>
            </c:numRef>
          </c:val>
          <c:extLst>
            <c:ext xmlns:c16="http://schemas.microsoft.com/office/drawing/2014/chart" uri="{C3380CC4-5D6E-409C-BE32-E72D297353CC}">
              <c16:uniqueId val="{00000000-EC62-40E3-A80A-51FA218BE22E}"/>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Alberto Rodríguez Saá</c:v>
                </c:pt>
              </c:strCache>
            </c:strRef>
          </c:cat>
          <c:val>
            <c:numRef>
              <c:f>Sheet1!$C$2</c:f>
              <c:numCache>
                <c:formatCode>General</c:formatCode>
                <c:ptCount val="1"/>
                <c:pt idx="0">
                  <c:v>7</c:v>
                </c:pt>
              </c:numCache>
            </c:numRef>
          </c:val>
          <c:extLst>
            <c:ext xmlns:c16="http://schemas.microsoft.com/office/drawing/2014/chart" uri="{C3380CC4-5D6E-409C-BE32-E72D297353CC}">
              <c16:uniqueId val="{00000001-EC62-40E3-A80A-51FA218BE22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Alberto Rodríguez Saá</c:v>
                </c:pt>
              </c:strCache>
            </c:strRef>
          </c:cat>
          <c:val>
            <c:numRef>
              <c:f>Sheet1!$D$2</c:f>
              <c:numCache>
                <c:formatCode>General</c:formatCode>
                <c:ptCount val="1"/>
                <c:pt idx="0">
                  <c:v>36</c:v>
                </c:pt>
              </c:numCache>
            </c:numRef>
          </c:val>
          <c:extLst>
            <c:ext xmlns:c16="http://schemas.microsoft.com/office/drawing/2014/chart" uri="{C3380CC4-5D6E-409C-BE32-E72D297353CC}">
              <c16:uniqueId val="{00000002-EC62-40E3-A80A-51FA218BE22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Alberto Rodríguez Saá</c:v>
                </c:pt>
              </c:strCache>
            </c:strRef>
          </c:cat>
          <c:val>
            <c:numRef>
              <c:f>Sheet1!$E$2</c:f>
              <c:numCache>
                <c:formatCode>General</c:formatCode>
                <c:ptCount val="1"/>
                <c:pt idx="0">
                  <c:v>10</c:v>
                </c:pt>
              </c:numCache>
            </c:numRef>
          </c:val>
          <c:extLst>
            <c:ext xmlns:c16="http://schemas.microsoft.com/office/drawing/2014/chart" uri="{C3380CC4-5D6E-409C-BE32-E72D297353CC}">
              <c16:uniqueId val="{00000003-EC62-40E3-A80A-51FA218BE22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Alberto Rodríguez Saá</c:v>
                </c:pt>
              </c:strCache>
            </c:strRef>
          </c:cat>
          <c:val>
            <c:numRef>
              <c:f>Sheet1!$F$2</c:f>
              <c:numCache>
                <c:formatCode>General</c:formatCode>
                <c:ptCount val="1"/>
                <c:pt idx="0">
                  <c:v>40</c:v>
                </c:pt>
              </c:numCache>
            </c:numRef>
          </c:val>
          <c:extLst>
            <c:ext xmlns:c16="http://schemas.microsoft.com/office/drawing/2014/chart" uri="{C3380CC4-5D6E-409C-BE32-E72D297353CC}">
              <c16:uniqueId val="{00000004-EC62-40E3-A80A-51FA218BE22E}"/>
            </c:ext>
          </c:extLst>
        </c:ser>
        <c:dLbls>
          <c:showLegendKey val="0"/>
          <c:showVal val="0"/>
          <c:showCatName val="0"/>
          <c:showSerName val="0"/>
          <c:showPercent val="0"/>
          <c:showBubbleSize val="0"/>
        </c:dLbls>
        <c:gapWidth val="150"/>
        <c:overlap val="100"/>
        <c:axId val="350706656"/>
        <c:axId val="350709280"/>
      </c:barChart>
      <c:catAx>
        <c:axId val="35070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09280"/>
        <c:crosses val="autoZero"/>
        <c:auto val="1"/>
        <c:lblAlgn val="ctr"/>
        <c:lblOffset val="100"/>
        <c:noMultiLvlLbl val="0"/>
      </c:catAx>
      <c:valAx>
        <c:axId val="350709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0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0.24786297626234999</c:v>
                </c:pt>
                <c:pt idx="7">
                  <c:v>0.86752041691824</c:v>
                </c:pt>
                <c:pt idx="8">
                  <c:v>2.1306682767168001</c:v>
                </c:pt>
                <c:pt idx="9">
                  <c:v>1.4429340718704999</c:v>
                </c:pt>
                <c:pt idx="10">
                  <c:v>1.1249165845753</c:v>
                </c:pt>
                <c:pt idx="11">
                  <c:v>1.2677275301744</c:v>
                </c:pt>
                <c:pt idx="12">
                  <c:v>2.1087419365089</c:v>
                </c:pt>
                <c:pt idx="13">
                  <c:v>1.3114096412342</c:v>
                </c:pt>
                <c:pt idx="14">
                  <c:v>0.72928914169500003</c:v>
                </c:pt>
                <c:pt idx="15">
                  <c:v>0.78229946354131996</c:v>
                </c:pt>
                <c:pt idx="16">
                  <c:v>0.91403083554089004</c:v>
                </c:pt>
                <c:pt idx="17">
                  <c:v>1.0512991621384</c:v>
                </c:pt>
                <c:pt idx="18">
                  <c:v>0.74835552448441001</c:v>
                </c:pt>
                <c:pt idx="19">
                  <c:v>0.91010200514791995</c:v>
                </c:pt>
                <c:pt idx="20">
                  <c:v>0.68427129344222004</c:v>
                </c:pt>
                <c:pt idx="21">
                  <c:v>0.37814992532333003</c:v>
                </c:pt>
                <c:pt idx="22">
                  <c:v>0.26851822428422001</c:v>
                </c:pt>
                <c:pt idx="23">
                  <c:v>1.166227080619</c:v>
                </c:pt>
              </c:numCache>
            </c:numRef>
          </c:val>
          <c:smooth val="0"/>
          <c:extLst>
            <c:ext xmlns:c16="http://schemas.microsoft.com/office/drawing/2014/chart" uri="{C3380CC4-5D6E-409C-BE32-E72D297353CC}">
              <c16:uniqueId val="{00000000-949B-49CE-A775-F1A9C60E7296}"/>
            </c:ext>
          </c:extLst>
        </c:ser>
        <c:dLbls>
          <c:showLegendKey val="0"/>
          <c:showVal val="0"/>
          <c:showCatName val="0"/>
          <c:showSerName val="0"/>
          <c:showPercent val="0"/>
          <c:showBubbleSize val="0"/>
        </c:dLbls>
        <c:smooth val="0"/>
        <c:axId val="350703704"/>
        <c:axId val="350701736"/>
      </c:lineChart>
      <c:catAx>
        <c:axId val="35070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01736"/>
        <c:crosses val="autoZero"/>
        <c:auto val="1"/>
        <c:lblAlgn val="ctr"/>
        <c:lblOffset val="100"/>
        <c:noMultiLvlLbl val="0"/>
      </c:catAx>
      <c:valAx>
        <c:axId val="35070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0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1</c:v>
                </c:pt>
                <c:pt idx="7">
                  <c:v>1</c:v>
                </c:pt>
                <c:pt idx="8">
                  <c:v>2</c:v>
                </c:pt>
                <c:pt idx="9">
                  <c:v>13</c:v>
                </c:pt>
                <c:pt idx="10">
                  <c:v>23</c:v>
                </c:pt>
                <c:pt idx="11">
                  <c:v>34</c:v>
                </c:pt>
                <c:pt idx="12">
                  <c:v>15</c:v>
                </c:pt>
                <c:pt idx="13">
                  <c:v>16</c:v>
                </c:pt>
                <c:pt idx="14">
                  <c:v>10</c:v>
                </c:pt>
                <c:pt idx="15">
                  <c:v>11</c:v>
                </c:pt>
                <c:pt idx="16">
                  <c:v>11</c:v>
                </c:pt>
                <c:pt idx="17">
                  <c:v>6</c:v>
                </c:pt>
                <c:pt idx="18">
                  <c:v>8</c:v>
                </c:pt>
                <c:pt idx="19">
                  <c:v>5</c:v>
                </c:pt>
                <c:pt idx="20">
                  <c:v>6</c:v>
                </c:pt>
                <c:pt idx="21">
                  <c:v>4</c:v>
                </c:pt>
                <c:pt idx="22">
                  <c:v>4</c:v>
                </c:pt>
                <c:pt idx="23">
                  <c:v>1</c:v>
                </c:pt>
              </c:numCache>
            </c:numRef>
          </c:val>
          <c:smooth val="0"/>
          <c:extLst>
            <c:ext xmlns:c16="http://schemas.microsoft.com/office/drawing/2014/chart" uri="{C3380CC4-5D6E-409C-BE32-E72D297353CC}">
              <c16:uniqueId val="{00000000-AADB-42FD-85B2-6EB5CEBE0D8F}"/>
            </c:ext>
          </c:extLst>
        </c:ser>
        <c:dLbls>
          <c:showLegendKey val="0"/>
          <c:showVal val="0"/>
          <c:showCatName val="0"/>
          <c:showSerName val="0"/>
          <c:showPercent val="0"/>
          <c:showBubbleSize val="0"/>
        </c:dLbls>
        <c:smooth val="0"/>
        <c:axId val="350701080"/>
        <c:axId val="350702392"/>
      </c:lineChart>
      <c:catAx>
        <c:axId val="35070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02392"/>
        <c:crosses val="autoZero"/>
        <c:auto val="1"/>
        <c:lblAlgn val="ctr"/>
        <c:lblOffset val="100"/>
        <c:noMultiLvlLbl val="0"/>
      </c:catAx>
      <c:valAx>
        <c:axId val="35070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0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2.206402743126</c:v>
                </c:pt>
                <c:pt idx="1">
                  <c:v>1.3188904335573</c:v>
                </c:pt>
                <c:pt idx="2">
                  <c:v>1.2901806846377999</c:v>
                </c:pt>
                <c:pt idx="3">
                  <c:v>0</c:v>
                </c:pt>
                <c:pt idx="4">
                  <c:v>0.52910969036274003</c:v>
                </c:pt>
                <c:pt idx="5">
                  <c:v>0</c:v>
                </c:pt>
                <c:pt idx="6">
                  <c:v>0</c:v>
                </c:pt>
              </c:numCache>
            </c:numRef>
          </c:val>
          <c:extLst>
            <c:ext xmlns:c16="http://schemas.microsoft.com/office/drawing/2014/chart" uri="{C3380CC4-5D6E-409C-BE32-E72D297353CC}">
              <c16:uniqueId val="{00000000-2F28-474F-AFF6-AB2CDC9CCBBE}"/>
            </c:ext>
          </c:extLst>
        </c:ser>
        <c:dLbls>
          <c:showLegendKey val="0"/>
          <c:showVal val="0"/>
          <c:showCatName val="0"/>
          <c:showSerName val="0"/>
          <c:showPercent val="0"/>
          <c:showBubbleSize val="0"/>
        </c:dLbls>
        <c:gapWidth val="219"/>
        <c:overlap val="-27"/>
        <c:axId val="350682384"/>
        <c:axId val="350679104"/>
      </c:barChart>
      <c:catAx>
        <c:axId val="35068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79104"/>
        <c:crosses val="autoZero"/>
        <c:auto val="1"/>
        <c:lblAlgn val="ctr"/>
        <c:lblOffset val="100"/>
        <c:noMultiLvlLbl val="0"/>
      </c:catAx>
      <c:valAx>
        <c:axId val="35067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8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Alberto Rodríguez Saá</c:v>
                </c:pt>
              </c:strCache>
            </c:strRef>
          </c:cat>
          <c:val>
            <c:numRef>
              <c:f>Sheet1!$B$2</c:f>
              <c:numCache>
                <c:formatCode>General</c:formatCode>
                <c:ptCount val="1"/>
                <c:pt idx="0">
                  <c:v>43015</c:v>
                </c:pt>
              </c:numCache>
            </c:numRef>
          </c:val>
          <c:extLst>
            <c:ext xmlns:c16="http://schemas.microsoft.com/office/drawing/2014/chart" uri="{C3380CC4-5D6E-409C-BE32-E72D297353CC}">
              <c16:uniqueId val="{00000000-93C7-40EA-ABEC-C3DCBE7FF50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Alberto Rodríguez Saá</c:v>
                </c:pt>
              </c:strCache>
            </c:strRef>
          </c:cat>
          <c:val>
            <c:numRef>
              <c:f>Sheet1!$C$2</c:f>
              <c:numCache>
                <c:formatCode>General</c:formatCode>
                <c:ptCount val="1"/>
                <c:pt idx="0">
                  <c:v>6127</c:v>
                </c:pt>
              </c:numCache>
            </c:numRef>
          </c:val>
          <c:extLst>
            <c:ext xmlns:c16="http://schemas.microsoft.com/office/drawing/2014/chart" uri="{C3380CC4-5D6E-409C-BE32-E72D297353CC}">
              <c16:uniqueId val="{00000001-93C7-40EA-ABEC-C3DCBE7FF50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Alberto Rodríguez Saá</c:v>
                </c:pt>
              </c:strCache>
            </c:strRef>
          </c:cat>
          <c:val>
            <c:numRef>
              <c:f>Sheet1!$D$2</c:f>
              <c:numCache>
                <c:formatCode>General</c:formatCode>
                <c:ptCount val="1"/>
                <c:pt idx="0">
                  <c:v>95</c:v>
                </c:pt>
              </c:numCache>
            </c:numRef>
          </c:val>
          <c:extLst>
            <c:ext xmlns:c16="http://schemas.microsoft.com/office/drawing/2014/chart" uri="{C3380CC4-5D6E-409C-BE32-E72D297353CC}">
              <c16:uniqueId val="{00000002-93C7-40EA-ABEC-C3DCBE7FF50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Alberto Rodríguez Saá</c:v>
                </c:pt>
              </c:strCache>
            </c:strRef>
          </c:cat>
          <c:val>
            <c:numRef>
              <c:f>Sheet1!$E$2</c:f>
              <c:numCache>
                <c:formatCode>General</c:formatCode>
                <c:ptCount val="1"/>
                <c:pt idx="0">
                  <c:v>77</c:v>
                </c:pt>
              </c:numCache>
            </c:numRef>
          </c:val>
          <c:extLst>
            <c:ext xmlns:c16="http://schemas.microsoft.com/office/drawing/2014/chart" uri="{C3380CC4-5D6E-409C-BE32-E72D297353CC}">
              <c16:uniqueId val="{00000003-93C7-40EA-ABEC-C3DCBE7FF50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Alberto Rodríguez Saá</c:v>
                </c:pt>
              </c:strCache>
            </c:strRef>
          </c:cat>
          <c:val>
            <c:numRef>
              <c:f>Sheet1!$F$2</c:f>
              <c:numCache>
                <c:formatCode>General</c:formatCode>
                <c:ptCount val="1"/>
                <c:pt idx="0">
                  <c:v>24</c:v>
                </c:pt>
              </c:numCache>
            </c:numRef>
          </c:val>
          <c:extLst>
            <c:ext xmlns:c16="http://schemas.microsoft.com/office/drawing/2014/chart" uri="{C3380CC4-5D6E-409C-BE32-E72D297353CC}">
              <c16:uniqueId val="{00000004-93C7-40EA-ABEC-C3DCBE7FF50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Alberto Rodríguez Saá</c:v>
                </c:pt>
              </c:strCache>
            </c:strRef>
          </c:cat>
          <c:val>
            <c:numRef>
              <c:f>Sheet1!$G$2</c:f>
              <c:numCache>
                <c:formatCode>General</c:formatCode>
                <c:ptCount val="1"/>
                <c:pt idx="0">
                  <c:v>33</c:v>
                </c:pt>
              </c:numCache>
            </c:numRef>
          </c:val>
          <c:extLst>
            <c:ext xmlns:c16="http://schemas.microsoft.com/office/drawing/2014/chart" uri="{C3380CC4-5D6E-409C-BE32-E72D297353CC}">
              <c16:uniqueId val="{00000005-93C7-40EA-ABEC-C3DCBE7FF50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Alberto Rodríguez Saá</c:v>
                </c:pt>
              </c:strCache>
            </c:strRef>
          </c:cat>
          <c:val>
            <c:numRef>
              <c:f>Sheet1!$H$2</c:f>
              <c:numCache>
                <c:formatCode>General</c:formatCode>
                <c:ptCount val="1"/>
                <c:pt idx="0">
                  <c:v>3334</c:v>
                </c:pt>
              </c:numCache>
            </c:numRef>
          </c:val>
          <c:extLst>
            <c:ext xmlns:c16="http://schemas.microsoft.com/office/drawing/2014/chart" uri="{C3380CC4-5D6E-409C-BE32-E72D297353CC}">
              <c16:uniqueId val="{00000006-93C7-40EA-ABEC-C3DCBE7FF50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Alberto Rodríguez Saá</c:v>
                </c:pt>
              </c:strCache>
            </c:strRef>
          </c:cat>
          <c:val>
            <c:numRef>
              <c:f>Sheet1!$I$2</c:f>
              <c:numCache>
                <c:formatCode>General</c:formatCode>
                <c:ptCount val="1"/>
                <c:pt idx="0">
                  <c:v>9094</c:v>
                </c:pt>
              </c:numCache>
            </c:numRef>
          </c:val>
          <c:extLst>
            <c:ext xmlns:c16="http://schemas.microsoft.com/office/drawing/2014/chart" uri="{C3380CC4-5D6E-409C-BE32-E72D297353CC}">
              <c16:uniqueId val="{00000007-93C7-40EA-ABEC-C3DCBE7FF50B}"/>
            </c:ext>
          </c:extLst>
        </c:ser>
        <c:dLbls>
          <c:showLegendKey val="0"/>
          <c:showVal val="0"/>
          <c:showCatName val="0"/>
          <c:showSerName val="0"/>
          <c:showPercent val="0"/>
          <c:showBubbleSize val="0"/>
        </c:dLbls>
        <c:gapWidth val="150"/>
        <c:overlap val="100"/>
        <c:axId val="350683696"/>
        <c:axId val="350684024"/>
      </c:barChart>
      <c:catAx>
        <c:axId val="35068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84024"/>
        <c:crosses val="autoZero"/>
        <c:auto val="1"/>
        <c:lblAlgn val="ctr"/>
        <c:lblOffset val="100"/>
        <c:noMultiLvlLbl val="0"/>
      </c:catAx>
      <c:valAx>
        <c:axId val="350684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8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AD0-4B73-A6BC-D120FB0F62E0}"/>
            </c:ext>
          </c:extLst>
        </c:ser>
        <c:dLbls>
          <c:showLegendKey val="0"/>
          <c:showVal val="0"/>
          <c:showCatName val="0"/>
          <c:showSerName val="0"/>
          <c:showPercent val="0"/>
          <c:showBubbleSize val="0"/>
        </c:dLbls>
        <c:gapWidth val="219"/>
        <c:overlap val="-27"/>
        <c:axId val="287260256"/>
        <c:axId val="287264192"/>
      </c:barChart>
      <c:catAx>
        <c:axId val="28726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64192"/>
        <c:crosses val="autoZero"/>
        <c:auto val="1"/>
        <c:lblAlgn val="ctr"/>
        <c:lblOffset val="100"/>
        <c:noMultiLvlLbl val="0"/>
      </c:catAx>
      <c:valAx>
        <c:axId val="28726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6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7206-CC2E-46CC-9E28-FC0C9219D6A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EBA9AA3-92A7-41E9-9665-AF87C9E2A5A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30533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68AF3-D559-4432-86E8-FB4790A5F9B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59DAC8A-2574-4720-94FC-65074AB9F47C}"/>
              </a:ext>
            </a:extLst>
          </p:cNvPr>
          <p:cNvGraphicFramePr>
            <a:graphicFrameLocks noGrp="1"/>
          </p:cNvGraphicFramePr>
          <p:nvPr>
            <p:ph type="tbl" sz="quarter" idx="13"/>
            <p:extLst>
              <p:ext uri="{D42A27DB-BD31-4B8C-83A1-F6EECF244321}">
                <p14:modId xmlns:p14="http://schemas.microsoft.com/office/powerpoint/2010/main" val="15511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48040525"/>
                    </a:ext>
                  </a:extLst>
                </a:gridCol>
                <a:gridCol w="740664">
                  <a:extLst>
                    <a:ext uri="{9D8B030D-6E8A-4147-A177-3AD203B41FA5}">
                      <a16:colId xmlns:a16="http://schemas.microsoft.com/office/drawing/2014/main" val="1754132816"/>
                    </a:ext>
                  </a:extLst>
                </a:gridCol>
                <a:gridCol w="740664">
                  <a:extLst>
                    <a:ext uri="{9D8B030D-6E8A-4147-A177-3AD203B41FA5}">
                      <a16:colId xmlns:a16="http://schemas.microsoft.com/office/drawing/2014/main" val="1263833409"/>
                    </a:ext>
                  </a:extLst>
                </a:gridCol>
                <a:gridCol w="740664">
                  <a:extLst>
                    <a:ext uri="{9D8B030D-6E8A-4147-A177-3AD203B41FA5}">
                      <a16:colId xmlns:a16="http://schemas.microsoft.com/office/drawing/2014/main" val="2801192552"/>
                    </a:ext>
                  </a:extLst>
                </a:gridCol>
                <a:gridCol w="740664">
                  <a:extLst>
                    <a:ext uri="{9D8B030D-6E8A-4147-A177-3AD203B41FA5}">
                      <a16:colId xmlns:a16="http://schemas.microsoft.com/office/drawing/2014/main" val="2319061122"/>
                    </a:ext>
                  </a:extLst>
                </a:gridCol>
                <a:gridCol w="740664">
                  <a:extLst>
                    <a:ext uri="{9D8B030D-6E8A-4147-A177-3AD203B41FA5}">
                      <a16:colId xmlns:a16="http://schemas.microsoft.com/office/drawing/2014/main" val="3870285237"/>
                    </a:ext>
                  </a:extLst>
                </a:gridCol>
                <a:gridCol w="740664">
                  <a:extLst>
                    <a:ext uri="{9D8B030D-6E8A-4147-A177-3AD203B41FA5}">
                      <a16:colId xmlns:a16="http://schemas.microsoft.com/office/drawing/2014/main" val="4025471950"/>
                    </a:ext>
                  </a:extLst>
                </a:gridCol>
                <a:gridCol w="740664">
                  <a:extLst>
                    <a:ext uri="{9D8B030D-6E8A-4147-A177-3AD203B41FA5}">
                      <a16:colId xmlns:a16="http://schemas.microsoft.com/office/drawing/2014/main" val="2033935621"/>
                    </a:ext>
                  </a:extLst>
                </a:gridCol>
                <a:gridCol w="740664">
                  <a:extLst>
                    <a:ext uri="{9D8B030D-6E8A-4147-A177-3AD203B41FA5}">
                      <a16:colId xmlns:a16="http://schemas.microsoft.com/office/drawing/2014/main" val="2639218182"/>
                    </a:ext>
                  </a:extLst>
                </a:gridCol>
                <a:gridCol w="740664">
                  <a:extLst>
                    <a:ext uri="{9D8B030D-6E8A-4147-A177-3AD203B41FA5}">
                      <a16:colId xmlns:a16="http://schemas.microsoft.com/office/drawing/2014/main" val="15953443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34291357"/>
                  </a:ext>
                </a:extLst>
              </a:tr>
              <a:tr h="370840">
                <a:tc>
                  <a:txBody>
                    <a:bodyPr/>
                    <a:lstStyle/>
                    <a:p>
                      <a:r>
                        <a:rPr lang="en-US" sz="1000"/>
                        <a:t>Alberto Rodríguez Saá</a:t>
                      </a:r>
                    </a:p>
                  </a:txBody>
                  <a:tcPr/>
                </a:tc>
                <a:tc>
                  <a:txBody>
                    <a:bodyPr/>
                    <a:lstStyle/>
                    <a:p>
                      <a:r>
                        <a:rPr lang="en-US" sz="1000"/>
                        <a:t>32038</a:t>
                      </a:r>
                    </a:p>
                  </a:txBody>
                  <a:tcPr/>
                </a:tc>
                <a:tc>
                  <a:txBody>
                    <a:bodyPr/>
                    <a:lstStyle/>
                    <a:p>
                      <a:r>
                        <a:rPr lang="en-US" sz="1000"/>
                        <a:t>1149</a:t>
                      </a:r>
                    </a:p>
                  </a:txBody>
                  <a:tcPr/>
                </a:tc>
                <a:tc>
                  <a:txBody>
                    <a:bodyPr/>
                    <a:lstStyle/>
                    <a:p>
                      <a:r>
                        <a:rPr lang="en-US" sz="1000"/>
                        <a:t>171</a:t>
                      </a:r>
                    </a:p>
                  </a:txBody>
                  <a:tcPr/>
                </a:tc>
                <a:tc>
                  <a:txBody>
                    <a:bodyPr/>
                    <a:lstStyle/>
                    <a:p>
                      <a:r>
                        <a:rPr lang="en-US" sz="1000"/>
                        <a:t>49371</a:t>
                      </a:r>
                    </a:p>
                  </a:txBody>
                  <a:tcPr/>
                </a:tc>
                <a:tc>
                  <a:txBody>
                    <a:bodyPr/>
                    <a:lstStyle/>
                    <a:p>
                      <a:r>
                        <a:rPr lang="en-US" sz="1000"/>
                        <a:t>3334</a:t>
                      </a:r>
                    </a:p>
                  </a:txBody>
                  <a:tcPr/>
                </a:tc>
                <a:tc>
                  <a:txBody>
                    <a:bodyPr/>
                    <a:lstStyle/>
                    <a:p>
                      <a:r>
                        <a:rPr lang="en-US" sz="1000"/>
                        <a:t>9094</a:t>
                      </a:r>
                    </a:p>
                  </a:txBody>
                  <a:tcPr/>
                </a:tc>
                <a:tc>
                  <a:txBody>
                    <a:bodyPr/>
                    <a:lstStyle/>
                    <a:p>
                      <a:r>
                        <a:rPr lang="en-US" sz="1000"/>
                        <a:t>0</a:t>
                      </a:r>
                    </a:p>
                  </a:txBody>
                  <a:tcPr/>
                </a:tc>
                <a:tc>
                  <a:txBody>
                    <a:bodyPr/>
                    <a:lstStyle/>
                    <a:p>
                      <a:r>
                        <a:rPr lang="en-US" sz="1000"/>
                        <a:t>1.1486%</a:t>
                      </a:r>
                    </a:p>
                  </a:txBody>
                  <a:tcPr/>
                </a:tc>
                <a:tc>
                  <a:txBody>
                    <a:bodyPr/>
                    <a:lstStyle/>
                    <a:p>
                      <a:r>
                        <a:rPr lang="en-US" sz="1000"/>
                        <a:t>0.0%</a:t>
                      </a:r>
                    </a:p>
                  </a:txBody>
                  <a:tcPr/>
                </a:tc>
                <a:extLst>
                  <a:ext uri="{0D108BD9-81ED-4DB2-BD59-A6C34878D82A}">
                    <a16:rowId xmlns:a16="http://schemas.microsoft.com/office/drawing/2014/main" val="1413690104"/>
                  </a:ext>
                </a:extLst>
              </a:tr>
            </a:tbl>
          </a:graphicData>
        </a:graphic>
      </p:graphicFrame>
      <p:sp>
        <p:nvSpPr>
          <p:cNvPr id="4" name="Text Placeholder 3">
            <a:extLst>
              <a:ext uri="{FF2B5EF4-FFF2-40B4-BE49-F238E27FC236}">
                <a16:creationId xmlns:a16="http://schemas.microsoft.com/office/drawing/2014/main" id="{AEDAF72D-F717-4A93-B10E-B5897241BCD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332121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774E-5C8E-4892-9A57-1171B099B52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9599AAC-3B22-47AF-A2BF-F1676887AAE4}"/>
              </a:ext>
            </a:extLst>
          </p:cNvPr>
          <p:cNvGraphicFramePr>
            <a:graphicFrameLocks noGrp="1"/>
          </p:cNvGraphicFramePr>
          <p:nvPr>
            <p:ph type="chart" sz="quarter" idx="13"/>
            <p:extLst>
              <p:ext uri="{D42A27DB-BD31-4B8C-83A1-F6EECF244321}">
                <p14:modId xmlns:p14="http://schemas.microsoft.com/office/powerpoint/2010/main" val="1287703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94582A-3AF6-4876-8D3E-182F2951548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4C0330A-B6AA-49A6-9A10-FDDD37F339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6670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0441C-DB19-44B1-B4EF-652B1CAF078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50C5FB5-8274-49DB-A367-E6B8257BD9D3}"/>
              </a:ext>
            </a:extLst>
          </p:cNvPr>
          <p:cNvGraphicFramePr>
            <a:graphicFrameLocks noGrp="1"/>
          </p:cNvGraphicFramePr>
          <p:nvPr>
            <p:ph type="chart" sz="quarter" idx="13"/>
            <p:extLst>
              <p:ext uri="{D42A27DB-BD31-4B8C-83A1-F6EECF244321}">
                <p14:modId xmlns:p14="http://schemas.microsoft.com/office/powerpoint/2010/main" val="2365719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4B64A6-D9F8-40A7-90FC-A294F9D95E75}"/>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C82CF94-6815-4166-BD88-9A42885151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14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B4D41-C46F-47EE-AAAB-29D3AD15249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1D889B5-ACE8-414D-9641-0637324B6513}"/>
              </a:ext>
            </a:extLst>
          </p:cNvPr>
          <p:cNvGraphicFramePr>
            <a:graphicFrameLocks noGrp="1"/>
          </p:cNvGraphicFramePr>
          <p:nvPr>
            <p:ph type="chart" sz="quarter" idx="13"/>
            <p:extLst>
              <p:ext uri="{D42A27DB-BD31-4B8C-83A1-F6EECF244321}">
                <p14:modId xmlns:p14="http://schemas.microsoft.com/office/powerpoint/2010/main" val="2381020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A8C201-A11E-46BC-B0D5-6F7F4C7EE47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1300076-29B5-4BC8-9C54-20340AE6A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1682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E5FEC-B005-4739-B94C-120548C839BF}"/>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5CB53A9-F5B7-4196-AC43-65D5A00CFEFE}"/>
              </a:ext>
            </a:extLst>
          </p:cNvPr>
          <p:cNvGraphicFramePr>
            <a:graphicFrameLocks noGrp="1"/>
          </p:cNvGraphicFramePr>
          <p:nvPr>
            <p:ph type="chart" sz="quarter" idx="13"/>
            <p:extLst>
              <p:ext uri="{D42A27DB-BD31-4B8C-83A1-F6EECF244321}">
                <p14:modId xmlns:p14="http://schemas.microsoft.com/office/powerpoint/2010/main" val="2439267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251029-95C2-4BD6-8F5D-518BDFB51B8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9957369-CEFA-4CD8-9AFE-BDCBE8168C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5121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53C6-95AC-4D2D-A4E3-DED2251769C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F46E5DC-F985-4137-90A7-A627EDA8A55E}"/>
              </a:ext>
            </a:extLst>
          </p:cNvPr>
          <p:cNvGraphicFramePr>
            <a:graphicFrameLocks noGrp="1"/>
          </p:cNvGraphicFramePr>
          <p:nvPr>
            <p:ph type="chart" sz="quarter" idx="13"/>
            <p:extLst>
              <p:ext uri="{D42A27DB-BD31-4B8C-83A1-F6EECF244321}">
                <p14:modId xmlns:p14="http://schemas.microsoft.com/office/powerpoint/2010/main" val="4155326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5E899-106B-4E04-99AB-47976EA8CB9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FC7EA30-82A6-4200-AC88-9A9469C86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7071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4F601-E648-4DF8-931B-C62678EDED82}"/>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6A7642CB-F812-458D-A01D-0B165DB04028}"/>
              </a:ext>
            </a:extLst>
          </p:cNvPr>
          <p:cNvGraphicFramePr>
            <a:graphicFrameLocks noGrp="1"/>
          </p:cNvGraphicFramePr>
          <p:nvPr>
            <p:ph type="tbl" sz="quarter" idx="13"/>
            <p:extLst>
              <p:ext uri="{D42A27DB-BD31-4B8C-83A1-F6EECF244321}">
                <p14:modId xmlns:p14="http://schemas.microsoft.com/office/powerpoint/2010/main" val="2101812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4435710"/>
                    </a:ext>
                  </a:extLst>
                </a:gridCol>
                <a:gridCol w="658368">
                  <a:extLst>
                    <a:ext uri="{9D8B030D-6E8A-4147-A177-3AD203B41FA5}">
                      <a16:colId xmlns:a16="http://schemas.microsoft.com/office/drawing/2014/main" val="3242706770"/>
                    </a:ext>
                  </a:extLst>
                </a:gridCol>
                <a:gridCol w="658368">
                  <a:extLst>
                    <a:ext uri="{9D8B030D-6E8A-4147-A177-3AD203B41FA5}">
                      <a16:colId xmlns:a16="http://schemas.microsoft.com/office/drawing/2014/main" val="4044279524"/>
                    </a:ext>
                  </a:extLst>
                </a:gridCol>
                <a:gridCol w="658368">
                  <a:extLst>
                    <a:ext uri="{9D8B030D-6E8A-4147-A177-3AD203B41FA5}">
                      <a16:colId xmlns:a16="http://schemas.microsoft.com/office/drawing/2014/main" val="526823696"/>
                    </a:ext>
                  </a:extLst>
                </a:gridCol>
                <a:gridCol w="658368">
                  <a:extLst>
                    <a:ext uri="{9D8B030D-6E8A-4147-A177-3AD203B41FA5}">
                      <a16:colId xmlns:a16="http://schemas.microsoft.com/office/drawing/2014/main" val="3135541744"/>
                    </a:ext>
                  </a:extLst>
                </a:gridCol>
                <a:gridCol w="658368">
                  <a:extLst>
                    <a:ext uri="{9D8B030D-6E8A-4147-A177-3AD203B41FA5}">
                      <a16:colId xmlns:a16="http://schemas.microsoft.com/office/drawing/2014/main" val="1357381442"/>
                    </a:ext>
                  </a:extLst>
                </a:gridCol>
                <a:gridCol w="658368">
                  <a:extLst>
                    <a:ext uri="{9D8B030D-6E8A-4147-A177-3AD203B41FA5}">
                      <a16:colId xmlns:a16="http://schemas.microsoft.com/office/drawing/2014/main" val="3358866312"/>
                    </a:ext>
                  </a:extLst>
                </a:gridCol>
                <a:gridCol w="658368">
                  <a:extLst>
                    <a:ext uri="{9D8B030D-6E8A-4147-A177-3AD203B41FA5}">
                      <a16:colId xmlns:a16="http://schemas.microsoft.com/office/drawing/2014/main" val="1009092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756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- 2017-08-10 12:13:08</a:t>
                      </a:r>
                      <a:r>
                        <a:rPr kumimoji="0" lang="es-ES" sz="1000" b="0" i="0" u="none" strike="noStrike" kern="1200" cap="none" spc="0" normalizeH="0" baseline="0" noProof="0">
                          <a:ln>
                            <a:noFill/>
                          </a:ln>
                          <a:solidFill>
                            <a:prstClr val="black"/>
                          </a:solidFill>
                          <a:effectLst/>
                          <a:uLnTx/>
                          <a:uFillTx/>
                          <a:latin typeface="+mn-lt"/>
                          <a:ea typeface="+mn-ea"/>
                          <a:cs typeface="+mn-cs"/>
                        </a:rPr>
                        <a:t>
Les presento el proyecto del nuevo Hospital de San Luis, que estará ubicado en Autopista de las Serranías Puntanas y corredor Eva Perón. Tendrá 48 mil metros cuadrados de construcción, 400 camas, 16 quirófanos y dos estaciones de shock room. 
Va a ser un hospital stage 7 (lo más complejo que existe en informática), 8 en docencia e investigación, y nivel III.2, que es la máxima complejidad en las categorizaciones de la Organización Mundial de la Salud. 
Su tiempo de construcción estimada es de 15 meses y comenzará en octubre de este año.
Seguimos trabajando y ocupándonos de la salud de todos los sanluiseños. #SanLuisCambióElFuturo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765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- 2017-08-21 12:07:00</a:t>
                      </a:r>
                      <a:r>
                        <a:rPr kumimoji="0" lang="es-ES" sz="1000" b="0" i="0" u="none" strike="noStrike" kern="1200" cap="none" spc="0" normalizeH="0" baseline="0" noProof="0">
                          <a:ln>
                            <a:noFill/>
                          </a:ln>
                          <a:solidFill>
                            <a:prstClr val="black"/>
                          </a:solidFill>
                          <a:effectLst/>
                          <a:uLnTx/>
                          <a:uFillTx/>
                          <a:latin typeface="+mn-lt"/>
                          <a:ea typeface="+mn-ea"/>
                          <a:cs typeface="+mn-cs"/>
                        </a:rPr>
                        <a:t>
Gracias por cada saludo, llamada y mensajito, me hacen sentir muy querido y acompañado.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242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- 2017-08-20 11:36:10</a:t>
                      </a:r>
                      <a:r>
                        <a:rPr kumimoji="0" lang="es-ES" sz="1000" b="0" i="0" u="none" strike="noStrike" kern="1200" cap="none" spc="0" normalizeH="0" baseline="0" noProof="0">
                          <a:ln>
                            <a:noFill/>
                          </a:ln>
                          <a:solidFill>
                            <a:prstClr val="black"/>
                          </a:solidFill>
                          <a:effectLst/>
                          <a:uLnTx/>
                          <a:uFillTx/>
                          <a:latin typeface="+mn-lt"/>
                          <a:ea typeface="+mn-ea"/>
                          <a:cs typeface="+mn-cs"/>
                        </a:rPr>
                        <a:t>
Deseo que todos los niños de San Luis, vivan con alegría y sean muy felices.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1268504"/>
                  </a:ext>
                </a:extLst>
              </a:tr>
            </a:tbl>
          </a:graphicData>
        </a:graphic>
      </p:graphicFrame>
      <p:sp>
        <p:nvSpPr>
          <p:cNvPr id="4" name="Text Placeholder 3">
            <a:extLst>
              <a:ext uri="{FF2B5EF4-FFF2-40B4-BE49-F238E27FC236}">
                <a16:creationId xmlns:a16="http://schemas.microsoft.com/office/drawing/2014/main" id="{BBDBCD3E-EB85-4677-BA77-101F7AFBB2D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57223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A00AB-A026-4817-8BF0-CF7C07808F80}"/>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ED2296AB-3E9B-46F4-B131-B084F1569040}"/>
              </a:ext>
            </a:extLst>
          </p:cNvPr>
          <p:cNvGraphicFramePr>
            <a:graphicFrameLocks noGrp="1"/>
          </p:cNvGraphicFramePr>
          <p:nvPr>
            <p:ph type="tbl" sz="quarter" idx="13"/>
            <p:extLst>
              <p:ext uri="{D42A27DB-BD31-4B8C-83A1-F6EECF244321}">
                <p14:modId xmlns:p14="http://schemas.microsoft.com/office/powerpoint/2010/main" val="184672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6843056"/>
                    </a:ext>
                  </a:extLst>
                </a:gridCol>
                <a:gridCol w="658368">
                  <a:extLst>
                    <a:ext uri="{9D8B030D-6E8A-4147-A177-3AD203B41FA5}">
                      <a16:colId xmlns:a16="http://schemas.microsoft.com/office/drawing/2014/main" val="2110615119"/>
                    </a:ext>
                  </a:extLst>
                </a:gridCol>
                <a:gridCol w="658368">
                  <a:extLst>
                    <a:ext uri="{9D8B030D-6E8A-4147-A177-3AD203B41FA5}">
                      <a16:colId xmlns:a16="http://schemas.microsoft.com/office/drawing/2014/main" val="3440708089"/>
                    </a:ext>
                  </a:extLst>
                </a:gridCol>
                <a:gridCol w="658368">
                  <a:extLst>
                    <a:ext uri="{9D8B030D-6E8A-4147-A177-3AD203B41FA5}">
                      <a16:colId xmlns:a16="http://schemas.microsoft.com/office/drawing/2014/main" val="2737967508"/>
                    </a:ext>
                  </a:extLst>
                </a:gridCol>
                <a:gridCol w="658368">
                  <a:extLst>
                    <a:ext uri="{9D8B030D-6E8A-4147-A177-3AD203B41FA5}">
                      <a16:colId xmlns:a16="http://schemas.microsoft.com/office/drawing/2014/main" val="1578149125"/>
                    </a:ext>
                  </a:extLst>
                </a:gridCol>
                <a:gridCol w="658368">
                  <a:extLst>
                    <a:ext uri="{9D8B030D-6E8A-4147-A177-3AD203B41FA5}">
                      <a16:colId xmlns:a16="http://schemas.microsoft.com/office/drawing/2014/main" val="287415752"/>
                    </a:ext>
                  </a:extLst>
                </a:gridCol>
                <a:gridCol w="658368">
                  <a:extLst>
                    <a:ext uri="{9D8B030D-6E8A-4147-A177-3AD203B41FA5}">
                      <a16:colId xmlns:a16="http://schemas.microsoft.com/office/drawing/2014/main" val="3168438208"/>
                    </a:ext>
                  </a:extLst>
                </a:gridCol>
                <a:gridCol w="658368">
                  <a:extLst>
                    <a:ext uri="{9D8B030D-6E8A-4147-A177-3AD203B41FA5}">
                      <a16:colId xmlns:a16="http://schemas.microsoft.com/office/drawing/2014/main" val="3552883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0047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- 2017-08-12 11:27:25</a:t>
                      </a:r>
                      <a:r>
                        <a:rPr kumimoji="0" lang="es-ES" sz="1000" b="0" i="0" u="none" strike="noStrike" kern="1200" cap="none" spc="0" normalizeH="0" baseline="0" noProof="0">
                          <a:ln>
                            <a:noFill/>
                          </a:ln>
                          <a:solidFill>
                            <a:prstClr val="black"/>
                          </a:solidFill>
                          <a:effectLst/>
                          <a:uLnTx/>
                          <a:uFillTx/>
                          <a:latin typeface="+mn-lt"/>
                          <a:ea typeface="+mn-ea"/>
                          <a:cs typeface="+mn-cs"/>
                        </a:rPr>
                        <a:t>
¿Qué es San Luis? Para mí es mi vida, porque nací y crecí en esta provincia. La vi olvidada, la sentí sola y postergada, pero con el esfuerzo, el trabajo incansable y con los sueños en las manos, nos atrevimos a cambiarla, a darle oportunidades y a iluminarla para que todos los que la habitamos no volvamos a sentir el abandono. Nunca, nunca bajamos las brazos, fue un largo camino. Miro hacia atrás y veo la primera fábrica, el primer hospital, la primera vivienda, la primera antena de wifi; miro hacia adelante y me invaden las imágenes de progreso, futuro, igualdad e inclusión social.
Nadie lo hubiera imaginado, seguimos siendo la provincia de las sorpresas, del bienestar  y sólo puedo sentirme orgulloso de mi querido San Luis y de todos ustedes, porque la eligen y disfrutan día a día. Yo me atrevo a seguir soñando con ustedes, esta es la provincia que quiero, amo y elijo.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429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- 2017-08-13 13:27:18</a:t>
                      </a:r>
                      <a:r>
                        <a:rPr kumimoji="0" lang="es-ES" sz="1000" b="0" i="0" u="none" strike="noStrike" kern="1200" cap="none" spc="0" normalizeH="0" baseline="0" noProof="0">
                          <a:ln>
                            <a:noFill/>
                          </a:ln>
                          <a:solidFill>
                            <a:prstClr val="black"/>
                          </a:solidFill>
                          <a:effectLst/>
                          <a:uLnTx/>
                          <a:uFillTx/>
                          <a:latin typeface="+mn-lt"/>
                          <a:ea typeface="+mn-ea"/>
                          <a:cs typeface="+mn-cs"/>
                        </a:rPr>
                        <a:t>
Cumpliendo mi deber y eligiendo que el cambio continúe en #SanLuis. Hermoso día peronista.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174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- 2017-08-22 10:36:22</a:t>
                      </a:r>
                      <a:r>
                        <a:rPr kumimoji="0" lang="es-ES" sz="1000" b="0" i="0" u="none" strike="noStrike" kern="1200" cap="none" spc="0" normalizeH="0" baseline="0" noProof="0">
                          <a:ln>
                            <a:noFill/>
                          </a:ln>
                          <a:solidFill>
                            <a:prstClr val="black"/>
                          </a:solidFill>
                          <a:effectLst/>
                          <a:uLnTx/>
                          <a:uFillTx/>
                          <a:latin typeface="+mn-lt"/>
                          <a:ea typeface="+mn-ea"/>
                          <a:cs typeface="+mn-cs"/>
                        </a:rPr>
                        <a:t>
Sabemos escuchar, no vamos a bajar los brazos. Estamos trabajando para brindar el mejor servicio de salud a todos los sanluiseños.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2197969"/>
                  </a:ext>
                </a:extLst>
              </a:tr>
            </a:tbl>
          </a:graphicData>
        </a:graphic>
      </p:graphicFrame>
      <p:sp>
        <p:nvSpPr>
          <p:cNvPr id="4" name="Text Placeholder 3">
            <a:extLst>
              <a:ext uri="{FF2B5EF4-FFF2-40B4-BE49-F238E27FC236}">
                <a16:creationId xmlns:a16="http://schemas.microsoft.com/office/drawing/2014/main" id="{7396A00B-74EA-44FA-B7AE-DFD7CEC0481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114128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64EB2-BEE5-4866-B926-AA37094E9CCA}"/>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8BB5C720-A32F-46E8-BE21-261D0663CF52}"/>
              </a:ext>
            </a:extLst>
          </p:cNvPr>
          <p:cNvGraphicFramePr>
            <a:graphicFrameLocks noGrp="1"/>
          </p:cNvGraphicFramePr>
          <p:nvPr>
            <p:ph type="tbl" sz="quarter" idx="13"/>
            <p:extLst>
              <p:ext uri="{D42A27DB-BD31-4B8C-83A1-F6EECF244321}">
                <p14:modId xmlns:p14="http://schemas.microsoft.com/office/powerpoint/2010/main" val="945280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3065136"/>
                    </a:ext>
                  </a:extLst>
                </a:gridCol>
                <a:gridCol w="658368">
                  <a:extLst>
                    <a:ext uri="{9D8B030D-6E8A-4147-A177-3AD203B41FA5}">
                      <a16:colId xmlns:a16="http://schemas.microsoft.com/office/drawing/2014/main" val="3587050015"/>
                    </a:ext>
                  </a:extLst>
                </a:gridCol>
                <a:gridCol w="658368">
                  <a:extLst>
                    <a:ext uri="{9D8B030D-6E8A-4147-A177-3AD203B41FA5}">
                      <a16:colId xmlns:a16="http://schemas.microsoft.com/office/drawing/2014/main" val="868781268"/>
                    </a:ext>
                  </a:extLst>
                </a:gridCol>
                <a:gridCol w="658368">
                  <a:extLst>
                    <a:ext uri="{9D8B030D-6E8A-4147-A177-3AD203B41FA5}">
                      <a16:colId xmlns:a16="http://schemas.microsoft.com/office/drawing/2014/main" val="4167737932"/>
                    </a:ext>
                  </a:extLst>
                </a:gridCol>
                <a:gridCol w="658368">
                  <a:extLst>
                    <a:ext uri="{9D8B030D-6E8A-4147-A177-3AD203B41FA5}">
                      <a16:colId xmlns:a16="http://schemas.microsoft.com/office/drawing/2014/main" val="1104763948"/>
                    </a:ext>
                  </a:extLst>
                </a:gridCol>
                <a:gridCol w="658368">
                  <a:extLst>
                    <a:ext uri="{9D8B030D-6E8A-4147-A177-3AD203B41FA5}">
                      <a16:colId xmlns:a16="http://schemas.microsoft.com/office/drawing/2014/main" val="1943270929"/>
                    </a:ext>
                  </a:extLst>
                </a:gridCol>
                <a:gridCol w="658368">
                  <a:extLst>
                    <a:ext uri="{9D8B030D-6E8A-4147-A177-3AD203B41FA5}">
                      <a16:colId xmlns:a16="http://schemas.microsoft.com/office/drawing/2014/main" val="566425519"/>
                    </a:ext>
                  </a:extLst>
                </a:gridCol>
                <a:gridCol w="658368">
                  <a:extLst>
                    <a:ext uri="{9D8B030D-6E8A-4147-A177-3AD203B41FA5}">
                      <a16:colId xmlns:a16="http://schemas.microsoft.com/office/drawing/2014/main" val="407631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985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- 2017-08-17 13:39:10</a:t>
                      </a:r>
                      <a:r>
                        <a:rPr kumimoji="0" lang="es-ES" sz="1000" b="0" i="0" u="none" strike="noStrike" kern="1200" cap="none" spc="0" normalizeH="0" baseline="0" noProof="0">
                          <a:ln>
                            <a:noFill/>
                          </a:ln>
                          <a:solidFill>
                            <a:prstClr val="black"/>
                          </a:solidFill>
                          <a:effectLst/>
                          <a:uLnTx/>
                          <a:uFillTx/>
                          <a:latin typeface="+mn-lt"/>
                          <a:ea typeface="+mn-ea"/>
                          <a:cs typeface="+mn-cs"/>
                        </a:rPr>
                        <a:t>
Porque sabemos escuchar las críticas y queremos lo mejor para todos los sanluiseños, hoy se suman nuevos ministros al gabinete provincial.
María Angélica Torrontegui al Ministerio de Desarrollo Social. Renuncia a sus honores pero no a la lucha. Tiene un corazón...
Graciela Corvalán, era hasta hace unos minutos, responsable de la Zona de Actividades Logísticas. Por su labor, nos venían a ver desde Argentina y del resto del mundo, hoy tiene este enorme acto de militancia de escuchar las críticas, mejorar y transformar la salud.
Sergio Freixes renuncia como senador, para acompañarnos encabezando el Ministerio de Medio Ambiente, Campo y Producción y para volcar su ideología, ayudar a los más humildes.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829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- 2017-08-15 17:47:22</a:t>
                      </a:r>
                      <a:r>
                        <a:rPr kumimoji="0" lang="es-ES" sz="1000" b="0" i="0" u="none" strike="noStrike" kern="1200" cap="none" spc="0" normalizeH="0" baseline="0" noProof="0">
                          <a:ln>
                            <a:noFill/>
                          </a:ln>
                          <a:solidFill>
                            <a:prstClr val="black"/>
                          </a:solidFill>
                          <a:effectLst/>
                          <a:uLnTx/>
                          <a:uFillTx/>
                          <a:latin typeface="+mn-lt"/>
                          <a:ea typeface="+mn-ea"/>
                          <a:cs typeface="+mn-cs"/>
                        </a:rPr>
                        <a:t>
En dos meses tendremos los primeros sachets con leche de calidad, a "Precio San Luis" y con sello puntano. Un avance más para las familias de la Provincia. ¡Vamos a seguir con el cambio! 
#ElCambioContinúa #PrecioSanLuis #MercadoPuntano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7430622"/>
                  </a:ext>
                </a:extLst>
              </a:tr>
            </a:tbl>
          </a:graphicData>
        </a:graphic>
      </p:graphicFrame>
      <p:sp>
        <p:nvSpPr>
          <p:cNvPr id="4" name="Text Placeholder 3">
            <a:extLst>
              <a:ext uri="{FF2B5EF4-FFF2-40B4-BE49-F238E27FC236}">
                <a16:creationId xmlns:a16="http://schemas.microsoft.com/office/drawing/2014/main" id="{C6812DF3-AB7A-4AB9-A03D-DF5286CB99B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74587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DD7CB-FAD4-4D6B-ADCF-3CAA6EEB5D14}"/>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AB272435-F5D2-4A70-B36E-497F5320D4A9}"/>
              </a:ext>
            </a:extLst>
          </p:cNvPr>
          <p:cNvGraphicFramePr>
            <a:graphicFrameLocks noGrp="1"/>
          </p:cNvGraphicFramePr>
          <p:nvPr>
            <p:ph type="tbl" sz="quarter" idx="13"/>
            <p:extLst>
              <p:ext uri="{D42A27DB-BD31-4B8C-83A1-F6EECF244321}">
                <p14:modId xmlns:p14="http://schemas.microsoft.com/office/powerpoint/2010/main" val="277198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5511327"/>
                    </a:ext>
                  </a:extLst>
                </a:gridCol>
                <a:gridCol w="658368">
                  <a:extLst>
                    <a:ext uri="{9D8B030D-6E8A-4147-A177-3AD203B41FA5}">
                      <a16:colId xmlns:a16="http://schemas.microsoft.com/office/drawing/2014/main" val="903763800"/>
                    </a:ext>
                  </a:extLst>
                </a:gridCol>
                <a:gridCol w="658368">
                  <a:extLst>
                    <a:ext uri="{9D8B030D-6E8A-4147-A177-3AD203B41FA5}">
                      <a16:colId xmlns:a16="http://schemas.microsoft.com/office/drawing/2014/main" val="963711540"/>
                    </a:ext>
                  </a:extLst>
                </a:gridCol>
                <a:gridCol w="658368">
                  <a:extLst>
                    <a:ext uri="{9D8B030D-6E8A-4147-A177-3AD203B41FA5}">
                      <a16:colId xmlns:a16="http://schemas.microsoft.com/office/drawing/2014/main" val="854002283"/>
                    </a:ext>
                  </a:extLst>
                </a:gridCol>
                <a:gridCol w="658368">
                  <a:extLst>
                    <a:ext uri="{9D8B030D-6E8A-4147-A177-3AD203B41FA5}">
                      <a16:colId xmlns:a16="http://schemas.microsoft.com/office/drawing/2014/main" val="533651401"/>
                    </a:ext>
                  </a:extLst>
                </a:gridCol>
                <a:gridCol w="658368">
                  <a:extLst>
                    <a:ext uri="{9D8B030D-6E8A-4147-A177-3AD203B41FA5}">
                      <a16:colId xmlns:a16="http://schemas.microsoft.com/office/drawing/2014/main" val="889277092"/>
                    </a:ext>
                  </a:extLst>
                </a:gridCol>
                <a:gridCol w="658368">
                  <a:extLst>
                    <a:ext uri="{9D8B030D-6E8A-4147-A177-3AD203B41FA5}">
                      <a16:colId xmlns:a16="http://schemas.microsoft.com/office/drawing/2014/main" val="3036776642"/>
                    </a:ext>
                  </a:extLst>
                </a:gridCol>
                <a:gridCol w="658368">
                  <a:extLst>
                    <a:ext uri="{9D8B030D-6E8A-4147-A177-3AD203B41FA5}">
                      <a16:colId xmlns:a16="http://schemas.microsoft.com/office/drawing/2014/main" val="2967711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982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- 2017-08-07 09:11:05</a:t>
                      </a:r>
                      <a:r>
                        <a:rPr kumimoji="0" lang="en-US" sz="1000" b="0" i="0" u="none" strike="noStrike" kern="1200" cap="none" spc="0" normalizeH="0" baseline="0" noProof="0">
                          <a:ln>
                            <a:noFill/>
                          </a:ln>
                          <a:solidFill>
                            <a:prstClr val="black"/>
                          </a:solidFill>
                          <a:effectLst/>
                          <a:uLnTx/>
                          <a:uFillTx/>
                          <a:latin typeface="+mn-lt"/>
                          <a:ea typeface="+mn-ea"/>
                          <a:cs typeface="+mn-cs"/>
                        </a:rPr>
                        <a:t>
¡Felicidades talento puntano!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270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- 2017-08-25 08:47:49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515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- 2017-08-20 09:31:00</a:t>
                      </a:r>
                      <a:r>
                        <a:rPr kumimoji="0" lang="es-ES" sz="1000" b="0" i="0" u="none" strike="noStrike" kern="1200" cap="none" spc="0" normalizeH="0" baseline="0" noProof="0">
                          <a:ln>
                            <a:noFill/>
                          </a:ln>
                          <a:solidFill>
                            <a:prstClr val="black"/>
                          </a:solidFill>
                          <a:effectLst/>
                          <a:uLnTx/>
                          <a:uFillTx/>
                          <a:latin typeface="+mn-lt"/>
                          <a:ea typeface="+mn-ea"/>
                          <a:cs typeface="+mn-cs"/>
                        </a:rPr>
                        <a:t>
¡Feliz día puntanitos y puntanitas! Disfruten mucho de su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667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- 2017-08-18 11:40:02</a:t>
                      </a:r>
                      <a:r>
                        <a:rPr kumimoji="0" lang="es-ES" sz="1000" b="0" i="0" u="none" strike="noStrike" kern="1200" cap="none" spc="0" normalizeH="0" baseline="0" noProof="0">
                          <a:ln>
                            <a:noFill/>
                          </a:ln>
                          <a:solidFill>
                            <a:prstClr val="black"/>
                          </a:solidFill>
                          <a:effectLst/>
                          <a:uLnTx/>
                          <a:uFillTx/>
                          <a:latin typeface="+mn-lt"/>
                          <a:ea typeface="+mn-ea"/>
                          <a:cs typeface="+mn-cs"/>
                        </a:rPr>
                        <a:t>
Nuestro sistema de identificación de patentes detectó un camión con pedido de secuestro desde septiembre. ¡Vamos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136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- 2017-08-17 09:00:00</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especial para todos los argentinos porque se conmemora el aniversario de la muerte de nuestro máximo prócer, el Gral. José de San Martín, libertador de la Argentina, Chile y Perú. Un orgullo recordar en este aniversario, una de sus citas: "De lo que mis granaderos son capaces, solo lo sé yo, quien los iguale habrá, quien los exceda no". Y quiero hacer referencia a los 204 granaderos puntanos, verdaderos centauros de la batalla, quienes dieron todo por la Independencia argentina en la Gesta Libertadora.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3897942"/>
                  </a:ext>
                </a:extLst>
              </a:tr>
            </a:tbl>
          </a:graphicData>
        </a:graphic>
      </p:graphicFrame>
      <p:sp>
        <p:nvSpPr>
          <p:cNvPr id="4" name="Text Placeholder 3">
            <a:extLst>
              <a:ext uri="{FF2B5EF4-FFF2-40B4-BE49-F238E27FC236}">
                <a16:creationId xmlns:a16="http://schemas.microsoft.com/office/drawing/2014/main" id="{3B9B69DE-3614-40D8-ABC5-949F251ADDA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596012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F647C-14A0-4E0E-B1F7-836C3232AB13}"/>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DCD7F2A8-3139-4A58-8BB8-52A7AF518A78}"/>
              </a:ext>
            </a:extLst>
          </p:cNvPr>
          <p:cNvGraphicFramePr>
            <a:graphicFrameLocks noGrp="1"/>
          </p:cNvGraphicFramePr>
          <p:nvPr>
            <p:ph type="tbl" sz="quarter" idx="13"/>
            <p:extLst>
              <p:ext uri="{D42A27DB-BD31-4B8C-83A1-F6EECF244321}">
                <p14:modId xmlns:p14="http://schemas.microsoft.com/office/powerpoint/2010/main" val="224876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5248593"/>
                    </a:ext>
                  </a:extLst>
                </a:gridCol>
                <a:gridCol w="658368">
                  <a:extLst>
                    <a:ext uri="{9D8B030D-6E8A-4147-A177-3AD203B41FA5}">
                      <a16:colId xmlns:a16="http://schemas.microsoft.com/office/drawing/2014/main" val="2172511706"/>
                    </a:ext>
                  </a:extLst>
                </a:gridCol>
                <a:gridCol w="658368">
                  <a:extLst>
                    <a:ext uri="{9D8B030D-6E8A-4147-A177-3AD203B41FA5}">
                      <a16:colId xmlns:a16="http://schemas.microsoft.com/office/drawing/2014/main" val="983664662"/>
                    </a:ext>
                  </a:extLst>
                </a:gridCol>
                <a:gridCol w="658368">
                  <a:extLst>
                    <a:ext uri="{9D8B030D-6E8A-4147-A177-3AD203B41FA5}">
                      <a16:colId xmlns:a16="http://schemas.microsoft.com/office/drawing/2014/main" val="2612914238"/>
                    </a:ext>
                  </a:extLst>
                </a:gridCol>
                <a:gridCol w="658368">
                  <a:extLst>
                    <a:ext uri="{9D8B030D-6E8A-4147-A177-3AD203B41FA5}">
                      <a16:colId xmlns:a16="http://schemas.microsoft.com/office/drawing/2014/main" val="3202524934"/>
                    </a:ext>
                  </a:extLst>
                </a:gridCol>
                <a:gridCol w="658368">
                  <a:extLst>
                    <a:ext uri="{9D8B030D-6E8A-4147-A177-3AD203B41FA5}">
                      <a16:colId xmlns:a16="http://schemas.microsoft.com/office/drawing/2014/main" val="2417952139"/>
                    </a:ext>
                  </a:extLst>
                </a:gridCol>
                <a:gridCol w="658368">
                  <a:extLst>
                    <a:ext uri="{9D8B030D-6E8A-4147-A177-3AD203B41FA5}">
                      <a16:colId xmlns:a16="http://schemas.microsoft.com/office/drawing/2014/main" val="356999826"/>
                    </a:ext>
                  </a:extLst>
                </a:gridCol>
                <a:gridCol w="658368">
                  <a:extLst>
                    <a:ext uri="{9D8B030D-6E8A-4147-A177-3AD203B41FA5}">
                      <a16:colId xmlns:a16="http://schemas.microsoft.com/office/drawing/2014/main" val="2042416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692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- 2017-08-10 15:34:19</a:t>
                      </a:r>
                      <a:r>
                        <a:rPr kumimoji="0" lang="es-ES" sz="1000" b="0" i="0" u="none" strike="noStrike" kern="1200" cap="none" spc="0" normalizeH="0" baseline="0" noProof="0">
                          <a:ln>
                            <a:noFill/>
                          </a:ln>
                          <a:solidFill>
                            <a:prstClr val="black"/>
                          </a:solidFill>
                          <a:effectLst/>
                          <a:uLnTx/>
                          <a:uFillTx/>
                          <a:latin typeface="+mn-lt"/>
                          <a:ea typeface="+mn-ea"/>
                          <a:cs typeface="+mn-cs"/>
                        </a:rPr>
                        <a:t>
Les quiero comentar que dentro de muy, pero muy poco, podremos producir nuestra propia leche, y por lo tanto, la vamos a poder vender a un precio mucho más accesible. De esta manera, vamos a llegar a todos los hogares puntanos con un precio que ayude en la economía familiar. #PrecioSanLuis #MercadoPuntano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745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- 2017-08-07 12:06:06</a:t>
                      </a:r>
                      <a:r>
                        <a:rPr kumimoji="0" lang="es-ES" sz="1000" b="0" i="0" u="none" strike="noStrike" kern="1200" cap="none" spc="0" normalizeH="0" baseline="0" noProof="0">
                          <a:ln>
                            <a:noFill/>
                          </a:ln>
                          <a:solidFill>
                            <a:prstClr val="black"/>
                          </a:solidFill>
                          <a:effectLst/>
                          <a:uLnTx/>
                          <a:uFillTx/>
                          <a:latin typeface="+mn-lt"/>
                          <a:ea typeface="+mn-ea"/>
                          <a:cs typeface="+mn-cs"/>
                        </a:rPr>
                        <a:t>
#PlanIntegralDeViviendas #ViviendasSanLuis
Quienes deseen anotarse en cualquiera de los planes habitacionales deben ingresar en www.unafamiliaunacasa.sanluis.gov.ar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300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- 2017-08-22 10:33:45</a:t>
                      </a:r>
                      <a:r>
                        <a:rPr kumimoji="0" lang="es-ES" sz="1000" b="0" i="0" u="none" strike="noStrike" kern="1200" cap="none" spc="0" normalizeH="0" baseline="0" noProof="0">
                          <a:ln>
                            <a:noFill/>
                          </a:ln>
                          <a:solidFill>
                            <a:prstClr val="black"/>
                          </a:solidFill>
                          <a:effectLst/>
                          <a:uLnTx/>
                          <a:uFillTx/>
                          <a:latin typeface="+mn-lt"/>
                          <a:ea typeface="+mn-ea"/>
                          <a:cs typeface="+mn-cs"/>
                        </a:rPr>
                        <a:t>
Estamos trabajando sobre las críticas, la salud no es un tema más. La salud es nuestra prioridad.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538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- 2017-08-23 12:17:34</a:t>
                      </a:r>
                      <a:r>
                        <a:rPr kumimoji="0" lang="es-ES" sz="1000" b="0" i="0" u="none" strike="noStrike" kern="1200" cap="none" spc="0" normalizeH="0" baseline="0" noProof="0">
                          <a:ln>
                            <a:noFill/>
                          </a:ln>
                          <a:solidFill>
                            <a:prstClr val="black"/>
                          </a:solidFill>
                          <a:effectLst/>
                          <a:uLnTx/>
                          <a:uFillTx/>
                          <a:latin typeface="+mn-lt"/>
                          <a:ea typeface="+mn-ea"/>
                          <a:cs typeface="+mn-cs"/>
                        </a:rPr>
                        <a:t>
Incansable el trabajo de la nueva ministro de salud. Estamos dialogando con los pacientes, con los profesionales, conociendo y escuchando a cada uno para poder brindar el mejor servicio de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4015944"/>
                  </a:ext>
                </a:extLst>
              </a:tr>
            </a:tbl>
          </a:graphicData>
        </a:graphic>
      </p:graphicFrame>
      <p:sp>
        <p:nvSpPr>
          <p:cNvPr id="4" name="Text Placeholder 3">
            <a:extLst>
              <a:ext uri="{FF2B5EF4-FFF2-40B4-BE49-F238E27FC236}">
                <a16:creationId xmlns:a16="http://schemas.microsoft.com/office/drawing/2014/main" id="{F22FA83C-AD8D-4822-B18A-728EB0DEB19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70879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AD0F7-80F0-4463-BC3C-32DB9723B519}"/>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DEEC45C3-260B-4740-9641-08B24A2461BA}"/>
              </a:ext>
            </a:extLst>
          </p:cNvPr>
          <p:cNvGraphicFramePr>
            <a:graphicFrameLocks noGrp="1"/>
          </p:cNvGraphicFramePr>
          <p:nvPr>
            <p:ph type="tbl" sz="quarter" idx="13"/>
            <p:extLst>
              <p:ext uri="{D42A27DB-BD31-4B8C-83A1-F6EECF244321}">
                <p14:modId xmlns:p14="http://schemas.microsoft.com/office/powerpoint/2010/main" val="411022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0670851"/>
                    </a:ext>
                  </a:extLst>
                </a:gridCol>
                <a:gridCol w="658368">
                  <a:extLst>
                    <a:ext uri="{9D8B030D-6E8A-4147-A177-3AD203B41FA5}">
                      <a16:colId xmlns:a16="http://schemas.microsoft.com/office/drawing/2014/main" val="2073375694"/>
                    </a:ext>
                  </a:extLst>
                </a:gridCol>
                <a:gridCol w="658368">
                  <a:extLst>
                    <a:ext uri="{9D8B030D-6E8A-4147-A177-3AD203B41FA5}">
                      <a16:colId xmlns:a16="http://schemas.microsoft.com/office/drawing/2014/main" val="3437684843"/>
                    </a:ext>
                  </a:extLst>
                </a:gridCol>
                <a:gridCol w="658368">
                  <a:extLst>
                    <a:ext uri="{9D8B030D-6E8A-4147-A177-3AD203B41FA5}">
                      <a16:colId xmlns:a16="http://schemas.microsoft.com/office/drawing/2014/main" val="374698120"/>
                    </a:ext>
                  </a:extLst>
                </a:gridCol>
                <a:gridCol w="658368">
                  <a:extLst>
                    <a:ext uri="{9D8B030D-6E8A-4147-A177-3AD203B41FA5}">
                      <a16:colId xmlns:a16="http://schemas.microsoft.com/office/drawing/2014/main" val="673922590"/>
                    </a:ext>
                  </a:extLst>
                </a:gridCol>
                <a:gridCol w="658368">
                  <a:extLst>
                    <a:ext uri="{9D8B030D-6E8A-4147-A177-3AD203B41FA5}">
                      <a16:colId xmlns:a16="http://schemas.microsoft.com/office/drawing/2014/main" val="2364554622"/>
                    </a:ext>
                  </a:extLst>
                </a:gridCol>
                <a:gridCol w="658368">
                  <a:extLst>
                    <a:ext uri="{9D8B030D-6E8A-4147-A177-3AD203B41FA5}">
                      <a16:colId xmlns:a16="http://schemas.microsoft.com/office/drawing/2014/main" val="2212619227"/>
                    </a:ext>
                  </a:extLst>
                </a:gridCol>
                <a:gridCol w="658368">
                  <a:extLst>
                    <a:ext uri="{9D8B030D-6E8A-4147-A177-3AD203B41FA5}">
                      <a16:colId xmlns:a16="http://schemas.microsoft.com/office/drawing/2014/main" val="1202786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421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- 2017-08-15 11:32:26</a:t>
                      </a:r>
                      <a:r>
                        <a:rPr kumimoji="0" lang="es-ES" sz="1000" b="0" i="0" u="none" strike="noStrike" kern="1200" cap="none" spc="0" normalizeH="0" baseline="0" noProof="0">
                          <a:ln>
                            <a:noFill/>
                          </a:ln>
                          <a:solidFill>
                            <a:prstClr val="black"/>
                          </a:solidFill>
                          <a:effectLst/>
                          <a:uLnTx/>
                          <a:uFillTx/>
                          <a:latin typeface="+mn-lt"/>
                          <a:ea typeface="+mn-ea"/>
                          <a:cs typeface="+mn-cs"/>
                        </a:rPr>
                        <a:t>
El panel fotovoltaico fue colocado en la Iglesia Asamblea Cristiana de Bajo de Véliz y brindará energía limpia, a través de fuentes renovables,a más de 30 familias.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087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- 2017-08-29 09:38:56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587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- 2017-08-24 11:41:27</a:t>
                      </a:r>
                      <a:r>
                        <a:rPr kumimoji="0" lang="es-ES" sz="1000" b="0" i="0" u="none" strike="noStrike" kern="1200" cap="none" spc="0" normalizeH="0" baseline="0" noProof="0">
                          <a:ln>
                            <a:noFill/>
                          </a:ln>
                          <a:solidFill>
                            <a:prstClr val="black"/>
                          </a:solidFill>
                          <a:effectLst/>
                          <a:uLnTx/>
                          <a:uFillTx/>
                          <a:latin typeface="+mn-lt"/>
                          <a:ea typeface="+mn-ea"/>
                          <a:cs typeface="+mn-cs"/>
                        </a:rPr>
                        <a:t>
Mañana festejaremos 423 años de historia, de lucha, de logros y crecimiento. Un gran día para celebrar la puntanidad.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240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- 2017-08-17 11:03:29</a:t>
                      </a:r>
                      <a:r>
                        <a:rPr kumimoji="0" lang="es-ES" sz="1000" b="0" i="0" u="none" strike="noStrike" kern="1200" cap="none" spc="0" normalizeH="0" baseline="0" noProof="0">
                          <a:ln>
                            <a:noFill/>
                          </a:ln>
                          <a:solidFill>
                            <a:prstClr val="black"/>
                          </a:solidFill>
                          <a:effectLst/>
                          <a:uLnTx/>
                          <a:uFillTx/>
                          <a:latin typeface="+mn-lt"/>
                          <a:ea typeface="+mn-ea"/>
                          <a:cs typeface="+mn-cs"/>
                        </a:rPr>
                        <a:t>
#Ahora #EnVivo Asumen nuevos Ministros en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306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- 2017-08-28 19:04:34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77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- 2017-08-17 13:16:35</a:t>
                      </a:r>
                      <a:r>
                        <a:rPr kumimoji="0" lang="es-ES" sz="1000" b="0" i="0" u="none" strike="noStrike" kern="1200" cap="none" spc="0" normalizeH="0" baseline="0" noProof="0">
                          <a:ln>
                            <a:noFill/>
                          </a:ln>
                          <a:solidFill>
                            <a:prstClr val="black"/>
                          </a:solidFill>
                          <a:effectLst/>
                          <a:uLnTx/>
                          <a:uFillTx/>
                          <a:latin typeface="+mn-lt"/>
                          <a:ea typeface="+mn-ea"/>
                          <a:cs typeface="+mn-cs"/>
                        </a:rPr>
                        <a:t>
Agradezco y destaco el rápido accionar de nuestro sistema de salud en este lamentable episodio. Acompaño a los heridos y sus familiares en este momento.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790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- 2017-08-02 11:18:11</a:t>
                      </a:r>
                      <a:r>
                        <a:rPr kumimoji="0" lang="es-ES" sz="1000" b="0" i="0" u="none" strike="noStrike" kern="1200" cap="none" spc="0" normalizeH="0" baseline="0" noProof="0">
                          <a:ln>
                            <a:noFill/>
                          </a:ln>
                          <a:solidFill>
                            <a:prstClr val="black"/>
                          </a:solidFill>
                          <a:effectLst/>
                          <a:uLnTx/>
                          <a:uFillTx/>
                          <a:latin typeface="+mn-lt"/>
                          <a:ea typeface="+mn-ea"/>
                          <a:cs typeface="+mn-cs"/>
                        </a:rPr>
                        <a:t>
¿Qué sería del modelo de San Luis sin Adolfo Rodríguez Saá?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8752044"/>
                  </a:ext>
                </a:extLst>
              </a:tr>
            </a:tbl>
          </a:graphicData>
        </a:graphic>
      </p:graphicFrame>
      <p:sp>
        <p:nvSpPr>
          <p:cNvPr id="4" name="Text Placeholder 3">
            <a:extLst>
              <a:ext uri="{FF2B5EF4-FFF2-40B4-BE49-F238E27FC236}">
                <a16:creationId xmlns:a16="http://schemas.microsoft.com/office/drawing/2014/main" id="{DE2BCE7F-AE47-4F4D-A5F2-C7F2C1FF43F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625812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79552-5BF7-4A3D-9667-5B6D87FECA16}"/>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31D1549F-ACF5-4157-80DD-52101B7CE702}"/>
              </a:ext>
            </a:extLst>
          </p:cNvPr>
          <p:cNvGraphicFramePr>
            <a:graphicFrameLocks noGrp="1"/>
          </p:cNvGraphicFramePr>
          <p:nvPr>
            <p:ph type="tbl" sz="quarter" idx="13"/>
            <p:extLst>
              <p:ext uri="{D42A27DB-BD31-4B8C-83A1-F6EECF244321}">
                <p14:modId xmlns:p14="http://schemas.microsoft.com/office/powerpoint/2010/main" val="3362906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4123224"/>
                    </a:ext>
                  </a:extLst>
                </a:gridCol>
                <a:gridCol w="658368">
                  <a:extLst>
                    <a:ext uri="{9D8B030D-6E8A-4147-A177-3AD203B41FA5}">
                      <a16:colId xmlns:a16="http://schemas.microsoft.com/office/drawing/2014/main" val="2778885025"/>
                    </a:ext>
                  </a:extLst>
                </a:gridCol>
                <a:gridCol w="658368">
                  <a:extLst>
                    <a:ext uri="{9D8B030D-6E8A-4147-A177-3AD203B41FA5}">
                      <a16:colId xmlns:a16="http://schemas.microsoft.com/office/drawing/2014/main" val="165089468"/>
                    </a:ext>
                  </a:extLst>
                </a:gridCol>
                <a:gridCol w="658368">
                  <a:extLst>
                    <a:ext uri="{9D8B030D-6E8A-4147-A177-3AD203B41FA5}">
                      <a16:colId xmlns:a16="http://schemas.microsoft.com/office/drawing/2014/main" val="2800277926"/>
                    </a:ext>
                  </a:extLst>
                </a:gridCol>
                <a:gridCol w="658368">
                  <a:extLst>
                    <a:ext uri="{9D8B030D-6E8A-4147-A177-3AD203B41FA5}">
                      <a16:colId xmlns:a16="http://schemas.microsoft.com/office/drawing/2014/main" val="3802076597"/>
                    </a:ext>
                  </a:extLst>
                </a:gridCol>
                <a:gridCol w="658368">
                  <a:extLst>
                    <a:ext uri="{9D8B030D-6E8A-4147-A177-3AD203B41FA5}">
                      <a16:colId xmlns:a16="http://schemas.microsoft.com/office/drawing/2014/main" val="2335966492"/>
                    </a:ext>
                  </a:extLst>
                </a:gridCol>
                <a:gridCol w="658368">
                  <a:extLst>
                    <a:ext uri="{9D8B030D-6E8A-4147-A177-3AD203B41FA5}">
                      <a16:colId xmlns:a16="http://schemas.microsoft.com/office/drawing/2014/main" val="2406997995"/>
                    </a:ext>
                  </a:extLst>
                </a:gridCol>
                <a:gridCol w="658368">
                  <a:extLst>
                    <a:ext uri="{9D8B030D-6E8A-4147-A177-3AD203B41FA5}">
                      <a16:colId xmlns:a16="http://schemas.microsoft.com/office/drawing/2014/main" val="239930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384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- 2017-08-09 12:45:43</a:t>
                      </a:r>
                      <a:r>
                        <a:rPr kumimoji="0" lang="es-ES" sz="1000" b="0" i="0" u="none" strike="noStrike" kern="1200" cap="none" spc="0" normalizeH="0" baseline="0" noProof="0">
                          <a:ln>
                            <a:noFill/>
                          </a:ln>
                          <a:solidFill>
                            <a:prstClr val="black"/>
                          </a:solidFill>
                          <a:effectLst/>
                          <a:uLnTx/>
                          <a:uFillTx/>
                          <a:latin typeface="+mn-lt"/>
                          <a:ea typeface="+mn-ea"/>
                          <a:cs typeface="+mn-cs"/>
                        </a:rPr>
                        <a:t>
Para todos aquellos que por privado me preguntan o consultan sobre sus situaciones particulares, les informo que a partir del lunes, podrán normalizar su situación de viviendas sociales a través de un plan de ordenamiento habitacional. En esta nota encontrarán toda la información. #TuCasaTuPropiedad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8772501"/>
                  </a:ext>
                </a:extLst>
              </a:tr>
            </a:tbl>
          </a:graphicData>
        </a:graphic>
      </p:graphicFrame>
      <p:sp>
        <p:nvSpPr>
          <p:cNvPr id="4" name="Text Placeholder 3">
            <a:extLst>
              <a:ext uri="{FF2B5EF4-FFF2-40B4-BE49-F238E27FC236}">
                <a16:creationId xmlns:a16="http://schemas.microsoft.com/office/drawing/2014/main" id="{2BEFB661-C757-450D-A28E-FC27843386A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567547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663B5-1DE6-44CB-85B5-CE6E6698626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D9077AF9-D0B8-4870-A9F6-BFD6E881B98D}"/>
              </a:ext>
            </a:extLst>
          </p:cNvPr>
          <p:cNvGraphicFramePr>
            <a:graphicFrameLocks noGrp="1"/>
          </p:cNvGraphicFramePr>
          <p:nvPr>
            <p:ph type="chart" sz="quarter" idx="13"/>
            <p:extLst>
              <p:ext uri="{D42A27DB-BD31-4B8C-83A1-F6EECF244321}">
                <p14:modId xmlns:p14="http://schemas.microsoft.com/office/powerpoint/2010/main" val="971014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0313DD-227A-468A-A86E-04A7C24AC04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24E11FA-ABF5-4708-8CA9-CEF521AAA0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6047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73DCA-B447-45A2-81B4-F0CD7114A5F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97B0F0D-EC72-450E-8A14-A32C855FDE70}"/>
              </a:ext>
            </a:extLst>
          </p:cNvPr>
          <p:cNvGraphicFramePr>
            <a:graphicFrameLocks noGrp="1"/>
          </p:cNvGraphicFramePr>
          <p:nvPr>
            <p:ph type="chart" sz="quarter" idx="13"/>
            <p:extLst>
              <p:ext uri="{D42A27DB-BD31-4B8C-83A1-F6EECF244321}">
                <p14:modId xmlns:p14="http://schemas.microsoft.com/office/powerpoint/2010/main" val="3221047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0BBF34-62CA-4844-A3AA-A59F330BA593}"/>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072693D-4664-4D25-B9A9-58F10089B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7582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649D-0E5E-4B68-B803-C4E529850F86}"/>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B8BC7C0-AA84-4B9C-981D-B676B2690675}"/>
              </a:ext>
            </a:extLst>
          </p:cNvPr>
          <p:cNvGraphicFramePr>
            <a:graphicFrameLocks noGrp="1"/>
          </p:cNvGraphicFramePr>
          <p:nvPr>
            <p:ph type="chart" sz="quarter" idx="13"/>
            <p:extLst>
              <p:ext uri="{D42A27DB-BD31-4B8C-83A1-F6EECF244321}">
                <p14:modId xmlns:p14="http://schemas.microsoft.com/office/powerpoint/2010/main" val="4011023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6CB98-AFD8-4C1C-8D99-87D2E032111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D41FFB6-CCCB-4FC4-8DE0-68A84ACDC5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7704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401-2D6E-4F3F-A0C7-012A0606A6EE}"/>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F5E43338-F07E-47ED-BEFD-8AD51F6BA704}"/>
              </a:ext>
            </a:extLst>
          </p:cNvPr>
          <p:cNvGraphicFramePr>
            <a:graphicFrameLocks noGrp="1"/>
          </p:cNvGraphicFramePr>
          <p:nvPr>
            <p:ph type="chart" sz="quarter" idx="13"/>
            <p:extLst>
              <p:ext uri="{D42A27DB-BD31-4B8C-83A1-F6EECF244321}">
                <p14:modId xmlns:p14="http://schemas.microsoft.com/office/powerpoint/2010/main" val="3220688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9D4100-8849-4905-87C6-62CE2AE24A5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3858CEB-98A8-4AA1-B7DB-F579E49D6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5422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37270-10EB-48E5-900C-36E78E482A3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6F81F73-33FE-483E-89B3-15556646E58B}"/>
              </a:ext>
            </a:extLst>
          </p:cNvPr>
          <p:cNvGraphicFramePr>
            <a:graphicFrameLocks noGrp="1"/>
          </p:cNvGraphicFramePr>
          <p:nvPr>
            <p:ph type="chart" sz="quarter" idx="13"/>
            <p:extLst>
              <p:ext uri="{D42A27DB-BD31-4B8C-83A1-F6EECF244321}">
                <p14:modId xmlns:p14="http://schemas.microsoft.com/office/powerpoint/2010/main" val="550265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27A7A1-B490-4337-9341-D8B354B46DB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D22D0B0-8E2F-4795-90C0-BE5FFD78B9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685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DC006-2C45-4B59-88B0-339A52E73472}"/>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C43850F6-CE4D-4EA6-B4B7-6C26BE9823CC}"/>
              </a:ext>
            </a:extLst>
          </p:cNvPr>
          <p:cNvGraphicFramePr>
            <a:graphicFrameLocks noGrp="1"/>
          </p:cNvGraphicFramePr>
          <p:nvPr>
            <p:ph type="chart" sz="quarter" idx="13"/>
            <p:extLst>
              <p:ext uri="{D42A27DB-BD31-4B8C-83A1-F6EECF244321}">
                <p14:modId xmlns:p14="http://schemas.microsoft.com/office/powerpoint/2010/main" val="3658887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9E42D5-8148-455B-8BCD-24DE2F9D0033}"/>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4AF5C29-7416-4A80-B309-5767490EED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408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7060-95EA-41FC-8D4D-CB7928A5B4F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58D4B28-D175-449F-96B3-7B69238E4E0A}"/>
              </a:ext>
            </a:extLst>
          </p:cNvPr>
          <p:cNvGraphicFramePr>
            <a:graphicFrameLocks noGrp="1"/>
          </p:cNvGraphicFramePr>
          <p:nvPr>
            <p:ph type="chart" sz="quarter" idx="13"/>
            <p:extLst>
              <p:ext uri="{D42A27DB-BD31-4B8C-83A1-F6EECF244321}">
                <p14:modId xmlns:p14="http://schemas.microsoft.com/office/powerpoint/2010/main" val="4030978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D3ADD1-E854-4C50-AD9C-1632320DF28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0CE8ECB-0BC6-43BB-BF5B-382010D07B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2144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61D47-BDA8-4C56-BE4D-E20543D65E0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0813A15-BE70-4BCC-85E0-291B889D11A6}"/>
              </a:ext>
            </a:extLst>
          </p:cNvPr>
          <p:cNvGraphicFramePr>
            <a:graphicFrameLocks noGrp="1"/>
          </p:cNvGraphicFramePr>
          <p:nvPr>
            <p:ph type="chart" sz="quarter" idx="13"/>
            <p:extLst>
              <p:ext uri="{D42A27DB-BD31-4B8C-83A1-F6EECF244321}">
                <p14:modId xmlns:p14="http://schemas.microsoft.com/office/powerpoint/2010/main" val="810127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F31BED-96A7-42B3-8EF3-70C34AD0463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54A8C8D-B121-4C16-B4C6-0E428DACEF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507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6F74F-22F2-4883-9645-995195BA2CF5}"/>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936E307-C66F-4158-BD0C-78B0446ECF16}"/>
              </a:ext>
            </a:extLst>
          </p:cNvPr>
          <p:cNvGraphicFramePr>
            <a:graphicFrameLocks noGrp="1"/>
          </p:cNvGraphicFramePr>
          <p:nvPr>
            <p:ph type="tbl" sz="quarter" idx="13"/>
            <p:extLst>
              <p:ext uri="{D42A27DB-BD31-4B8C-83A1-F6EECF244321}">
                <p14:modId xmlns:p14="http://schemas.microsoft.com/office/powerpoint/2010/main" val="46541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8846976"/>
                    </a:ext>
                  </a:extLst>
                </a:gridCol>
                <a:gridCol w="2468880">
                  <a:extLst>
                    <a:ext uri="{9D8B030D-6E8A-4147-A177-3AD203B41FA5}">
                      <a16:colId xmlns:a16="http://schemas.microsoft.com/office/drawing/2014/main" val="4078594366"/>
                    </a:ext>
                  </a:extLst>
                </a:gridCol>
                <a:gridCol w="822960">
                  <a:extLst>
                    <a:ext uri="{9D8B030D-6E8A-4147-A177-3AD203B41FA5}">
                      <a16:colId xmlns:a16="http://schemas.microsoft.com/office/drawing/2014/main" val="3945913843"/>
                    </a:ext>
                  </a:extLst>
                </a:gridCol>
                <a:gridCol w="822960">
                  <a:extLst>
                    <a:ext uri="{9D8B030D-6E8A-4147-A177-3AD203B41FA5}">
                      <a16:colId xmlns:a16="http://schemas.microsoft.com/office/drawing/2014/main" val="2527187842"/>
                    </a:ext>
                  </a:extLst>
                </a:gridCol>
                <a:gridCol w="822960">
                  <a:extLst>
                    <a:ext uri="{9D8B030D-6E8A-4147-A177-3AD203B41FA5}">
                      <a16:colId xmlns:a16="http://schemas.microsoft.com/office/drawing/2014/main" val="675024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751259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Vallejos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06994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Flores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9433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Corvalan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95004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Mabel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09675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Delia Dogo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935050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Oxford Claudia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18598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Lucero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68407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Nallibe Asis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85672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A. Berchessi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08270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Alaniz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872767079"/>
                  </a:ext>
                </a:extLst>
              </a:tr>
            </a:tbl>
          </a:graphicData>
        </a:graphic>
      </p:graphicFrame>
      <p:sp>
        <p:nvSpPr>
          <p:cNvPr id="4" name="Text Placeholder 3">
            <a:extLst>
              <a:ext uri="{FF2B5EF4-FFF2-40B4-BE49-F238E27FC236}">
                <a16:creationId xmlns:a16="http://schemas.microsoft.com/office/drawing/2014/main" id="{00513221-3818-44A7-8E3C-FE76BD40CC0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213621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E2858-D5CD-46EA-B5DC-DB74DF15AB72}"/>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5E37EC69-46A2-46BC-924E-AD8E434F5AF9}"/>
              </a:ext>
            </a:extLst>
          </p:cNvPr>
          <p:cNvGraphicFramePr>
            <a:graphicFrameLocks noGrp="1"/>
          </p:cNvGraphicFramePr>
          <p:nvPr>
            <p:ph type="tbl" sz="quarter" idx="13"/>
            <p:extLst>
              <p:ext uri="{D42A27DB-BD31-4B8C-83A1-F6EECF244321}">
                <p14:modId xmlns:p14="http://schemas.microsoft.com/office/powerpoint/2010/main" val="2147976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23759807"/>
                    </a:ext>
                  </a:extLst>
                </a:gridCol>
                <a:gridCol w="2468880">
                  <a:extLst>
                    <a:ext uri="{9D8B030D-6E8A-4147-A177-3AD203B41FA5}">
                      <a16:colId xmlns:a16="http://schemas.microsoft.com/office/drawing/2014/main" val="677459352"/>
                    </a:ext>
                  </a:extLst>
                </a:gridCol>
                <a:gridCol w="822960">
                  <a:extLst>
                    <a:ext uri="{9D8B030D-6E8A-4147-A177-3AD203B41FA5}">
                      <a16:colId xmlns:a16="http://schemas.microsoft.com/office/drawing/2014/main" val="1521683667"/>
                    </a:ext>
                  </a:extLst>
                </a:gridCol>
                <a:gridCol w="822960">
                  <a:extLst>
                    <a:ext uri="{9D8B030D-6E8A-4147-A177-3AD203B41FA5}">
                      <a16:colId xmlns:a16="http://schemas.microsoft.com/office/drawing/2014/main" val="1883902922"/>
                    </a:ext>
                  </a:extLst>
                </a:gridCol>
                <a:gridCol w="822960">
                  <a:extLst>
                    <a:ext uri="{9D8B030D-6E8A-4147-A177-3AD203B41FA5}">
                      <a16:colId xmlns:a16="http://schemas.microsoft.com/office/drawing/2014/main" val="1750738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05373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Ricardo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84265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Claudia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6373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Rosa Regner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72496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Solano Clarita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76281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Mabel Dominguez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547710597"/>
                  </a:ext>
                </a:extLst>
              </a:tr>
            </a:tbl>
          </a:graphicData>
        </a:graphic>
      </p:graphicFrame>
      <p:sp>
        <p:nvSpPr>
          <p:cNvPr id="4" name="Text Placeholder 3">
            <a:extLst>
              <a:ext uri="{FF2B5EF4-FFF2-40B4-BE49-F238E27FC236}">
                <a16:creationId xmlns:a16="http://schemas.microsoft.com/office/drawing/2014/main" id="{0C55853E-E502-48AC-92D8-788FD452D70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99964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7597E-9F36-455C-A11B-6FB9EB2A9C7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2EFEE7C-B02A-4DCE-B630-55A39E6AC729}"/>
              </a:ext>
            </a:extLst>
          </p:cNvPr>
          <p:cNvGraphicFramePr>
            <a:graphicFrameLocks noGrp="1"/>
          </p:cNvGraphicFramePr>
          <p:nvPr>
            <p:ph type="chart" sz="quarter" idx="13"/>
            <p:extLst>
              <p:ext uri="{D42A27DB-BD31-4B8C-83A1-F6EECF244321}">
                <p14:modId xmlns:p14="http://schemas.microsoft.com/office/powerpoint/2010/main" val="4138489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4B7727-99C7-4E70-885A-6700C5D3CC2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CB4D887-D0F1-4D23-9E26-0780AE2F4A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41661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902</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2017-09-03T15:58:13Z</dcterms:created>
  <dcterms:modified xsi:type="dcterms:W3CDTF">2017-09-03T15:59:08Z</dcterms:modified>
</cp:coreProperties>
</file>