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Sheet1!$A$2:$A$9</c:f>
              <c:strCache>
                <c:ptCount val="8"/>
                <c:pt idx="0">
                  <c:v>Followers</c:v>
                </c:pt>
                <c:pt idx="1">
                  <c:v>Images</c:v>
                </c:pt>
                <c:pt idx="2">
                  <c:v>Carousels</c:v>
                </c:pt>
                <c:pt idx="3">
                  <c:v>Videos</c:v>
                </c:pt>
                <c:pt idx="4">
                  <c:v>Posts</c:v>
                </c:pt>
                <c:pt idx="5">
                  <c:v>Interactions</c:v>
                </c:pt>
                <c:pt idx="6">
                  <c:v>Interaction Rate</c:v>
                </c:pt>
                <c:pt idx="7">
                  <c:v>Followers Change Rate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  <c:pt idx="7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4F-44B6-9CAA-69A1DB16F5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1751224"/>
        <c:axId val="241753192"/>
      </c:radarChart>
      <c:catAx>
        <c:axId val="2417512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53192"/>
        <c:crosses val="autoZero"/>
        <c:auto val="1"/>
        <c:lblAlgn val="ctr"/>
        <c:lblOffset val="100"/>
        <c:noMultiLvlLbl val="0"/>
      </c:catAx>
      <c:valAx>
        <c:axId val="241753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512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42948</c:v>
                </c:pt>
                <c:pt idx="1">
                  <c:v>42949</c:v>
                </c:pt>
                <c:pt idx="2">
                  <c:v>42950</c:v>
                </c:pt>
                <c:pt idx="3">
                  <c:v>42951</c:v>
                </c:pt>
                <c:pt idx="4">
                  <c:v>42952</c:v>
                </c:pt>
                <c:pt idx="5">
                  <c:v>42953</c:v>
                </c:pt>
                <c:pt idx="6">
                  <c:v>42954</c:v>
                </c:pt>
                <c:pt idx="7">
                  <c:v>42955</c:v>
                </c:pt>
                <c:pt idx="8">
                  <c:v>42956</c:v>
                </c:pt>
                <c:pt idx="9">
                  <c:v>42957</c:v>
                </c:pt>
                <c:pt idx="10">
                  <c:v>42958</c:v>
                </c:pt>
                <c:pt idx="11">
                  <c:v>42959</c:v>
                </c:pt>
                <c:pt idx="12">
                  <c:v>42960</c:v>
                </c:pt>
                <c:pt idx="13">
                  <c:v>42961</c:v>
                </c:pt>
                <c:pt idx="14">
                  <c:v>42962</c:v>
                </c:pt>
                <c:pt idx="15">
                  <c:v>42963</c:v>
                </c:pt>
                <c:pt idx="16">
                  <c:v>42964</c:v>
                </c:pt>
                <c:pt idx="17">
                  <c:v>42965</c:v>
                </c:pt>
                <c:pt idx="18">
                  <c:v>42966</c:v>
                </c:pt>
                <c:pt idx="19">
                  <c:v>42967</c:v>
                </c:pt>
                <c:pt idx="20">
                  <c:v>42968</c:v>
                </c:pt>
                <c:pt idx="21">
                  <c:v>42969</c:v>
                </c:pt>
                <c:pt idx="22">
                  <c:v>42970</c:v>
                </c:pt>
                <c:pt idx="23">
                  <c:v>42971</c:v>
                </c:pt>
                <c:pt idx="24">
                  <c:v>42972</c:v>
                </c:pt>
                <c:pt idx="25">
                  <c:v>42973</c:v>
                </c:pt>
                <c:pt idx="26">
                  <c:v>42974</c:v>
                </c:pt>
                <c:pt idx="27">
                  <c:v>42975</c:v>
                </c:pt>
                <c:pt idx="28">
                  <c:v>42976</c:v>
                </c:pt>
                <c:pt idx="29">
                  <c:v>42977</c:v>
                </c:pt>
                <c:pt idx="30">
                  <c:v>42978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1937</c:v>
                </c:pt>
                <c:pt idx="1">
                  <c:v>1945</c:v>
                </c:pt>
                <c:pt idx="2">
                  <c:v>1954</c:v>
                </c:pt>
                <c:pt idx="3">
                  <c:v>1969</c:v>
                </c:pt>
                <c:pt idx="4">
                  <c:v>1987</c:v>
                </c:pt>
                <c:pt idx="5">
                  <c:v>2000</c:v>
                </c:pt>
                <c:pt idx="6">
                  <c:v>2016</c:v>
                </c:pt>
                <c:pt idx="7">
                  <c:v>2025</c:v>
                </c:pt>
                <c:pt idx="8">
                  <c:v>2037</c:v>
                </c:pt>
                <c:pt idx="9">
                  <c:v>2057</c:v>
                </c:pt>
                <c:pt idx="10">
                  <c:v>2071</c:v>
                </c:pt>
                <c:pt idx="11">
                  <c:v>2075</c:v>
                </c:pt>
                <c:pt idx="12">
                  <c:v>2081</c:v>
                </c:pt>
                <c:pt idx="13">
                  <c:v>2106</c:v>
                </c:pt>
                <c:pt idx="14">
                  <c:v>2117</c:v>
                </c:pt>
                <c:pt idx="15">
                  <c:v>2127</c:v>
                </c:pt>
                <c:pt idx="16">
                  <c:v>2145</c:v>
                </c:pt>
                <c:pt idx="17">
                  <c:v>2154</c:v>
                </c:pt>
                <c:pt idx="18">
                  <c:v>2160</c:v>
                </c:pt>
                <c:pt idx="19">
                  <c:v>2168</c:v>
                </c:pt>
                <c:pt idx="20">
                  <c:v>2186</c:v>
                </c:pt>
                <c:pt idx="21">
                  <c:v>2199</c:v>
                </c:pt>
                <c:pt idx="22">
                  <c:v>2202</c:v>
                </c:pt>
                <c:pt idx="23">
                  <c:v>2208</c:v>
                </c:pt>
                <c:pt idx="24">
                  <c:v>2212</c:v>
                </c:pt>
                <c:pt idx="25">
                  <c:v>2216</c:v>
                </c:pt>
                <c:pt idx="26">
                  <c:v>2226</c:v>
                </c:pt>
                <c:pt idx="27">
                  <c:v>2232</c:v>
                </c:pt>
                <c:pt idx="28">
                  <c:v>2243</c:v>
                </c:pt>
                <c:pt idx="29">
                  <c:v>2257</c:v>
                </c:pt>
                <c:pt idx="30">
                  <c:v>2265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CAE-4218-826B-76627F137F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16464"/>
        <c:axId val="286418432"/>
      </c:lineChart>
      <c:dateAx>
        <c:axId val="2864164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18432"/>
        <c:crosses val="autoZero"/>
        <c:auto val="1"/>
        <c:lblOffset val="100"/>
        <c:baseTimeUnit val="days"/>
      </c:dateAx>
      <c:valAx>
        <c:axId val="2864184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16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16</c:v>
                </c:pt>
                <c:pt idx="1">
                  <c:v>12</c:v>
                </c:pt>
                <c:pt idx="2">
                  <c:v>9</c:v>
                </c:pt>
                <c:pt idx="3">
                  <c:v>12</c:v>
                </c:pt>
                <c:pt idx="4">
                  <c:v>11</c:v>
                </c:pt>
                <c:pt idx="5">
                  <c:v>8</c:v>
                </c:pt>
                <c:pt idx="6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3D-45B3-87A3-9CC5AB9EDE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202120"/>
        <c:axId val="241200480"/>
      </c:barChart>
      <c:catAx>
        <c:axId val="2412021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00480"/>
        <c:crosses val="autoZero"/>
        <c:auto val="1"/>
        <c:lblAlgn val="ctr"/>
        <c:lblOffset val="100"/>
        <c:noMultiLvlLbl val="0"/>
      </c:catAx>
      <c:valAx>
        <c:axId val="241200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2021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3</c:v>
                </c:pt>
                <c:pt idx="9">
                  <c:v>3</c:v>
                </c:pt>
                <c:pt idx="10">
                  <c:v>7</c:v>
                </c:pt>
                <c:pt idx="11">
                  <c:v>7</c:v>
                </c:pt>
                <c:pt idx="12">
                  <c:v>7</c:v>
                </c:pt>
                <c:pt idx="13">
                  <c:v>5</c:v>
                </c:pt>
                <c:pt idx="14">
                  <c:v>7</c:v>
                </c:pt>
                <c:pt idx="15">
                  <c:v>3</c:v>
                </c:pt>
                <c:pt idx="16">
                  <c:v>4</c:v>
                </c:pt>
                <c:pt idx="17">
                  <c:v>3</c:v>
                </c:pt>
                <c:pt idx="18">
                  <c:v>0</c:v>
                </c:pt>
                <c:pt idx="19">
                  <c:v>1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6CF-4836-9E29-81B5534BFF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414496"/>
        <c:axId val="51576408"/>
      </c:lineChart>
      <c:catAx>
        <c:axId val="286414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1576408"/>
        <c:crosses val="autoZero"/>
        <c:auto val="1"/>
        <c:lblAlgn val="ctr"/>
        <c:lblOffset val="100"/>
        <c:noMultiLvlLbl val="0"/>
      </c:catAx>
      <c:valAx>
        <c:axId val="51576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414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0.93650793650793995</c:v>
                </c:pt>
                <c:pt idx="9">
                  <c:v>1.6190476190476</c:v>
                </c:pt>
                <c:pt idx="10">
                  <c:v>1.7440476190476</c:v>
                </c:pt>
                <c:pt idx="11">
                  <c:v>2.2312925170067999</c:v>
                </c:pt>
                <c:pt idx="12">
                  <c:v>3.0297619047619002</c:v>
                </c:pt>
                <c:pt idx="13">
                  <c:v>2.3619047619048001</c:v>
                </c:pt>
                <c:pt idx="14">
                  <c:v>1.5578231292517</c:v>
                </c:pt>
                <c:pt idx="15">
                  <c:v>2.9682539682539999</c:v>
                </c:pt>
                <c:pt idx="16">
                  <c:v>1.6785714285714</c:v>
                </c:pt>
                <c:pt idx="17">
                  <c:v>1.7619047619048001</c:v>
                </c:pt>
                <c:pt idx="18">
                  <c:v>0</c:v>
                </c:pt>
                <c:pt idx="19">
                  <c:v>1.9047619047619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34F-402C-BC3C-5C67A6E09E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7731024"/>
        <c:axId val="287733320"/>
      </c:lineChart>
      <c:catAx>
        <c:axId val="2877310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3320"/>
        <c:crosses val="autoZero"/>
        <c:auto val="1"/>
        <c:lblAlgn val="ctr"/>
        <c:lblOffset val="100"/>
        <c:noMultiLvlLbl val="0"/>
      </c:catAx>
      <c:valAx>
        <c:axId val="287733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310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4</c:v>
                </c:pt>
                <c:pt idx="1">
                  <c:v>8</c:v>
                </c:pt>
                <c:pt idx="2">
                  <c:v>9</c:v>
                </c:pt>
                <c:pt idx="3">
                  <c:v>13</c:v>
                </c:pt>
                <c:pt idx="4">
                  <c:v>10</c:v>
                </c:pt>
                <c:pt idx="5">
                  <c:v>4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27-4550-9BE4-349D12793C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7729384"/>
        <c:axId val="287729712"/>
      </c:barChart>
      <c:catAx>
        <c:axId val="287729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29712"/>
        <c:crosses val="autoZero"/>
        <c:auto val="1"/>
        <c:lblAlgn val="ctr"/>
        <c:lblOffset val="100"/>
        <c:noMultiLvlLbl val="0"/>
      </c:catAx>
      <c:valAx>
        <c:axId val="287729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29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1.8346316466690999</c:v>
                </c:pt>
                <c:pt idx="1">
                  <c:v>2.3671048452866001</c:v>
                </c:pt>
                <c:pt idx="2">
                  <c:v>4.5318145867070996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38C-487A-9620-2DF6885E6FE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8617128"/>
        <c:axId val="288621392"/>
      </c:barChart>
      <c:catAx>
        <c:axId val="28861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21392"/>
        <c:crosses val="autoZero"/>
        <c:auto val="1"/>
        <c:lblAlgn val="ctr"/>
        <c:lblOffset val="100"/>
        <c:noMultiLvlLbl val="0"/>
      </c:catAx>
      <c:valAx>
        <c:axId val="288621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1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gobsanluis_1 (Gobierno de San Luis)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B91-44EC-9391-0B680A36DEA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gobsanluis_1 (Gobierno de San Luis)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B91-44EC-9391-0B680A36DEA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gobsanluis_1 (Gobierno de San Luis)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B91-44EC-9391-0B680A36DEA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8618768"/>
        <c:axId val="288619096"/>
      </c:barChart>
      <c:catAx>
        <c:axId val="2886187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19096"/>
        <c:crosses val="autoZero"/>
        <c:auto val="1"/>
        <c:lblAlgn val="ctr"/>
        <c:lblOffset val="100"/>
        <c:noMultiLvlLbl val="0"/>
      </c:catAx>
      <c:valAx>
        <c:axId val="2886190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86187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gobsanluis_1 (Gobierno de San Luis)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1.5587815326034999</c:v>
                </c:pt>
                <c:pt idx="1">
                  <c:v>1.4278914802475</c:v>
                </c:pt>
                <c:pt idx="2">
                  <c:v>1.8192395155746</c:v>
                </c:pt>
                <c:pt idx="3">
                  <c:v>2.2751070918609999</c:v>
                </c:pt>
                <c:pt idx="4">
                  <c:v>2.4083769633508001</c:v>
                </c:pt>
                <c:pt idx="5">
                  <c:v>2.4274155164207998</c:v>
                </c:pt>
                <c:pt idx="6">
                  <c:v>2.4988100904330999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E62-4EDF-A6F1-17DAAD4A74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38916744"/>
        <c:axId val="287727416"/>
      </c:barChart>
      <c:catAx>
        <c:axId val="238916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7727416"/>
        <c:crosses val="autoZero"/>
        <c:auto val="1"/>
        <c:lblAlgn val="ctr"/>
        <c:lblOffset val="100"/>
        <c:noMultiLvlLbl val="0"/>
      </c:catAx>
      <c:valAx>
        <c:axId val="2877274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891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gobsanluis_1 (Gobierno de San Luis)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2197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1DB-4111-BFD0-816E9752D85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gobsanluis_1 (Gobierno de San Luis)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1DB-4111-BFD0-816E9752D85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89233072"/>
        <c:axId val="289235696"/>
      </c:barChart>
      <c:catAx>
        <c:axId val="289233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35696"/>
        <c:crosses val="autoZero"/>
        <c:auto val="1"/>
        <c:lblAlgn val="ctr"/>
        <c:lblOffset val="100"/>
        <c:noMultiLvlLbl val="0"/>
      </c:catAx>
      <c:valAx>
        <c:axId val="2892356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9233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9/3/2017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3B9558-7E4D-4BFB-980D-179D68A945D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95725A9-A7A1-4CD1-84C5-34810A91832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3488142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6285F2-E109-4D08-9D88-C587B35B3B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EA58E1D-4934-4E3A-B478-51077349046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274389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0333594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0602467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7574928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3100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2344781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207852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1654542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99612385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1437574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941783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82661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/>
                        <a:t>gobsanluis_1 (Gobierno de San Luis)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2.0636%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481851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976CE8-833A-4B24-AFA7-7EA1443E80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1100454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ABBEE6-D295-48EE-80F7-0EE9AADB73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3DD8C4-9385-4FC3-931A-89BB1BC9DB4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65446979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C8ABBA-1B51-491B-9B30-F904C29C12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77357A-F9A7-46BA-BB42-64904C8625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6003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E87F7A-F5CC-45DA-8202-4B9C28C067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6418CE5-6FD9-4C3C-B47D-89AB56D4861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7659464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A44FA8-45AF-4775-9372-C263CB5549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FCAB3-7781-4720-B0D8-01C2E3D427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3624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2325A4-8552-4098-AB0C-13B17AABF6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D32AA58-3CD0-42A5-B526-629D7E1CA9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8562783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D931D-0A11-4211-9CB3-E7818D572B5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C3C729-B724-45EE-A2EB-6F07C0EA01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0589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A5C085-D523-4991-8244-426B8A8C9C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04CF708-BAB1-4A15-BF8E-651AAE942D6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646383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9D3301-515B-4F5A-8310-086599E52A7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A03BF6F-55B8-4093-A9C9-7B71CBB0F0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74953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29831-AC33-48EF-AEE6-6027ACC225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6177E48-9F14-459C-B5E5-8A482CFB6E5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4179156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7DEC4F-FB49-4FD3-9819-2105D6FDF2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A05683-13B2-4F06-85D1-60B511DE59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03562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C5CC8F-DC76-47E0-BBB5-B4B749F1F1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294A020-5B5C-43ED-921E-C233B08AD3E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50184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078E27-9C81-4764-ACA3-FA45470C06A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79BE477-2E9E-4B0E-803B-300C9CE723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67060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B4932F-6E5A-4B74-9AF3-4518CA7A62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C1EE847-6FBB-4051-84DF-F4BF1ECACF6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99082366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9B8410-7E52-46D1-9E26-EB10893378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5AD7337-E635-4379-B7D7-1B459636B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682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FF8DAF-83C7-49F3-9D5F-1B84865595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BA18AAD-8E57-4A48-BA90-B777EC669D1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3603742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B70A72-834A-4397-A6B9-31D71FB7D3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8FA9489-C45D-4686-9740-1C0820D1A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05775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63469-6E54-4A43-80A2-836602D307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C4118BA-A20B-4167-AC40-C0A81286181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0633705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2CBA8A-6BF7-40E9-BC91-A3CD549946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B1CE3BF-8B73-47B4-84BB-1C9CDD7614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9289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9BC24-ACCA-4AF4-9BA1-AF0E298A89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7929BB6-711C-49BD-9E84-6EA09977120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95413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8AFFABC-831E-4BEF-A1AF-870794AEAAD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734B09-B826-4822-B4F1-BA3DC22F08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733870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EFAEC3-D6DB-4DAC-89EC-3A58DFDABB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5610145-0BE0-4459-9EDB-8B4A976D403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6428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21572520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59034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9297908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807891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367182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9005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- 2017-08-10 12:35:36</a:t>
                      </a:r>
                      <a:r>
                        <a:rPr lang="es-ES" sz="1000"/>
                        <a:t>
En octubre comenzará la construcción del hospital con máxima complejidad. #SanLuisCambióElFuturo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8.3131%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21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- 2017-08-11 11:04:27</a:t>
                      </a:r>
                      <a:r>
                        <a:rPr lang="es-ES" sz="1000"/>
                        <a:t>
En octubre comenzará la construcción del Nuevo Hospital de San Luis. #SanLuisCambióElFuturo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4.9252%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338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- 2017-08-17 10:27:33</a:t>
                      </a:r>
                      <a:r>
                        <a:rPr lang="es-ES" sz="1000"/>
                        <a:t>
#17deAgosto día del paso a la inmortalidad del Gral. José de San Martín.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4.6620%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480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- 2017-08-25 12:43:28</a:t>
                      </a:r>
                      <a:r>
                        <a:rPr lang="es-ES" sz="1000"/>
                        <a:t>
#FelizCumpleSanLuis.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3.9331%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5370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- 2017-08-31 13:28:57</a:t>
                      </a:r>
                      <a:r>
                        <a:rPr lang="es-ES" sz="1000"/>
                        <a:t>
Ganá tus entradas #Sorteo #MalumaEnLaPedrera en nuestra ➡️fan page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3.8411%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1234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- 2017-08-20 11:00:56</a:t>
                      </a:r>
                      <a:r>
                        <a:rPr lang="es-ES" sz="1000"/>
                        <a:t>
#FelizDiaDelNiño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3.5517%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846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- 2017-08-25 15:07:35</a:t>
                      </a:r>
                      <a:r>
                        <a:rPr lang="es-ES" sz="1000"/>
                        <a:t>
¿Conocés el Hito del Bicentenario? #FelizCumpleSanLuis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3.3002%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741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- 2017-08-24 14:40:48</a:t>
                      </a:r>
                      <a:r>
                        <a:rPr lang="es-ES" sz="1000"/>
                        <a:t>
#Dosep para Beneficiarios #SoñamosJuntoAVos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3.2156%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5708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- 2017-08-09 12:58:36</a:t>
                      </a:r>
                      <a:r>
                        <a:rPr lang="es-ES" sz="1000"/>
                        <a:t>
#DiaDelNiñoEnLaPedrera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3.1419%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2089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gobsanluis_1 (Gobierno de San Luis) - 2017-08-25 15:03:09</a:t>
                      </a:r>
                      <a:r>
                        <a:rPr lang="es-ES" sz="1000"/>
                        <a:t>
¿Sabías por qué nos dicen puntanos? #FelizCumpleSanLuis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3.0289%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74126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8C55191-111A-4F9A-9E8C-31728D7978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08/01/2017 - 08/31/2017</a:t>
            </a:r>
          </a:p>
        </p:txBody>
      </p:sp>
    </p:spTree>
    <p:extLst>
      <p:ext uri="{BB962C8B-B14F-4D97-AF65-F5344CB8AC3E}">
        <p14:creationId xmlns:p14="http://schemas.microsoft.com/office/powerpoint/2010/main" val="394014705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323</Words>
  <Application>Microsoft Office PowerPoint</Application>
  <PresentationFormat>On-screen Show (4:3)</PresentationFormat>
  <Paragraphs>111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2017-09-03T15:46:34Z</dcterms:created>
  <dcterms:modified xsi:type="dcterms:W3CDTF">2017-09-03T15:46:57Z</dcterms:modified>
</cp:coreProperties>
</file>