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90" r:id="rId33"/>
    <p:sldId id="291" r:id="rId34"/>
    <p:sldId id="292" r:id="rId35"/>
    <p:sldId id="293" r:id="rId36"/>
    <p:sldId id="294" r:id="rId37"/>
    <p:sldId id="296" r:id="rId38"/>
    <p:sldId id="297" r:id="rId39"/>
    <p:sldId id="298" r:id="rId40"/>
    <p:sldId id="299"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Gobierno de San Luis</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36896</c:v>
                </c:pt>
                <c:pt idx="1">
                  <c:v>36945</c:v>
                </c:pt>
                <c:pt idx="2">
                  <c:v>37107</c:v>
                </c:pt>
                <c:pt idx="3">
                  <c:v>37314</c:v>
                </c:pt>
                <c:pt idx="4">
                  <c:v>37456</c:v>
                </c:pt>
                <c:pt idx="5">
                  <c:v>37580</c:v>
                </c:pt>
                <c:pt idx="6">
                  <c:v>37778</c:v>
                </c:pt>
                <c:pt idx="7">
                  <c:v>37903</c:v>
                </c:pt>
                <c:pt idx="8">
                  <c:v>38037</c:v>
                </c:pt>
                <c:pt idx="9">
                  <c:v>38187</c:v>
                </c:pt>
                <c:pt idx="10">
                  <c:v>38268</c:v>
                </c:pt>
                <c:pt idx="11">
                  <c:v>38323</c:v>
                </c:pt>
                <c:pt idx="12">
                  <c:v>38378</c:v>
                </c:pt>
                <c:pt idx="13">
                  <c:v>38534</c:v>
                </c:pt>
                <c:pt idx="14">
                  <c:v>38802</c:v>
                </c:pt>
                <c:pt idx="15">
                  <c:v>39085</c:v>
                </c:pt>
                <c:pt idx="16">
                  <c:v>39288</c:v>
                </c:pt>
                <c:pt idx="17">
                  <c:v>39419</c:v>
                </c:pt>
                <c:pt idx="18">
                  <c:v>39499</c:v>
                </c:pt>
                <c:pt idx="19">
                  <c:v>39574</c:v>
                </c:pt>
                <c:pt idx="20">
                  <c:v>39700</c:v>
                </c:pt>
                <c:pt idx="21">
                  <c:v>39793</c:v>
                </c:pt>
                <c:pt idx="22">
                  <c:v>39899</c:v>
                </c:pt>
                <c:pt idx="23">
                  <c:v>39977</c:v>
                </c:pt>
                <c:pt idx="24">
                  <c:v>40074</c:v>
                </c:pt>
                <c:pt idx="25">
                  <c:v>40160</c:v>
                </c:pt>
                <c:pt idx="26">
                  <c:v>40288</c:v>
                </c:pt>
                <c:pt idx="27">
                  <c:v>40487</c:v>
                </c:pt>
                <c:pt idx="28">
                  <c:v>40669</c:v>
                </c:pt>
                <c:pt idx="29">
                  <c:v>40802</c:v>
                </c:pt>
                <c:pt idx="30">
                  <c:v>41442</c:v>
                </c:pt>
              </c:numCache>
            </c:numRef>
          </c:val>
          <c:smooth val="0"/>
          <c:extLst>
            <c:ext xmlns:c16="http://schemas.microsoft.com/office/drawing/2014/chart" uri="{C3380CC4-5D6E-409C-BE32-E72D297353CC}">
              <c16:uniqueId val="{00000000-BEC6-4835-A91F-134B4D3CDE68}"/>
            </c:ext>
          </c:extLst>
        </c:ser>
        <c:dLbls>
          <c:showLegendKey val="0"/>
          <c:showVal val="0"/>
          <c:showCatName val="0"/>
          <c:showSerName val="0"/>
          <c:showPercent val="0"/>
          <c:showBubbleSize val="0"/>
        </c:dLbls>
        <c:smooth val="0"/>
        <c:axId val="281405896"/>
        <c:axId val="281404584"/>
      </c:lineChart>
      <c:dateAx>
        <c:axId val="281405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04584"/>
        <c:crosses val="autoZero"/>
        <c:auto val="1"/>
        <c:lblOffset val="100"/>
        <c:baseTimeUnit val="days"/>
      </c:dateAx>
      <c:valAx>
        <c:axId val="281404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0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Gobierno de San Luis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100</c:v>
                </c:pt>
                <c:pt idx="4">
                  <c:v>100</c:v>
                </c:pt>
                <c:pt idx="5">
                  <c:v>100</c:v>
                </c:pt>
              </c:numCache>
            </c:numRef>
          </c:val>
          <c:extLst>
            <c:ext xmlns:c16="http://schemas.microsoft.com/office/drawing/2014/chart" uri="{C3380CC4-5D6E-409C-BE32-E72D297353CC}">
              <c16:uniqueId val="{00000000-49AA-477A-9A0B-F4635C35D840}"/>
            </c:ext>
          </c:extLst>
        </c:ser>
        <c:dLbls>
          <c:showLegendKey val="0"/>
          <c:showVal val="0"/>
          <c:showCatName val="0"/>
          <c:showSerName val="0"/>
          <c:showPercent val="0"/>
          <c:showBubbleSize val="0"/>
        </c:dLbls>
        <c:axId val="281963704"/>
        <c:axId val="281964032"/>
      </c:radarChart>
      <c:catAx>
        <c:axId val="281963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64032"/>
        <c:crosses val="autoZero"/>
        <c:auto val="1"/>
        <c:lblAlgn val="ctr"/>
        <c:lblOffset val="100"/>
        <c:noMultiLvlLbl val="0"/>
      </c:catAx>
      <c:valAx>
        <c:axId val="28196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6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Gobierno de San Luis</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0.16747970450489999</c:v>
                </c:pt>
                <c:pt idx="1">
                  <c:v>0.14548831450239999</c:v>
                </c:pt>
                <c:pt idx="2">
                  <c:v>0.11958244407896999</c:v>
                </c:pt>
                <c:pt idx="3">
                  <c:v>0.12204182936275999</c:v>
                </c:pt>
                <c:pt idx="4">
                  <c:v>0.11940617894878</c:v>
                </c:pt>
                <c:pt idx="5">
                  <c:v>0.11356867544158999</c:v>
                </c:pt>
                <c:pt idx="6">
                  <c:v>0.27385071399536998</c:v>
                </c:pt>
                <c:pt idx="7">
                  <c:v>0.14582932923313</c:v>
                </c:pt>
                <c:pt idx="8">
                  <c:v>0.16928258031255999</c:v>
                </c:pt>
                <c:pt idx="9">
                  <c:v>0.20838214906371</c:v>
                </c:pt>
                <c:pt idx="10">
                  <c:v>0.27171022226872998</c:v>
                </c:pt>
                <c:pt idx="11">
                  <c:v>0.16576122436235999</c:v>
                </c:pt>
                <c:pt idx="12">
                  <c:v>0.12020860495437</c:v>
                </c:pt>
                <c:pt idx="13">
                  <c:v>0.34895894574036002</c:v>
                </c:pt>
                <c:pt idx="14">
                  <c:v>0.45163672517039999</c:v>
                </c:pt>
                <c:pt idx="15">
                  <c:v>0.13646318245347999</c:v>
                </c:pt>
                <c:pt idx="16">
                  <c:v>0.24685272116845999</c:v>
                </c:pt>
                <c:pt idx="17">
                  <c:v>0.14831567267213999</c:v>
                </c:pt>
                <c:pt idx="18">
                  <c:v>0.15310009048855999</c:v>
                </c:pt>
                <c:pt idx="19">
                  <c:v>0.12750851048635001</c:v>
                </c:pt>
                <c:pt idx="20">
                  <c:v>0.45790549234300998</c:v>
                </c:pt>
                <c:pt idx="21">
                  <c:v>0.16353846927992999</c:v>
                </c:pt>
                <c:pt idx="22">
                  <c:v>0.14334951467913001</c:v>
                </c:pt>
                <c:pt idx="23">
                  <c:v>0.15053636166361001</c:v>
                </c:pt>
                <c:pt idx="24">
                  <c:v>0.26723682313938002</c:v>
                </c:pt>
                <c:pt idx="25">
                  <c:v>0.15819113707789001</c:v>
                </c:pt>
                <c:pt idx="26">
                  <c:v>0.22913351896049</c:v>
                </c:pt>
                <c:pt idx="27">
                  <c:v>0.28559889961176999</c:v>
                </c:pt>
                <c:pt idx="28">
                  <c:v>0.20187457900012001</c:v>
                </c:pt>
                <c:pt idx="29">
                  <c:v>0.16700481591925001</c:v>
                </c:pt>
                <c:pt idx="30">
                  <c:v>0.67639477365772005</c:v>
                </c:pt>
              </c:numCache>
            </c:numRef>
          </c:val>
          <c:smooth val="0"/>
          <c:extLst>
            <c:ext xmlns:c16="http://schemas.microsoft.com/office/drawing/2014/chart" uri="{C3380CC4-5D6E-409C-BE32-E72D297353CC}">
              <c16:uniqueId val="{00000000-305A-469D-BF16-1767F143A2D9}"/>
            </c:ext>
          </c:extLst>
        </c:ser>
        <c:dLbls>
          <c:showLegendKey val="0"/>
          <c:showVal val="0"/>
          <c:showCatName val="0"/>
          <c:showSerName val="0"/>
          <c:showPercent val="0"/>
          <c:showBubbleSize val="0"/>
        </c:dLbls>
        <c:smooth val="0"/>
        <c:axId val="283798904"/>
        <c:axId val="283801200"/>
      </c:lineChart>
      <c:dateAx>
        <c:axId val="283798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01200"/>
        <c:crosses val="autoZero"/>
        <c:auto val="1"/>
        <c:lblOffset val="100"/>
        <c:baseTimeUnit val="days"/>
      </c:dateAx>
      <c:valAx>
        <c:axId val="28380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9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Gobierno de San Luis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170</c:v>
                </c:pt>
                <c:pt idx="1">
                  <c:v>148</c:v>
                </c:pt>
                <c:pt idx="2">
                  <c:v>141</c:v>
                </c:pt>
                <c:pt idx="3">
                  <c:v>247</c:v>
                </c:pt>
                <c:pt idx="4">
                  <c:v>129</c:v>
                </c:pt>
                <c:pt idx="5">
                  <c:v>91</c:v>
                </c:pt>
                <c:pt idx="6">
                  <c:v>96</c:v>
                </c:pt>
              </c:numCache>
            </c:numRef>
          </c:val>
          <c:extLst>
            <c:ext xmlns:c16="http://schemas.microsoft.com/office/drawing/2014/chart" uri="{C3380CC4-5D6E-409C-BE32-E72D297353CC}">
              <c16:uniqueId val="{00000000-8082-498F-9662-83BD855CF9E6}"/>
            </c:ext>
          </c:extLst>
        </c:ser>
        <c:dLbls>
          <c:showLegendKey val="0"/>
          <c:showVal val="0"/>
          <c:showCatName val="0"/>
          <c:showSerName val="0"/>
          <c:showPercent val="0"/>
          <c:showBubbleSize val="0"/>
        </c:dLbls>
        <c:gapWidth val="219"/>
        <c:overlap val="-27"/>
        <c:axId val="283793824"/>
        <c:axId val="283796776"/>
      </c:barChart>
      <c:catAx>
        <c:axId val="283793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96776"/>
        <c:crosses val="autoZero"/>
        <c:auto val="1"/>
        <c:lblAlgn val="ctr"/>
        <c:lblOffset val="100"/>
        <c:noMultiLvlLbl val="0"/>
      </c:catAx>
      <c:valAx>
        <c:axId val="28379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9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Gobierno de San Luis</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70</c:v>
                </c:pt>
                <c:pt idx="1">
                  <c:v>49</c:v>
                </c:pt>
                <c:pt idx="2">
                  <c:v>162</c:v>
                </c:pt>
                <c:pt idx="3">
                  <c:v>207</c:v>
                </c:pt>
                <c:pt idx="4">
                  <c:v>142</c:v>
                </c:pt>
                <c:pt idx="5">
                  <c:v>124</c:v>
                </c:pt>
                <c:pt idx="6">
                  <c:v>198</c:v>
                </c:pt>
                <c:pt idx="7">
                  <c:v>125</c:v>
                </c:pt>
                <c:pt idx="8">
                  <c:v>134</c:v>
                </c:pt>
                <c:pt idx="9">
                  <c:v>150</c:v>
                </c:pt>
                <c:pt idx="10">
                  <c:v>81</c:v>
                </c:pt>
                <c:pt idx="11">
                  <c:v>55</c:v>
                </c:pt>
                <c:pt idx="12">
                  <c:v>55</c:v>
                </c:pt>
                <c:pt idx="13">
                  <c:v>156</c:v>
                </c:pt>
                <c:pt idx="14">
                  <c:v>268</c:v>
                </c:pt>
                <c:pt idx="15">
                  <c:v>283</c:v>
                </c:pt>
                <c:pt idx="16">
                  <c:v>203</c:v>
                </c:pt>
                <c:pt idx="17">
                  <c:v>131</c:v>
                </c:pt>
                <c:pt idx="18">
                  <c:v>80</c:v>
                </c:pt>
                <c:pt idx="19">
                  <c:v>75</c:v>
                </c:pt>
                <c:pt idx="20">
                  <c:v>126</c:v>
                </c:pt>
                <c:pt idx="21">
                  <c:v>93</c:v>
                </c:pt>
                <c:pt idx="22">
                  <c:v>106</c:v>
                </c:pt>
                <c:pt idx="23">
                  <c:v>78</c:v>
                </c:pt>
                <c:pt idx="24">
                  <c:v>97</c:v>
                </c:pt>
                <c:pt idx="25">
                  <c:v>86</c:v>
                </c:pt>
                <c:pt idx="26">
                  <c:v>128</c:v>
                </c:pt>
                <c:pt idx="27">
                  <c:v>199</c:v>
                </c:pt>
                <c:pt idx="28">
                  <c:v>182</c:v>
                </c:pt>
                <c:pt idx="29">
                  <c:v>133</c:v>
                </c:pt>
                <c:pt idx="30">
                  <c:v>640</c:v>
                </c:pt>
              </c:numCache>
            </c:numRef>
          </c:val>
          <c:smooth val="0"/>
          <c:extLst>
            <c:ext xmlns:c16="http://schemas.microsoft.com/office/drawing/2014/chart" uri="{C3380CC4-5D6E-409C-BE32-E72D297353CC}">
              <c16:uniqueId val="{00000000-D6AE-4D46-8EEE-9DDBC3F370A2}"/>
            </c:ext>
          </c:extLst>
        </c:ser>
        <c:dLbls>
          <c:showLegendKey val="0"/>
          <c:showVal val="0"/>
          <c:showCatName val="0"/>
          <c:showSerName val="0"/>
          <c:showPercent val="0"/>
          <c:showBubbleSize val="0"/>
        </c:dLbls>
        <c:smooth val="0"/>
        <c:axId val="284217040"/>
        <c:axId val="284217368"/>
      </c:lineChart>
      <c:dateAx>
        <c:axId val="284217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17368"/>
        <c:crosses val="autoZero"/>
        <c:auto val="1"/>
        <c:lblOffset val="100"/>
        <c:baseTimeUnit val="days"/>
      </c:dateAx>
      <c:valAx>
        <c:axId val="28421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1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Gobierno de San Luis</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49</c:v>
                </c:pt>
                <c:pt idx="1">
                  <c:v>49</c:v>
                </c:pt>
                <c:pt idx="2">
                  <c:v>47</c:v>
                </c:pt>
                <c:pt idx="3">
                  <c:v>34</c:v>
                </c:pt>
                <c:pt idx="4">
                  <c:v>25</c:v>
                </c:pt>
                <c:pt idx="5">
                  <c:v>23</c:v>
                </c:pt>
                <c:pt idx="6">
                  <c:v>38</c:v>
                </c:pt>
                <c:pt idx="7">
                  <c:v>33</c:v>
                </c:pt>
                <c:pt idx="8">
                  <c:v>47</c:v>
                </c:pt>
                <c:pt idx="9">
                  <c:v>43</c:v>
                </c:pt>
                <c:pt idx="10">
                  <c:v>30</c:v>
                </c:pt>
                <c:pt idx="11">
                  <c:v>23</c:v>
                </c:pt>
                <c:pt idx="12">
                  <c:v>20</c:v>
                </c:pt>
                <c:pt idx="13">
                  <c:v>46</c:v>
                </c:pt>
                <c:pt idx="14">
                  <c:v>36</c:v>
                </c:pt>
                <c:pt idx="15">
                  <c:v>28</c:v>
                </c:pt>
                <c:pt idx="16">
                  <c:v>41</c:v>
                </c:pt>
                <c:pt idx="17">
                  <c:v>30</c:v>
                </c:pt>
                <c:pt idx="18">
                  <c:v>17</c:v>
                </c:pt>
                <c:pt idx="19">
                  <c:v>17</c:v>
                </c:pt>
                <c:pt idx="20">
                  <c:v>10</c:v>
                </c:pt>
                <c:pt idx="21">
                  <c:v>36</c:v>
                </c:pt>
                <c:pt idx="22">
                  <c:v>42</c:v>
                </c:pt>
                <c:pt idx="23">
                  <c:v>33</c:v>
                </c:pt>
                <c:pt idx="24">
                  <c:v>26</c:v>
                </c:pt>
                <c:pt idx="25">
                  <c:v>26</c:v>
                </c:pt>
                <c:pt idx="26">
                  <c:v>12</c:v>
                </c:pt>
                <c:pt idx="27">
                  <c:v>29</c:v>
                </c:pt>
                <c:pt idx="28">
                  <c:v>36</c:v>
                </c:pt>
                <c:pt idx="29">
                  <c:v>34</c:v>
                </c:pt>
                <c:pt idx="30">
                  <c:v>34</c:v>
                </c:pt>
              </c:numCache>
            </c:numRef>
          </c:val>
          <c:smooth val="0"/>
          <c:extLst>
            <c:ext xmlns:c16="http://schemas.microsoft.com/office/drawing/2014/chart" uri="{C3380CC4-5D6E-409C-BE32-E72D297353CC}">
              <c16:uniqueId val="{00000000-2C9A-4222-8B53-C3B935271A84}"/>
            </c:ext>
          </c:extLst>
        </c:ser>
        <c:dLbls>
          <c:showLegendKey val="0"/>
          <c:showVal val="0"/>
          <c:showCatName val="0"/>
          <c:showSerName val="0"/>
          <c:showPercent val="0"/>
          <c:showBubbleSize val="0"/>
        </c:dLbls>
        <c:smooth val="0"/>
        <c:axId val="349439472"/>
        <c:axId val="349445048"/>
      </c:lineChart>
      <c:dateAx>
        <c:axId val="349439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45048"/>
        <c:crosses val="autoZero"/>
        <c:auto val="1"/>
        <c:lblOffset val="100"/>
        <c:baseTimeUnit val="days"/>
      </c:dateAx>
      <c:valAx>
        <c:axId val="34944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3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Gobierno de San Luis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123</c:v>
                </c:pt>
                <c:pt idx="1">
                  <c:v>190</c:v>
                </c:pt>
                <c:pt idx="2">
                  <c:v>200</c:v>
                </c:pt>
                <c:pt idx="3">
                  <c:v>198</c:v>
                </c:pt>
                <c:pt idx="4">
                  <c:v>120</c:v>
                </c:pt>
                <c:pt idx="5">
                  <c:v>91</c:v>
                </c:pt>
                <c:pt idx="6">
                  <c:v>72</c:v>
                </c:pt>
              </c:numCache>
            </c:numRef>
          </c:val>
          <c:extLst>
            <c:ext xmlns:c16="http://schemas.microsoft.com/office/drawing/2014/chart" uri="{C3380CC4-5D6E-409C-BE32-E72D297353CC}">
              <c16:uniqueId val="{00000000-8C43-44C1-9EBC-2C4C7B7C7253}"/>
            </c:ext>
          </c:extLst>
        </c:ser>
        <c:dLbls>
          <c:showLegendKey val="0"/>
          <c:showVal val="0"/>
          <c:showCatName val="0"/>
          <c:showSerName val="0"/>
          <c:showPercent val="0"/>
          <c:showBubbleSize val="0"/>
        </c:dLbls>
        <c:gapWidth val="219"/>
        <c:overlap val="-27"/>
        <c:axId val="349417168"/>
        <c:axId val="349419464"/>
      </c:barChart>
      <c:catAx>
        <c:axId val="349417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19464"/>
        <c:crosses val="autoZero"/>
        <c:auto val="1"/>
        <c:lblAlgn val="ctr"/>
        <c:lblOffset val="100"/>
        <c:noMultiLvlLbl val="0"/>
      </c:catAx>
      <c:valAx>
        <c:axId val="349419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1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Gobierno de San Luis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0.316618397617</c:v>
                </c:pt>
                <c:pt idx="1">
                  <c:v>0.22066322588621001</c:v>
                </c:pt>
                <c:pt idx="2">
                  <c:v>0.15130587964972</c:v>
                </c:pt>
                <c:pt idx="3">
                  <c:v>0.26952617394037998</c:v>
                </c:pt>
                <c:pt idx="4">
                  <c:v>0.19556281753426999</c:v>
                </c:pt>
                <c:pt idx="5">
                  <c:v>0.14737490036834</c:v>
                </c:pt>
                <c:pt idx="6">
                  <c:v>0.13704857299281001</c:v>
                </c:pt>
              </c:numCache>
            </c:numRef>
          </c:val>
          <c:extLst>
            <c:ext xmlns:c16="http://schemas.microsoft.com/office/drawing/2014/chart" uri="{C3380CC4-5D6E-409C-BE32-E72D297353CC}">
              <c16:uniqueId val="{00000000-1866-4B4C-9AF4-587C4AAA066A}"/>
            </c:ext>
          </c:extLst>
        </c:ser>
        <c:dLbls>
          <c:showLegendKey val="0"/>
          <c:showVal val="0"/>
          <c:showCatName val="0"/>
          <c:showSerName val="0"/>
          <c:showPercent val="0"/>
          <c:showBubbleSize val="0"/>
        </c:dLbls>
        <c:gapWidth val="219"/>
        <c:overlap val="-27"/>
        <c:axId val="349417824"/>
        <c:axId val="349423728"/>
      </c:barChart>
      <c:catAx>
        <c:axId val="349417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23728"/>
        <c:crosses val="autoZero"/>
        <c:auto val="1"/>
        <c:lblAlgn val="ctr"/>
        <c:lblOffset val="100"/>
        <c:noMultiLvlLbl val="0"/>
      </c:catAx>
      <c:valAx>
        <c:axId val="34942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1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Gobierno de San Luis</c:v>
                </c:pt>
              </c:strCache>
            </c:strRef>
          </c:cat>
          <c:val>
            <c:numRef>
              <c:f>Sheet1!$B$2</c:f>
              <c:numCache>
                <c:formatCode>General</c:formatCode>
                <c:ptCount val="1"/>
                <c:pt idx="0">
                  <c:v>571</c:v>
                </c:pt>
              </c:numCache>
            </c:numRef>
          </c:val>
          <c:extLst>
            <c:ext xmlns:c16="http://schemas.microsoft.com/office/drawing/2014/chart" uri="{C3380CC4-5D6E-409C-BE32-E72D297353CC}">
              <c16:uniqueId val="{00000000-D25D-4BC6-87F1-4EA7E1E73076}"/>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Gobierno de San Luis</c:v>
                </c:pt>
              </c:strCache>
            </c:strRef>
          </c:cat>
          <c:val>
            <c:numRef>
              <c:f>Sheet1!$C$2</c:f>
              <c:numCache>
                <c:formatCode>General</c:formatCode>
                <c:ptCount val="1"/>
                <c:pt idx="0">
                  <c:v>15</c:v>
                </c:pt>
              </c:numCache>
            </c:numRef>
          </c:val>
          <c:extLst>
            <c:ext xmlns:c16="http://schemas.microsoft.com/office/drawing/2014/chart" uri="{C3380CC4-5D6E-409C-BE32-E72D297353CC}">
              <c16:uniqueId val="{00000001-D25D-4BC6-87F1-4EA7E1E73076}"/>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Gobierno de San Luis</c:v>
                </c:pt>
              </c:strCache>
            </c:strRef>
          </c:cat>
          <c:val>
            <c:numRef>
              <c:f>Sheet1!$D$2</c:f>
              <c:numCache>
                <c:formatCode>General</c:formatCode>
                <c:ptCount val="1"/>
                <c:pt idx="0">
                  <c:v>346</c:v>
                </c:pt>
              </c:numCache>
            </c:numRef>
          </c:val>
          <c:extLst>
            <c:ext xmlns:c16="http://schemas.microsoft.com/office/drawing/2014/chart" uri="{C3380CC4-5D6E-409C-BE32-E72D297353CC}">
              <c16:uniqueId val="{00000002-D25D-4BC6-87F1-4EA7E1E73076}"/>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Gobierno de San Luis</c:v>
                </c:pt>
              </c:strCache>
            </c:strRef>
          </c:cat>
          <c:val>
            <c:numRef>
              <c:f>Sheet1!$E$2</c:f>
              <c:numCache>
                <c:formatCode>General</c:formatCode>
                <c:ptCount val="1"/>
                <c:pt idx="0">
                  <c:v>1</c:v>
                </c:pt>
              </c:numCache>
            </c:numRef>
          </c:val>
          <c:extLst>
            <c:ext xmlns:c16="http://schemas.microsoft.com/office/drawing/2014/chart" uri="{C3380CC4-5D6E-409C-BE32-E72D297353CC}">
              <c16:uniqueId val="{00000003-D25D-4BC6-87F1-4EA7E1E73076}"/>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Gobierno de San Luis</c:v>
                </c:pt>
              </c:strCache>
            </c:strRef>
          </c:cat>
          <c:val>
            <c:numRef>
              <c:f>Sheet1!$F$2</c:f>
              <c:numCache>
                <c:formatCode>General</c:formatCode>
                <c:ptCount val="1"/>
                <c:pt idx="0">
                  <c:v>61</c:v>
                </c:pt>
              </c:numCache>
            </c:numRef>
          </c:val>
          <c:extLst>
            <c:ext xmlns:c16="http://schemas.microsoft.com/office/drawing/2014/chart" uri="{C3380CC4-5D6E-409C-BE32-E72D297353CC}">
              <c16:uniqueId val="{00000004-D25D-4BC6-87F1-4EA7E1E73076}"/>
            </c:ext>
          </c:extLst>
        </c:ser>
        <c:dLbls>
          <c:showLegendKey val="0"/>
          <c:showVal val="0"/>
          <c:showCatName val="0"/>
          <c:showSerName val="0"/>
          <c:showPercent val="0"/>
          <c:showBubbleSize val="0"/>
        </c:dLbls>
        <c:gapWidth val="150"/>
        <c:overlap val="100"/>
        <c:axId val="349421104"/>
        <c:axId val="349421760"/>
      </c:barChart>
      <c:catAx>
        <c:axId val="34942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21760"/>
        <c:crosses val="autoZero"/>
        <c:auto val="1"/>
        <c:lblAlgn val="ctr"/>
        <c:lblOffset val="100"/>
        <c:noMultiLvlLbl val="0"/>
      </c:catAx>
      <c:valAx>
        <c:axId val="349421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2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Gobierno de San Luis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2.9000794892254E-2</c:v>
                </c:pt>
                <c:pt idx="8">
                  <c:v>0.33308518441479001</c:v>
                </c:pt>
                <c:pt idx="9">
                  <c:v>0.29977736775192998</c:v>
                </c:pt>
                <c:pt idx="10">
                  <c:v>0.16610804350135</c:v>
                </c:pt>
                <c:pt idx="11">
                  <c:v>0.38064472120721998</c:v>
                </c:pt>
                <c:pt idx="12">
                  <c:v>0.42884389115970001</c:v>
                </c:pt>
                <c:pt idx="13">
                  <c:v>0.22726209450234</c:v>
                </c:pt>
                <c:pt idx="14">
                  <c:v>0.14598191683553</c:v>
                </c:pt>
                <c:pt idx="15">
                  <c:v>6.2561394464222E-2</c:v>
                </c:pt>
                <c:pt idx="16">
                  <c:v>0.13622314028474999</c:v>
                </c:pt>
                <c:pt idx="17">
                  <c:v>0.19511925136877001</c:v>
                </c:pt>
                <c:pt idx="18">
                  <c:v>9.9824060592127006E-2</c:v>
                </c:pt>
                <c:pt idx="19">
                  <c:v>0.13012791905022</c:v>
                </c:pt>
                <c:pt idx="20">
                  <c:v>0.10356890092998</c:v>
                </c:pt>
                <c:pt idx="21">
                  <c:v>0.11165999555914</c:v>
                </c:pt>
                <c:pt idx="22">
                  <c:v>0.11495133726722</c:v>
                </c:pt>
                <c:pt idx="23">
                  <c:v>0</c:v>
                </c:pt>
              </c:numCache>
            </c:numRef>
          </c:val>
          <c:smooth val="0"/>
          <c:extLst>
            <c:ext xmlns:c16="http://schemas.microsoft.com/office/drawing/2014/chart" uri="{C3380CC4-5D6E-409C-BE32-E72D297353CC}">
              <c16:uniqueId val="{00000000-DCD4-4532-BDC7-D16D565D113E}"/>
            </c:ext>
          </c:extLst>
        </c:ser>
        <c:dLbls>
          <c:showLegendKey val="0"/>
          <c:showVal val="0"/>
          <c:showCatName val="0"/>
          <c:showSerName val="0"/>
          <c:showPercent val="0"/>
          <c:showBubbleSize val="0"/>
        </c:dLbls>
        <c:smooth val="0"/>
        <c:axId val="353752760"/>
        <c:axId val="353753416"/>
      </c:lineChart>
      <c:catAx>
        <c:axId val="353752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53416"/>
        <c:crosses val="autoZero"/>
        <c:auto val="1"/>
        <c:lblAlgn val="ctr"/>
        <c:lblOffset val="100"/>
        <c:noMultiLvlLbl val="0"/>
      </c:catAx>
      <c:valAx>
        <c:axId val="35375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52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Gobierno de San Luis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17</c:v>
                </c:pt>
                <c:pt idx="8">
                  <c:v>84</c:v>
                </c:pt>
                <c:pt idx="9">
                  <c:v>65</c:v>
                </c:pt>
                <c:pt idx="10">
                  <c:v>76</c:v>
                </c:pt>
                <c:pt idx="11">
                  <c:v>91</c:v>
                </c:pt>
                <c:pt idx="12">
                  <c:v>83</c:v>
                </c:pt>
                <c:pt idx="13">
                  <c:v>89</c:v>
                </c:pt>
                <c:pt idx="14">
                  <c:v>61</c:v>
                </c:pt>
                <c:pt idx="15">
                  <c:v>55</c:v>
                </c:pt>
                <c:pt idx="16">
                  <c:v>55</c:v>
                </c:pt>
                <c:pt idx="17">
                  <c:v>60</c:v>
                </c:pt>
                <c:pt idx="18">
                  <c:v>64</c:v>
                </c:pt>
                <c:pt idx="19">
                  <c:v>68</c:v>
                </c:pt>
                <c:pt idx="20">
                  <c:v>68</c:v>
                </c:pt>
                <c:pt idx="21">
                  <c:v>52</c:v>
                </c:pt>
                <c:pt idx="22">
                  <c:v>6</c:v>
                </c:pt>
                <c:pt idx="23">
                  <c:v>0</c:v>
                </c:pt>
              </c:numCache>
            </c:numRef>
          </c:val>
          <c:smooth val="0"/>
          <c:extLst>
            <c:ext xmlns:c16="http://schemas.microsoft.com/office/drawing/2014/chart" uri="{C3380CC4-5D6E-409C-BE32-E72D297353CC}">
              <c16:uniqueId val="{00000000-5F18-4634-A1AC-D0B5FDB43BC6}"/>
            </c:ext>
          </c:extLst>
        </c:ser>
        <c:dLbls>
          <c:showLegendKey val="0"/>
          <c:showVal val="0"/>
          <c:showCatName val="0"/>
          <c:showSerName val="0"/>
          <c:showPercent val="0"/>
          <c:showBubbleSize val="0"/>
        </c:dLbls>
        <c:smooth val="0"/>
        <c:axId val="353754400"/>
        <c:axId val="353748168"/>
      </c:lineChart>
      <c:catAx>
        <c:axId val="35375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48168"/>
        <c:crosses val="autoZero"/>
        <c:auto val="1"/>
        <c:lblAlgn val="ctr"/>
        <c:lblOffset val="100"/>
        <c:noMultiLvlLbl val="0"/>
      </c:catAx>
      <c:valAx>
        <c:axId val="35374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5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Gobierno de San Luis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3.5020136578533E-2</c:v>
                </c:pt>
                <c:pt idx="1">
                  <c:v>0.17598304217470001</c:v>
                </c:pt>
                <c:pt idx="2">
                  <c:v>0.27631709186869002</c:v>
                </c:pt>
                <c:pt idx="3">
                  <c:v>0</c:v>
                </c:pt>
                <c:pt idx="4">
                  <c:v>0.20404069571257999</c:v>
                </c:pt>
                <c:pt idx="5">
                  <c:v>0</c:v>
                </c:pt>
                <c:pt idx="6">
                  <c:v>0</c:v>
                </c:pt>
              </c:numCache>
            </c:numRef>
          </c:val>
          <c:extLst>
            <c:ext xmlns:c16="http://schemas.microsoft.com/office/drawing/2014/chart" uri="{C3380CC4-5D6E-409C-BE32-E72D297353CC}">
              <c16:uniqueId val="{00000000-22CF-46E4-9BC1-796748E6708D}"/>
            </c:ext>
          </c:extLst>
        </c:ser>
        <c:dLbls>
          <c:showLegendKey val="0"/>
          <c:showVal val="0"/>
          <c:showCatName val="0"/>
          <c:showSerName val="0"/>
          <c:showPercent val="0"/>
          <c:showBubbleSize val="0"/>
        </c:dLbls>
        <c:gapWidth val="219"/>
        <c:overlap val="-27"/>
        <c:axId val="353749480"/>
        <c:axId val="353745216"/>
      </c:barChart>
      <c:catAx>
        <c:axId val="353749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45216"/>
        <c:crosses val="autoZero"/>
        <c:auto val="1"/>
        <c:lblAlgn val="ctr"/>
        <c:lblOffset val="100"/>
        <c:noMultiLvlLbl val="0"/>
      </c:catAx>
      <c:valAx>
        <c:axId val="35374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4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Gobierno de San Luis</c:v>
                </c:pt>
              </c:strCache>
            </c:strRef>
          </c:cat>
          <c:val>
            <c:numRef>
              <c:f>Sheet1!$B$2</c:f>
              <c:numCache>
                <c:formatCode>General</c:formatCode>
                <c:ptCount val="1"/>
                <c:pt idx="0">
                  <c:v>48964</c:v>
                </c:pt>
              </c:numCache>
            </c:numRef>
          </c:val>
          <c:extLst>
            <c:ext xmlns:c16="http://schemas.microsoft.com/office/drawing/2014/chart" uri="{C3380CC4-5D6E-409C-BE32-E72D297353CC}">
              <c16:uniqueId val="{00000000-4D37-4507-B84A-914623FBE63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Gobierno de San Luis</c:v>
                </c:pt>
              </c:strCache>
            </c:strRef>
          </c:cat>
          <c:val>
            <c:numRef>
              <c:f>Sheet1!$C$2</c:f>
              <c:numCache>
                <c:formatCode>General</c:formatCode>
                <c:ptCount val="1"/>
                <c:pt idx="0">
                  <c:v>4045</c:v>
                </c:pt>
              </c:numCache>
            </c:numRef>
          </c:val>
          <c:extLst>
            <c:ext xmlns:c16="http://schemas.microsoft.com/office/drawing/2014/chart" uri="{C3380CC4-5D6E-409C-BE32-E72D297353CC}">
              <c16:uniqueId val="{00000001-4D37-4507-B84A-914623FBE63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Gobierno de San Luis</c:v>
                </c:pt>
              </c:strCache>
            </c:strRef>
          </c:cat>
          <c:val>
            <c:numRef>
              <c:f>Sheet1!$D$2</c:f>
              <c:numCache>
                <c:formatCode>General</c:formatCode>
                <c:ptCount val="1"/>
                <c:pt idx="0">
                  <c:v>181</c:v>
                </c:pt>
              </c:numCache>
            </c:numRef>
          </c:val>
          <c:extLst>
            <c:ext xmlns:c16="http://schemas.microsoft.com/office/drawing/2014/chart" uri="{C3380CC4-5D6E-409C-BE32-E72D297353CC}">
              <c16:uniqueId val="{00000002-4D37-4507-B84A-914623FBE63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Gobierno de San Luis</c:v>
                </c:pt>
              </c:strCache>
            </c:strRef>
          </c:cat>
          <c:val>
            <c:numRef>
              <c:f>Sheet1!$E$2</c:f>
              <c:numCache>
                <c:formatCode>General</c:formatCode>
                <c:ptCount val="1"/>
                <c:pt idx="0">
                  <c:v>197</c:v>
                </c:pt>
              </c:numCache>
            </c:numRef>
          </c:val>
          <c:extLst>
            <c:ext xmlns:c16="http://schemas.microsoft.com/office/drawing/2014/chart" uri="{C3380CC4-5D6E-409C-BE32-E72D297353CC}">
              <c16:uniqueId val="{00000003-4D37-4507-B84A-914623FBE63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Gobierno de San Luis</c:v>
                </c:pt>
              </c:strCache>
            </c:strRef>
          </c:cat>
          <c:val>
            <c:numRef>
              <c:f>Sheet1!$F$2</c:f>
              <c:numCache>
                <c:formatCode>General</c:formatCode>
                <c:ptCount val="1"/>
                <c:pt idx="0">
                  <c:v>87</c:v>
                </c:pt>
              </c:numCache>
            </c:numRef>
          </c:val>
          <c:extLst>
            <c:ext xmlns:c16="http://schemas.microsoft.com/office/drawing/2014/chart" uri="{C3380CC4-5D6E-409C-BE32-E72D297353CC}">
              <c16:uniqueId val="{00000004-4D37-4507-B84A-914623FBE63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Gobierno de San Luis</c:v>
                </c:pt>
              </c:strCache>
            </c:strRef>
          </c:cat>
          <c:val>
            <c:numRef>
              <c:f>Sheet1!$G$2</c:f>
              <c:numCache>
                <c:formatCode>General</c:formatCode>
                <c:ptCount val="1"/>
                <c:pt idx="0">
                  <c:v>179</c:v>
                </c:pt>
              </c:numCache>
            </c:numRef>
          </c:val>
          <c:extLst>
            <c:ext xmlns:c16="http://schemas.microsoft.com/office/drawing/2014/chart" uri="{C3380CC4-5D6E-409C-BE32-E72D297353CC}">
              <c16:uniqueId val="{00000005-4D37-4507-B84A-914623FBE63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Gobierno de San Luis</c:v>
                </c:pt>
              </c:strCache>
            </c:strRef>
          </c:cat>
          <c:val>
            <c:numRef>
              <c:f>Sheet1!$H$2</c:f>
              <c:numCache>
                <c:formatCode>General</c:formatCode>
                <c:ptCount val="1"/>
                <c:pt idx="0">
                  <c:v>10197</c:v>
                </c:pt>
              </c:numCache>
            </c:numRef>
          </c:val>
          <c:extLst>
            <c:ext xmlns:c16="http://schemas.microsoft.com/office/drawing/2014/chart" uri="{C3380CC4-5D6E-409C-BE32-E72D297353CC}">
              <c16:uniqueId val="{00000006-4D37-4507-B84A-914623FBE63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Gobierno de San Luis</c:v>
                </c:pt>
              </c:strCache>
            </c:strRef>
          </c:cat>
          <c:val>
            <c:numRef>
              <c:f>Sheet1!$I$2</c:f>
              <c:numCache>
                <c:formatCode>General</c:formatCode>
                <c:ptCount val="1"/>
                <c:pt idx="0">
                  <c:v>18892</c:v>
                </c:pt>
              </c:numCache>
            </c:numRef>
          </c:val>
          <c:extLst>
            <c:ext xmlns:c16="http://schemas.microsoft.com/office/drawing/2014/chart" uri="{C3380CC4-5D6E-409C-BE32-E72D297353CC}">
              <c16:uniqueId val="{00000007-4D37-4507-B84A-914623FBE639}"/>
            </c:ext>
          </c:extLst>
        </c:ser>
        <c:dLbls>
          <c:showLegendKey val="0"/>
          <c:showVal val="0"/>
          <c:showCatName val="0"/>
          <c:showSerName val="0"/>
          <c:showPercent val="0"/>
          <c:showBubbleSize val="0"/>
        </c:dLbls>
        <c:gapWidth val="150"/>
        <c:overlap val="100"/>
        <c:axId val="353762600"/>
        <c:axId val="353763584"/>
      </c:barChart>
      <c:catAx>
        <c:axId val="353762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63584"/>
        <c:crosses val="autoZero"/>
        <c:auto val="1"/>
        <c:lblAlgn val="ctr"/>
        <c:lblOffset val="100"/>
        <c:noMultiLvlLbl val="0"/>
      </c:catAx>
      <c:valAx>
        <c:axId val="353763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6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Gobierno de San Luis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1</c:v>
                </c:pt>
                <c:pt idx="1">
                  <c:v>2</c:v>
                </c:pt>
                <c:pt idx="2">
                  <c:v>6</c:v>
                </c:pt>
                <c:pt idx="3">
                  <c:v>4</c:v>
                </c:pt>
                <c:pt idx="4">
                  <c:v>15</c:v>
                </c:pt>
              </c:numCache>
            </c:numRef>
          </c:val>
          <c:extLst>
            <c:ext xmlns:c16="http://schemas.microsoft.com/office/drawing/2014/chart" uri="{C3380CC4-5D6E-409C-BE32-E72D297353CC}">
              <c16:uniqueId val="{00000000-E7A8-4BEF-9EEA-2A5BD89752FD}"/>
            </c:ext>
          </c:extLst>
        </c:ser>
        <c:dLbls>
          <c:showLegendKey val="0"/>
          <c:showVal val="0"/>
          <c:showCatName val="0"/>
          <c:showSerName val="0"/>
          <c:showPercent val="0"/>
          <c:showBubbleSize val="0"/>
        </c:dLbls>
        <c:gapWidth val="219"/>
        <c:overlap val="-27"/>
        <c:axId val="413772472"/>
        <c:axId val="413770504"/>
      </c:barChart>
      <c:catAx>
        <c:axId val="413772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70504"/>
        <c:crosses val="autoZero"/>
        <c:auto val="1"/>
        <c:lblAlgn val="ctr"/>
        <c:lblOffset val="100"/>
        <c:noMultiLvlLbl val="0"/>
      </c:catAx>
      <c:valAx>
        <c:axId val="41377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7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D0419-1F27-4C0C-BFE4-15E6AA7210FA}"/>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44373235-86D1-4E79-A208-695C5F95B8E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264335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59806-949B-48BB-901B-2375A23F4553}"/>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A6AFE69F-2770-45A2-B4C0-E77400BE906D}"/>
              </a:ext>
            </a:extLst>
          </p:cNvPr>
          <p:cNvGraphicFramePr>
            <a:graphicFrameLocks noGrp="1"/>
          </p:cNvGraphicFramePr>
          <p:nvPr>
            <p:ph type="tbl" sz="quarter" idx="13"/>
            <p:extLst>
              <p:ext uri="{D42A27DB-BD31-4B8C-83A1-F6EECF244321}">
                <p14:modId xmlns:p14="http://schemas.microsoft.com/office/powerpoint/2010/main" val="604462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49515340"/>
                    </a:ext>
                  </a:extLst>
                </a:gridCol>
                <a:gridCol w="740664">
                  <a:extLst>
                    <a:ext uri="{9D8B030D-6E8A-4147-A177-3AD203B41FA5}">
                      <a16:colId xmlns:a16="http://schemas.microsoft.com/office/drawing/2014/main" val="1279448871"/>
                    </a:ext>
                  </a:extLst>
                </a:gridCol>
                <a:gridCol w="740664">
                  <a:extLst>
                    <a:ext uri="{9D8B030D-6E8A-4147-A177-3AD203B41FA5}">
                      <a16:colId xmlns:a16="http://schemas.microsoft.com/office/drawing/2014/main" val="692110939"/>
                    </a:ext>
                  </a:extLst>
                </a:gridCol>
                <a:gridCol w="740664">
                  <a:extLst>
                    <a:ext uri="{9D8B030D-6E8A-4147-A177-3AD203B41FA5}">
                      <a16:colId xmlns:a16="http://schemas.microsoft.com/office/drawing/2014/main" val="3292315944"/>
                    </a:ext>
                  </a:extLst>
                </a:gridCol>
                <a:gridCol w="740664">
                  <a:extLst>
                    <a:ext uri="{9D8B030D-6E8A-4147-A177-3AD203B41FA5}">
                      <a16:colId xmlns:a16="http://schemas.microsoft.com/office/drawing/2014/main" val="2344955166"/>
                    </a:ext>
                  </a:extLst>
                </a:gridCol>
                <a:gridCol w="740664">
                  <a:extLst>
                    <a:ext uri="{9D8B030D-6E8A-4147-A177-3AD203B41FA5}">
                      <a16:colId xmlns:a16="http://schemas.microsoft.com/office/drawing/2014/main" val="924511165"/>
                    </a:ext>
                  </a:extLst>
                </a:gridCol>
                <a:gridCol w="740664">
                  <a:extLst>
                    <a:ext uri="{9D8B030D-6E8A-4147-A177-3AD203B41FA5}">
                      <a16:colId xmlns:a16="http://schemas.microsoft.com/office/drawing/2014/main" val="4158974588"/>
                    </a:ext>
                  </a:extLst>
                </a:gridCol>
                <a:gridCol w="740664">
                  <a:extLst>
                    <a:ext uri="{9D8B030D-6E8A-4147-A177-3AD203B41FA5}">
                      <a16:colId xmlns:a16="http://schemas.microsoft.com/office/drawing/2014/main" val="758451292"/>
                    </a:ext>
                  </a:extLst>
                </a:gridCol>
                <a:gridCol w="740664">
                  <a:extLst>
                    <a:ext uri="{9D8B030D-6E8A-4147-A177-3AD203B41FA5}">
                      <a16:colId xmlns:a16="http://schemas.microsoft.com/office/drawing/2014/main" val="1095073861"/>
                    </a:ext>
                  </a:extLst>
                </a:gridCol>
                <a:gridCol w="740664">
                  <a:extLst>
                    <a:ext uri="{9D8B030D-6E8A-4147-A177-3AD203B41FA5}">
                      <a16:colId xmlns:a16="http://schemas.microsoft.com/office/drawing/2014/main" val="34478489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67214663"/>
                  </a:ext>
                </a:extLst>
              </a:tr>
              <a:tr h="370840">
                <a:tc>
                  <a:txBody>
                    <a:bodyPr/>
                    <a:lstStyle/>
                    <a:p>
                      <a:r>
                        <a:rPr lang="en-US" sz="1000"/>
                        <a:t>Gobierno de San Luis</a:t>
                      </a:r>
                    </a:p>
                  </a:txBody>
                  <a:tcPr/>
                </a:tc>
                <a:tc>
                  <a:txBody>
                    <a:bodyPr/>
                    <a:lstStyle/>
                    <a:p>
                      <a:r>
                        <a:rPr lang="en-US" sz="1000"/>
                        <a:t>41442</a:t>
                      </a:r>
                    </a:p>
                  </a:txBody>
                  <a:tcPr/>
                </a:tc>
                <a:tc>
                  <a:txBody>
                    <a:bodyPr/>
                    <a:lstStyle/>
                    <a:p>
                      <a:r>
                        <a:rPr lang="en-US" sz="1000"/>
                        <a:t>4616</a:t>
                      </a:r>
                    </a:p>
                  </a:txBody>
                  <a:tcPr/>
                </a:tc>
                <a:tc>
                  <a:txBody>
                    <a:bodyPr/>
                    <a:lstStyle/>
                    <a:p>
                      <a:r>
                        <a:rPr lang="en-US" sz="1000"/>
                        <a:t>994</a:t>
                      </a:r>
                    </a:p>
                  </a:txBody>
                  <a:tcPr/>
                </a:tc>
                <a:tc>
                  <a:txBody>
                    <a:bodyPr/>
                    <a:lstStyle/>
                    <a:p>
                      <a:r>
                        <a:rPr lang="en-US" sz="1000"/>
                        <a:t>53653</a:t>
                      </a:r>
                    </a:p>
                  </a:txBody>
                  <a:tcPr/>
                </a:tc>
                <a:tc>
                  <a:txBody>
                    <a:bodyPr/>
                    <a:lstStyle/>
                    <a:p>
                      <a:r>
                        <a:rPr lang="en-US" sz="1000"/>
                        <a:t>10197</a:t>
                      </a:r>
                    </a:p>
                  </a:txBody>
                  <a:tcPr/>
                </a:tc>
                <a:tc>
                  <a:txBody>
                    <a:bodyPr/>
                    <a:lstStyle/>
                    <a:p>
                      <a:r>
                        <a:rPr lang="en-US" sz="1000"/>
                        <a:t>18892</a:t>
                      </a:r>
                    </a:p>
                  </a:txBody>
                  <a:tcPr/>
                </a:tc>
                <a:tc>
                  <a:txBody>
                    <a:bodyPr/>
                    <a:lstStyle/>
                    <a:p>
                      <a:r>
                        <a:rPr lang="en-US" sz="1000"/>
                        <a:t>102</a:t>
                      </a:r>
                    </a:p>
                  </a:txBody>
                  <a:tcPr/>
                </a:tc>
                <a:tc>
                  <a:txBody>
                    <a:bodyPr/>
                    <a:lstStyle/>
                    <a:p>
                      <a:r>
                        <a:rPr lang="en-US" sz="1000"/>
                        <a:t>0.2127%</a:t>
                      </a:r>
                    </a:p>
                  </a:txBody>
                  <a:tcPr/>
                </a:tc>
                <a:tc>
                  <a:txBody>
                    <a:bodyPr/>
                    <a:lstStyle/>
                    <a:p>
                      <a:r>
                        <a:rPr lang="en-US" sz="1000"/>
                        <a:t>46.4%</a:t>
                      </a:r>
                    </a:p>
                  </a:txBody>
                  <a:tcPr/>
                </a:tc>
                <a:extLst>
                  <a:ext uri="{0D108BD9-81ED-4DB2-BD59-A6C34878D82A}">
                    <a16:rowId xmlns:a16="http://schemas.microsoft.com/office/drawing/2014/main" val="478594639"/>
                  </a:ext>
                </a:extLst>
              </a:tr>
            </a:tbl>
          </a:graphicData>
        </a:graphic>
      </p:graphicFrame>
      <p:sp>
        <p:nvSpPr>
          <p:cNvPr id="4" name="Text Placeholder 3">
            <a:extLst>
              <a:ext uri="{FF2B5EF4-FFF2-40B4-BE49-F238E27FC236}">
                <a16:creationId xmlns:a16="http://schemas.microsoft.com/office/drawing/2014/main" id="{803A1D9E-43A8-4AE3-B5A7-561DE57C6049}"/>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681817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CF44E-7563-46BD-9EB0-F4CDDF8E0DB6}"/>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14456F20-5ADB-49BA-A7BC-1D1087A44238}"/>
              </a:ext>
            </a:extLst>
          </p:cNvPr>
          <p:cNvGraphicFramePr>
            <a:graphicFrameLocks noGrp="1"/>
          </p:cNvGraphicFramePr>
          <p:nvPr>
            <p:ph type="chart" sz="quarter" idx="13"/>
            <p:extLst>
              <p:ext uri="{D42A27DB-BD31-4B8C-83A1-F6EECF244321}">
                <p14:modId xmlns:p14="http://schemas.microsoft.com/office/powerpoint/2010/main" val="2338943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F1CC30-7515-46B6-BE2F-EC3269C0E53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EF8A17B6-82FA-4B22-9789-8779DDFDF7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1985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16779-70DF-4FA4-A9EC-16FFF45835C9}"/>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328E2539-EC0A-48C2-90E3-2AD62AD6C3CD}"/>
              </a:ext>
            </a:extLst>
          </p:cNvPr>
          <p:cNvGraphicFramePr>
            <a:graphicFrameLocks noGrp="1"/>
          </p:cNvGraphicFramePr>
          <p:nvPr>
            <p:ph type="chart" sz="quarter" idx="13"/>
            <p:extLst>
              <p:ext uri="{D42A27DB-BD31-4B8C-83A1-F6EECF244321}">
                <p14:modId xmlns:p14="http://schemas.microsoft.com/office/powerpoint/2010/main" val="577651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9397E7-2B66-433F-B99D-E10DB21D7F2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776BE63D-4E69-4217-8455-4C2DE16399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3709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8ED5-50AD-459C-811D-7C517038285B}"/>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7C0ECD1D-0558-40E3-A39A-BAD19C96FDD1}"/>
              </a:ext>
            </a:extLst>
          </p:cNvPr>
          <p:cNvGraphicFramePr>
            <a:graphicFrameLocks noGrp="1"/>
          </p:cNvGraphicFramePr>
          <p:nvPr>
            <p:ph type="chart" sz="quarter" idx="13"/>
            <p:extLst>
              <p:ext uri="{D42A27DB-BD31-4B8C-83A1-F6EECF244321}">
                <p14:modId xmlns:p14="http://schemas.microsoft.com/office/powerpoint/2010/main" val="3769825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45B485-7DDA-409D-BEF3-22ECEE8B9F5A}"/>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295440E5-C783-486F-B7B1-5F1106579A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7728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1DF80-9CD1-49AB-865C-C3DA21B3E826}"/>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303A9FA5-C91E-4896-B133-CD1ACD0D761F}"/>
              </a:ext>
            </a:extLst>
          </p:cNvPr>
          <p:cNvGraphicFramePr>
            <a:graphicFrameLocks noGrp="1"/>
          </p:cNvGraphicFramePr>
          <p:nvPr>
            <p:ph type="chart" sz="quarter" idx="13"/>
            <p:extLst>
              <p:ext uri="{D42A27DB-BD31-4B8C-83A1-F6EECF244321}">
                <p14:modId xmlns:p14="http://schemas.microsoft.com/office/powerpoint/2010/main" val="3218678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A1CD46-D5EE-4032-AE14-67DC754FB657}"/>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239DD9B-B6A4-4BA8-ACF9-F85D766A5C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3011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0D4A6-8F9B-4967-858B-A2A687AEA59D}"/>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72613FCB-30AA-4C0F-A491-F9CAAE9508E1}"/>
              </a:ext>
            </a:extLst>
          </p:cNvPr>
          <p:cNvGraphicFramePr>
            <a:graphicFrameLocks noGrp="1"/>
          </p:cNvGraphicFramePr>
          <p:nvPr>
            <p:ph type="chart" sz="quarter" idx="13"/>
            <p:extLst>
              <p:ext uri="{D42A27DB-BD31-4B8C-83A1-F6EECF244321}">
                <p14:modId xmlns:p14="http://schemas.microsoft.com/office/powerpoint/2010/main" val="493091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F2C2FB-9AA7-4F65-8F97-15BC5B6BBEF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879C9855-0739-4C03-96D6-37885DA3D9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8694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7E883-1F30-4E58-9E35-927F02AD2365}"/>
              </a:ext>
            </a:extLst>
          </p:cNvPr>
          <p:cNvSpPr>
            <a:spLocks noGrp="1"/>
          </p:cNvSpPr>
          <p:nvPr>
            <p:ph type="title"/>
          </p:nvPr>
        </p:nvSpPr>
        <p:spPr/>
        <p:txBody>
          <a:bodyPr/>
          <a:lstStyle/>
          <a:p>
            <a:r>
              <a:rPr lang="en-US"/>
              <a:t>Facebook Own Posts Table - 1 of 14</a:t>
            </a:r>
          </a:p>
        </p:txBody>
      </p:sp>
      <p:graphicFrame>
        <p:nvGraphicFramePr>
          <p:cNvPr id="5" name="Table Placeholder 4">
            <a:extLst>
              <a:ext uri="{FF2B5EF4-FFF2-40B4-BE49-F238E27FC236}">
                <a16:creationId xmlns:a16="http://schemas.microsoft.com/office/drawing/2014/main" id="{17B138B5-C76C-4771-A9C5-35EB751B2B99}"/>
              </a:ext>
            </a:extLst>
          </p:cNvPr>
          <p:cNvGraphicFramePr>
            <a:graphicFrameLocks noGrp="1"/>
          </p:cNvGraphicFramePr>
          <p:nvPr>
            <p:ph type="tbl" sz="quarter" idx="13"/>
            <p:extLst>
              <p:ext uri="{D42A27DB-BD31-4B8C-83A1-F6EECF244321}">
                <p14:modId xmlns:p14="http://schemas.microsoft.com/office/powerpoint/2010/main" val="3009552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62583447"/>
                    </a:ext>
                  </a:extLst>
                </a:gridCol>
                <a:gridCol w="658368">
                  <a:extLst>
                    <a:ext uri="{9D8B030D-6E8A-4147-A177-3AD203B41FA5}">
                      <a16:colId xmlns:a16="http://schemas.microsoft.com/office/drawing/2014/main" val="17359910"/>
                    </a:ext>
                  </a:extLst>
                </a:gridCol>
                <a:gridCol w="658368">
                  <a:extLst>
                    <a:ext uri="{9D8B030D-6E8A-4147-A177-3AD203B41FA5}">
                      <a16:colId xmlns:a16="http://schemas.microsoft.com/office/drawing/2014/main" val="3172586409"/>
                    </a:ext>
                  </a:extLst>
                </a:gridCol>
                <a:gridCol w="658368">
                  <a:extLst>
                    <a:ext uri="{9D8B030D-6E8A-4147-A177-3AD203B41FA5}">
                      <a16:colId xmlns:a16="http://schemas.microsoft.com/office/drawing/2014/main" val="2924825937"/>
                    </a:ext>
                  </a:extLst>
                </a:gridCol>
                <a:gridCol w="658368">
                  <a:extLst>
                    <a:ext uri="{9D8B030D-6E8A-4147-A177-3AD203B41FA5}">
                      <a16:colId xmlns:a16="http://schemas.microsoft.com/office/drawing/2014/main" val="267782753"/>
                    </a:ext>
                  </a:extLst>
                </a:gridCol>
                <a:gridCol w="658368">
                  <a:extLst>
                    <a:ext uri="{9D8B030D-6E8A-4147-A177-3AD203B41FA5}">
                      <a16:colId xmlns:a16="http://schemas.microsoft.com/office/drawing/2014/main" val="2058226925"/>
                    </a:ext>
                  </a:extLst>
                </a:gridCol>
                <a:gridCol w="658368">
                  <a:extLst>
                    <a:ext uri="{9D8B030D-6E8A-4147-A177-3AD203B41FA5}">
                      <a16:colId xmlns:a16="http://schemas.microsoft.com/office/drawing/2014/main" val="1180590605"/>
                    </a:ext>
                  </a:extLst>
                </a:gridCol>
                <a:gridCol w="658368">
                  <a:extLst>
                    <a:ext uri="{9D8B030D-6E8A-4147-A177-3AD203B41FA5}">
                      <a16:colId xmlns:a16="http://schemas.microsoft.com/office/drawing/2014/main" val="3931130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73839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- 2017-08-31 12:50:48</a:t>
                      </a:r>
                      <a:r>
                        <a:rPr kumimoji="0" lang="es-ES" sz="1000" b="0" i="0" u="none" strike="noStrike" kern="1200" cap="none" spc="0" normalizeH="0" baseline="0" noProof="0">
                          <a:ln>
                            <a:noFill/>
                          </a:ln>
                          <a:solidFill>
                            <a:prstClr val="black"/>
                          </a:solidFill>
                          <a:effectLst/>
                          <a:uLnTx/>
                          <a:uFillTx/>
                          <a:latin typeface="+mn-lt"/>
                          <a:ea typeface="+mn-ea"/>
                          <a:cs typeface="+mn-cs"/>
                        </a:rPr>
                        <a:t>
Ganá entradas #Sorteo #MalumaEnLaPedrera
➡ Compartí esta publicación
➡Dale me gusta a esta página 
➡ Anotá tus últimos 3 números del DNI
Tenés tiempo hasta las 12:00 del viernes 1/9. Se sortean 2 pares de entradas.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3942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- 2017-08-15 11:52:19</a:t>
                      </a:r>
                      <a:r>
                        <a:rPr kumimoji="0" lang="es-ES" sz="1000" b="0" i="0" u="none" strike="noStrike" kern="1200" cap="none" spc="0" normalizeH="0" baseline="0" noProof="0">
                          <a:ln>
                            <a:noFill/>
                          </a:ln>
                          <a:solidFill>
                            <a:prstClr val="black"/>
                          </a:solidFill>
                          <a:effectLst/>
                          <a:uLnTx/>
                          <a:uFillTx/>
                          <a:latin typeface="+mn-lt"/>
                          <a:ea typeface="+mn-ea"/>
                          <a:cs typeface="+mn-cs"/>
                        </a:rPr>
                        <a:t>
#Sorteo #DíaDelNiñoSanLuis 
La Granja de Zenón - La Pedrera San Luis 
Participá y ganá tu entrada. Respondé la pregunta, dale me gusta a la página y compartí el post.
¿CUÁL FUE TU JUEGO O JUGUETE FAVORITO? 
El sorteo se realizará  el día 18/08 a las 12:30 horas, las entradas se podrán retirar en "Musimundo".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0274021"/>
                  </a:ext>
                </a:extLst>
              </a:tr>
            </a:tbl>
          </a:graphicData>
        </a:graphic>
      </p:graphicFrame>
      <p:sp>
        <p:nvSpPr>
          <p:cNvPr id="4" name="Text Placeholder 3">
            <a:extLst>
              <a:ext uri="{FF2B5EF4-FFF2-40B4-BE49-F238E27FC236}">
                <a16:creationId xmlns:a16="http://schemas.microsoft.com/office/drawing/2014/main" id="{7CBDBED4-70AE-4441-A632-CBAC9F4AF404}"/>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252116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0C626-7ED5-4678-8D56-234115375817}"/>
              </a:ext>
            </a:extLst>
          </p:cNvPr>
          <p:cNvSpPr>
            <a:spLocks noGrp="1"/>
          </p:cNvSpPr>
          <p:nvPr>
            <p:ph type="title"/>
          </p:nvPr>
        </p:nvSpPr>
        <p:spPr/>
        <p:txBody>
          <a:bodyPr/>
          <a:lstStyle/>
          <a:p>
            <a:r>
              <a:rPr lang="en-US"/>
              <a:t>Facebook Own Posts Table - 2 of 14</a:t>
            </a:r>
          </a:p>
        </p:txBody>
      </p:sp>
      <p:graphicFrame>
        <p:nvGraphicFramePr>
          <p:cNvPr id="5" name="Table Placeholder 4">
            <a:extLst>
              <a:ext uri="{FF2B5EF4-FFF2-40B4-BE49-F238E27FC236}">
                <a16:creationId xmlns:a16="http://schemas.microsoft.com/office/drawing/2014/main" id="{CF415F30-D3C5-4C43-B84C-CFE6B1F76C64}"/>
              </a:ext>
            </a:extLst>
          </p:cNvPr>
          <p:cNvGraphicFramePr>
            <a:graphicFrameLocks noGrp="1"/>
          </p:cNvGraphicFramePr>
          <p:nvPr>
            <p:ph type="tbl" sz="quarter" idx="13"/>
            <p:extLst>
              <p:ext uri="{D42A27DB-BD31-4B8C-83A1-F6EECF244321}">
                <p14:modId xmlns:p14="http://schemas.microsoft.com/office/powerpoint/2010/main" val="390478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15649009"/>
                    </a:ext>
                  </a:extLst>
                </a:gridCol>
                <a:gridCol w="658368">
                  <a:extLst>
                    <a:ext uri="{9D8B030D-6E8A-4147-A177-3AD203B41FA5}">
                      <a16:colId xmlns:a16="http://schemas.microsoft.com/office/drawing/2014/main" val="3904783456"/>
                    </a:ext>
                  </a:extLst>
                </a:gridCol>
                <a:gridCol w="658368">
                  <a:extLst>
                    <a:ext uri="{9D8B030D-6E8A-4147-A177-3AD203B41FA5}">
                      <a16:colId xmlns:a16="http://schemas.microsoft.com/office/drawing/2014/main" val="3732273666"/>
                    </a:ext>
                  </a:extLst>
                </a:gridCol>
                <a:gridCol w="658368">
                  <a:extLst>
                    <a:ext uri="{9D8B030D-6E8A-4147-A177-3AD203B41FA5}">
                      <a16:colId xmlns:a16="http://schemas.microsoft.com/office/drawing/2014/main" val="793540138"/>
                    </a:ext>
                  </a:extLst>
                </a:gridCol>
                <a:gridCol w="658368">
                  <a:extLst>
                    <a:ext uri="{9D8B030D-6E8A-4147-A177-3AD203B41FA5}">
                      <a16:colId xmlns:a16="http://schemas.microsoft.com/office/drawing/2014/main" val="3843384864"/>
                    </a:ext>
                  </a:extLst>
                </a:gridCol>
                <a:gridCol w="658368">
                  <a:extLst>
                    <a:ext uri="{9D8B030D-6E8A-4147-A177-3AD203B41FA5}">
                      <a16:colId xmlns:a16="http://schemas.microsoft.com/office/drawing/2014/main" val="3509967127"/>
                    </a:ext>
                  </a:extLst>
                </a:gridCol>
                <a:gridCol w="658368">
                  <a:extLst>
                    <a:ext uri="{9D8B030D-6E8A-4147-A177-3AD203B41FA5}">
                      <a16:colId xmlns:a16="http://schemas.microsoft.com/office/drawing/2014/main" val="34095902"/>
                    </a:ext>
                  </a:extLst>
                </a:gridCol>
                <a:gridCol w="658368">
                  <a:extLst>
                    <a:ext uri="{9D8B030D-6E8A-4147-A177-3AD203B41FA5}">
                      <a16:colId xmlns:a16="http://schemas.microsoft.com/office/drawing/2014/main" val="2763451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70326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- 2017-08-07 09:00:00</a:t>
                      </a:r>
                      <a:r>
                        <a:rPr kumimoji="0" lang="es-ES" sz="1000" b="0" i="0" u="none" strike="noStrike" kern="1200" cap="none" spc="0" normalizeH="0" baseline="0" noProof="0">
                          <a:ln>
                            <a:noFill/>
                          </a:ln>
                          <a:solidFill>
                            <a:prstClr val="black"/>
                          </a:solidFill>
                          <a:effectLst/>
                          <a:uLnTx/>
                          <a:uFillTx/>
                          <a:latin typeface="+mn-lt"/>
                          <a:ea typeface="+mn-ea"/>
                          <a:cs typeface="+mn-cs"/>
                        </a:rPr>
                        <a:t>
“El Negro” Ferreyra ganó en “Lo mejor de la familia”.
El histriónico músico puntano compitió este domingo en el ciclo que conduce Guido Kaczka por Canal 13 de Buenos Aires, alzándose con el premio de $100.000 gracias a su virtuosismo con la guitarra y su desbordante simpatía.
Más información: bit.ly/2vetrno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1462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- 2017-08-10 11:54:24</a:t>
                      </a:r>
                      <a:r>
                        <a:rPr kumimoji="0" lang="es-ES" sz="1000" b="0" i="0" u="none" strike="noStrike" kern="1200" cap="none" spc="0" normalizeH="0" baseline="0" noProof="0">
                          <a:ln>
                            <a:noFill/>
                          </a:ln>
                          <a:solidFill>
                            <a:prstClr val="black"/>
                          </a:solidFill>
                          <a:effectLst/>
                          <a:uLnTx/>
                          <a:uFillTx/>
                          <a:latin typeface="+mn-lt"/>
                          <a:ea typeface="+mn-ea"/>
                          <a:cs typeface="+mn-cs"/>
                        </a:rPr>
                        <a:t>
#Salud
En octubre comenzará la construcción del hospital de máxima complejidad.
El gobernador Alberto Rodríguez Saá firmó ayer el llamado a licitación para el nuevo Hospital de San Luis, que tendrá 400 camas, equipamiento de última tecnología y una inversión de más de $3 mil millones. Lo construirán en 18 meses.
Más información: bit.ly/2vpPjfz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92379178"/>
                  </a:ext>
                </a:extLst>
              </a:tr>
            </a:tbl>
          </a:graphicData>
        </a:graphic>
      </p:graphicFrame>
      <p:sp>
        <p:nvSpPr>
          <p:cNvPr id="4" name="Text Placeholder 3">
            <a:extLst>
              <a:ext uri="{FF2B5EF4-FFF2-40B4-BE49-F238E27FC236}">
                <a16:creationId xmlns:a16="http://schemas.microsoft.com/office/drawing/2014/main" id="{0F47ECF8-93AB-444A-891D-8B4DEF46D437}"/>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279559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610BB-A4FB-4352-B898-BC707C8F60CF}"/>
              </a:ext>
            </a:extLst>
          </p:cNvPr>
          <p:cNvSpPr>
            <a:spLocks noGrp="1"/>
          </p:cNvSpPr>
          <p:nvPr>
            <p:ph type="title"/>
          </p:nvPr>
        </p:nvSpPr>
        <p:spPr/>
        <p:txBody>
          <a:bodyPr/>
          <a:lstStyle/>
          <a:p>
            <a:r>
              <a:rPr lang="en-US"/>
              <a:t>Facebook Own Posts Table - 3 of 14</a:t>
            </a:r>
          </a:p>
        </p:txBody>
      </p:sp>
      <p:graphicFrame>
        <p:nvGraphicFramePr>
          <p:cNvPr id="5" name="Table Placeholder 4">
            <a:extLst>
              <a:ext uri="{FF2B5EF4-FFF2-40B4-BE49-F238E27FC236}">
                <a16:creationId xmlns:a16="http://schemas.microsoft.com/office/drawing/2014/main" id="{84A86A4F-2EE0-47F3-8B72-D2940C0C6062}"/>
              </a:ext>
            </a:extLst>
          </p:cNvPr>
          <p:cNvGraphicFramePr>
            <a:graphicFrameLocks noGrp="1"/>
          </p:cNvGraphicFramePr>
          <p:nvPr>
            <p:ph type="tbl" sz="quarter" idx="13"/>
            <p:extLst>
              <p:ext uri="{D42A27DB-BD31-4B8C-83A1-F6EECF244321}">
                <p14:modId xmlns:p14="http://schemas.microsoft.com/office/powerpoint/2010/main" val="2754744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72921701"/>
                    </a:ext>
                  </a:extLst>
                </a:gridCol>
                <a:gridCol w="658368">
                  <a:extLst>
                    <a:ext uri="{9D8B030D-6E8A-4147-A177-3AD203B41FA5}">
                      <a16:colId xmlns:a16="http://schemas.microsoft.com/office/drawing/2014/main" val="142481036"/>
                    </a:ext>
                  </a:extLst>
                </a:gridCol>
                <a:gridCol w="658368">
                  <a:extLst>
                    <a:ext uri="{9D8B030D-6E8A-4147-A177-3AD203B41FA5}">
                      <a16:colId xmlns:a16="http://schemas.microsoft.com/office/drawing/2014/main" val="2756824595"/>
                    </a:ext>
                  </a:extLst>
                </a:gridCol>
                <a:gridCol w="658368">
                  <a:extLst>
                    <a:ext uri="{9D8B030D-6E8A-4147-A177-3AD203B41FA5}">
                      <a16:colId xmlns:a16="http://schemas.microsoft.com/office/drawing/2014/main" val="1649091038"/>
                    </a:ext>
                  </a:extLst>
                </a:gridCol>
                <a:gridCol w="658368">
                  <a:extLst>
                    <a:ext uri="{9D8B030D-6E8A-4147-A177-3AD203B41FA5}">
                      <a16:colId xmlns:a16="http://schemas.microsoft.com/office/drawing/2014/main" val="4072694381"/>
                    </a:ext>
                  </a:extLst>
                </a:gridCol>
                <a:gridCol w="658368">
                  <a:extLst>
                    <a:ext uri="{9D8B030D-6E8A-4147-A177-3AD203B41FA5}">
                      <a16:colId xmlns:a16="http://schemas.microsoft.com/office/drawing/2014/main" val="423297322"/>
                    </a:ext>
                  </a:extLst>
                </a:gridCol>
                <a:gridCol w="658368">
                  <a:extLst>
                    <a:ext uri="{9D8B030D-6E8A-4147-A177-3AD203B41FA5}">
                      <a16:colId xmlns:a16="http://schemas.microsoft.com/office/drawing/2014/main" val="1189176730"/>
                    </a:ext>
                  </a:extLst>
                </a:gridCol>
                <a:gridCol w="658368">
                  <a:extLst>
                    <a:ext uri="{9D8B030D-6E8A-4147-A177-3AD203B41FA5}">
                      <a16:colId xmlns:a16="http://schemas.microsoft.com/office/drawing/2014/main" val="3693807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0338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- 2017-08-14 11:37:52</a:t>
                      </a:r>
                      <a:r>
                        <a:rPr kumimoji="0" lang="es-ES" sz="1000" b="0" i="0" u="none" strike="noStrike" kern="1200" cap="none" spc="0" normalizeH="0" baseline="0" noProof="0">
                          <a:ln>
                            <a:noFill/>
                          </a:ln>
                          <a:solidFill>
                            <a:prstClr val="black"/>
                          </a:solidFill>
                          <a:effectLst/>
                          <a:uLnTx/>
                          <a:uFillTx/>
                          <a:latin typeface="+mn-lt"/>
                          <a:ea typeface="+mn-ea"/>
                          <a:cs typeface="+mn-cs"/>
                        </a:rPr>
                        <a:t>
#Salud
En octubre comenzará la construcción del hospital de máxima complejidad.
El nuevo Hospital de San Luis se construirá en 15 meses y tendrá residencias médicas, 400 camas, equipamiento de última tecnología y una inversión de más de $3 mil millones.
Más información: bit.ly/2hZwHA3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0932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- 2017-08-11 17:33:56</a:t>
                      </a:r>
                      <a:r>
                        <a:rPr kumimoji="0" lang="es-ES" sz="1000" b="0" i="0" u="none" strike="noStrike" kern="1200" cap="none" spc="0" normalizeH="0" baseline="0" noProof="0">
                          <a:ln>
                            <a:noFill/>
                          </a:ln>
                          <a:solidFill>
                            <a:prstClr val="black"/>
                          </a:solidFill>
                          <a:effectLst/>
                          <a:uLnTx/>
                          <a:uFillTx/>
                          <a:latin typeface="+mn-lt"/>
                          <a:ea typeface="+mn-ea"/>
                          <a:cs typeface="+mn-cs"/>
                        </a:rPr>
                        <a:t>
Tu Casa Tu Propiedad, regularizá tu situación.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9397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- 2017-08-25 08:00:00</a:t>
                      </a:r>
                      <a:r>
                        <a:rPr kumimoji="0" lang="es-ES" sz="1000" b="0" i="0" u="none" strike="noStrike" kern="1200" cap="none" spc="0" normalizeH="0" baseline="0" noProof="0">
                          <a:ln>
                            <a:noFill/>
                          </a:ln>
                          <a:solidFill>
                            <a:prstClr val="black"/>
                          </a:solidFill>
                          <a:effectLst/>
                          <a:uLnTx/>
                          <a:uFillTx/>
                          <a:latin typeface="+mn-lt"/>
                          <a:ea typeface="+mn-ea"/>
                          <a:cs typeface="+mn-cs"/>
                        </a:rPr>
                        <a:t>
#FelizCumpleSanLuis 🎂
San Luis está de fiesta... ¡Hoy la provincia cumple 423 años!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4545593"/>
                  </a:ext>
                </a:extLst>
              </a:tr>
            </a:tbl>
          </a:graphicData>
        </a:graphic>
      </p:graphicFrame>
      <p:sp>
        <p:nvSpPr>
          <p:cNvPr id="4" name="Text Placeholder 3">
            <a:extLst>
              <a:ext uri="{FF2B5EF4-FFF2-40B4-BE49-F238E27FC236}">
                <a16:creationId xmlns:a16="http://schemas.microsoft.com/office/drawing/2014/main" id="{78258E4D-6305-4DF9-8480-CC2DD80792C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433290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B8B12-A431-4920-AC68-3AF8BAB26987}"/>
              </a:ext>
            </a:extLst>
          </p:cNvPr>
          <p:cNvSpPr>
            <a:spLocks noGrp="1"/>
          </p:cNvSpPr>
          <p:nvPr>
            <p:ph type="title"/>
          </p:nvPr>
        </p:nvSpPr>
        <p:spPr/>
        <p:txBody>
          <a:bodyPr/>
          <a:lstStyle/>
          <a:p>
            <a:r>
              <a:rPr lang="en-US"/>
              <a:t>Facebook Own Posts Table - 4 of 14</a:t>
            </a:r>
          </a:p>
        </p:txBody>
      </p:sp>
      <p:graphicFrame>
        <p:nvGraphicFramePr>
          <p:cNvPr id="5" name="Table Placeholder 4">
            <a:extLst>
              <a:ext uri="{FF2B5EF4-FFF2-40B4-BE49-F238E27FC236}">
                <a16:creationId xmlns:a16="http://schemas.microsoft.com/office/drawing/2014/main" id="{FFB0816C-C40A-4510-8BB7-4AF6D65CA3E5}"/>
              </a:ext>
            </a:extLst>
          </p:cNvPr>
          <p:cNvGraphicFramePr>
            <a:graphicFrameLocks noGrp="1"/>
          </p:cNvGraphicFramePr>
          <p:nvPr>
            <p:ph type="tbl" sz="quarter" idx="13"/>
            <p:extLst>
              <p:ext uri="{D42A27DB-BD31-4B8C-83A1-F6EECF244321}">
                <p14:modId xmlns:p14="http://schemas.microsoft.com/office/powerpoint/2010/main" val="2923914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69905126"/>
                    </a:ext>
                  </a:extLst>
                </a:gridCol>
                <a:gridCol w="658368">
                  <a:extLst>
                    <a:ext uri="{9D8B030D-6E8A-4147-A177-3AD203B41FA5}">
                      <a16:colId xmlns:a16="http://schemas.microsoft.com/office/drawing/2014/main" val="772147708"/>
                    </a:ext>
                  </a:extLst>
                </a:gridCol>
                <a:gridCol w="658368">
                  <a:extLst>
                    <a:ext uri="{9D8B030D-6E8A-4147-A177-3AD203B41FA5}">
                      <a16:colId xmlns:a16="http://schemas.microsoft.com/office/drawing/2014/main" val="4121504494"/>
                    </a:ext>
                  </a:extLst>
                </a:gridCol>
                <a:gridCol w="658368">
                  <a:extLst>
                    <a:ext uri="{9D8B030D-6E8A-4147-A177-3AD203B41FA5}">
                      <a16:colId xmlns:a16="http://schemas.microsoft.com/office/drawing/2014/main" val="2210302338"/>
                    </a:ext>
                  </a:extLst>
                </a:gridCol>
                <a:gridCol w="658368">
                  <a:extLst>
                    <a:ext uri="{9D8B030D-6E8A-4147-A177-3AD203B41FA5}">
                      <a16:colId xmlns:a16="http://schemas.microsoft.com/office/drawing/2014/main" val="697540301"/>
                    </a:ext>
                  </a:extLst>
                </a:gridCol>
                <a:gridCol w="658368">
                  <a:extLst>
                    <a:ext uri="{9D8B030D-6E8A-4147-A177-3AD203B41FA5}">
                      <a16:colId xmlns:a16="http://schemas.microsoft.com/office/drawing/2014/main" val="2430981042"/>
                    </a:ext>
                  </a:extLst>
                </a:gridCol>
                <a:gridCol w="658368">
                  <a:extLst>
                    <a:ext uri="{9D8B030D-6E8A-4147-A177-3AD203B41FA5}">
                      <a16:colId xmlns:a16="http://schemas.microsoft.com/office/drawing/2014/main" val="1822684959"/>
                    </a:ext>
                  </a:extLst>
                </a:gridCol>
                <a:gridCol w="658368">
                  <a:extLst>
                    <a:ext uri="{9D8B030D-6E8A-4147-A177-3AD203B41FA5}">
                      <a16:colId xmlns:a16="http://schemas.microsoft.com/office/drawing/2014/main" val="638809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8624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- 2017-08-14 09:36:08</a:t>
                      </a:r>
                      <a:r>
                        <a:rPr kumimoji="0" lang="es-ES" sz="1000" b="0" i="0" u="none" strike="noStrike" kern="1200" cap="none" spc="0" normalizeH="0" baseline="0" noProof="0">
                          <a:ln>
                            <a:noFill/>
                          </a:ln>
                          <a:solidFill>
                            <a:prstClr val="black"/>
                          </a:solidFill>
                          <a:effectLst/>
                          <a:uLnTx/>
                          <a:uFillTx/>
                          <a:latin typeface="+mn-lt"/>
                          <a:ea typeface="+mn-ea"/>
                          <a:cs typeface="+mn-cs"/>
                        </a:rPr>
                        <a:t>
#Paso2017 
Adolfo Rodríguez Saá: “Vamos a seguir defendiendo a San Luis y a los derechos de cada uno de los habitantes”.
El candidato a senador nacional por el Frente Unidad Justicialista San Luis, ratificó su compromiso con el pueblo puntano y aseguró que “seguiremos luchando por nuestros niños, nuestras mujeres, nuestros jóvenes, nuestros ancianos y por los que menos tienen”.
Más información: bit.ly/2fF2t4s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1202235"/>
                  </a:ext>
                </a:extLst>
              </a:tr>
            </a:tbl>
          </a:graphicData>
        </a:graphic>
      </p:graphicFrame>
      <p:sp>
        <p:nvSpPr>
          <p:cNvPr id="4" name="Text Placeholder 3">
            <a:extLst>
              <a:ext uri="{FF2B5EF4-FFF2-40B4-BE49-F238E27FC236}">
                <a16:creationId xmlns:a16="http://schemas.microsoft.com/office/drawing/2014/main" id="{3F20A9F1-3F29-4291-AB2C-E3DE9BF1C240}"/>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377526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A18FD-35AF-4838-A3F6-9F3CFFDC672C}"/>
              </a:ext>
            </a:extLst>
          </p:cNvPr>
          <p:cNvSpPr>
            <a:spLocks noGrp="1"/>
          </p:cNvSpPr>
          <p:nvPr>
            <p:ph type="title"/>
          </p:nvPr>
        </p:nvSpPr>
        <p:spPr/>
        <p:txBody>
          <a:bodyPr/>
          <a:lstStyle/>
          <a:p>
            <a:r>
              <a:rPr lang="en-US"/>
              <a:t>Facebook Own Posts Table - 5 of 14</a:t>
            </a:r>
          </a:p>
        </p:txBody>
      </p:sp>
      <p:graphicFrame>
        <p:nvGraphicFramePr>
          <p:cNvPr id="5" name="Table Placeholder 4">
            <a:extLst>
              <a:ext uri="{FF2B5EF4-FFF2-40B4-BE49-F238E27FC236}">
                <a16:creationId xmlns:a16="http://schemas.microsoft.com/office/drawing/2014/main" id="{FF6D7560-5A16-42F4-BA3C-606304DDCEC7}"/>
              </a:ext>
            </a:extLst>
          </p:cNvPr>
          <p:cNvGraphicFramePr>
            <a:graphicFrameLocks noGrp="1"/>
          </p:cNvGraphicFramePr>
          <p:nvPr>
            <p:ph type="tbl" sz="quarter" idx="13"/>
            <p:extLst>
              <p:ext uri="{D42A27DB-BD31-4B8C-83A1-F6EECF244321}">
                <p14:modId xmlns:p14="http://schemas.microsoft.com/office/powerpoint/2010/main" val="4127895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47048543"/>
                    </a:ext>
                  </a:extLst>
                </a:gridCol>
                <a:gridCol w="658368">
                  <a:extLst>
                    <a:ext uri="{9D8B030D-6E8A-4147-A177-3AD203B41FA5}">
                      <a16:colId xmlns:a16="http://schemas.microsoft.com/office/drawing/2014/main" val="2395353351"/>
                    </a:ext>
                  </a:extLst>
                </a:gridCol>
                <a:gridCol w="658368">
                  <a:extLst>
                    <a:ext uri="{9D8B030D-6E8A-4147-A177-3AD203B41FA5}">
                      <a16:colId xmlns:a16="http://schemas.microsoft.com/office/drawing/2014/main" val="330615186"/>
                    </a:ext>
                  </a:extLst>
                </a:gridCol>
                <a:gridCol w="658368">
                  <a:extLst>
                    <a:ext uri="{9D8B030D-6E8A-4147-A177-3AD203B41FA5}">
                      <a16:colId xmlns:a16="http://schemas.microsoft.com/office/drawing/2014/main" val="1969571824"/>
                    </a:ext>
                  </a:extLst>
                </a:gridCol>
                <a:gridCol w="658368">
                  <a:extLst>
                    <a:ext uri="{9D8B030D-6E8A-4147-A177-3AD203B41FA5}">
                      <a16:colId xmlns:a16="http://schemas.microsoft.com/office/drawing/2014/main" val="661623398"/>
                    </a:ext>
                  </a:extLst>
                </a:gridCol>
                <a:gridCol w="658368">
                  <a:extLst>
                    <a:ext uri="{9D8B030D-6E8A-4147-A177-3AD203B41FA5}">
                      <a16:colId xmlns:a16="http://schemas.microsoft.com/office/drawing/2014/main" val="3358673247"/>
                    </a:ext>
                  </a:extLst>
                </a:gridCol>
                <a:gridCol w="658368">
                  <a:extLst>
                    <a:ext uri="{9D8B030D-6E8A-4147-A177-3AD203B41FA5}">
                      <a16:colId xmlns:a16="http://schemas.microsoft.com/office/drawing/2014/main" val="3103638975"/>
                    </a:ext>
                  </a:extLst>
                </a:gridCol>
                <a:gridCol w="658368">
                  <a:extLst>
                    <a:ext uri="{9D8B030D-6E8A-4147-A177-3AD203B41FA5}">
                      <a16:colId xmlns:a16="http://schemas.microsoft.com/office/drawing/2014/main" val="1807224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404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- 2017-08-11 13:30:00</a:t>
                      </a:r>
                      <a:r>
                        <a:rPr kumimoji="0" lang="es-ES" sz="1000" b="0" i="0" u="none" strike="noStrike" kern="1200" cap="none" spc="0" normalizeH="0" baseline="0" noProof="0">
                          <a:ln>
                            <a:noFill/>
                          </a:ln>
                          <a:solidFill>
                            <a:prstClr val="black"/>
                          </a:solidFill>
                          <a:effectLst/>
                          <a:uLnTx/>
                          <a:uFillTx/>
                          <a:latin typeface="+mn-lt"/>
                          <a:ea typeface="+mn-ea"/>
                          <a:cs typeface="+mn-cs"/>
                        </a:rPr>
                        <a:t>
#DíaDelNiñoEnSanLuis 🧒👧
LA GRANJA DE ZENÓN EN LA PEDRERA
¡Zenón, Bartolito y la Vaca Lola te esperan este Domingo 20 de Agosto para compartir con vos sus divertidas aventuras!
Valor de las entradas:
🔸 Adultos - $200
🔸 Menores (de 1 a 10 años) - $100
Podés conseguir la tuya acá ➡ goo.gl/AdVcWC o en Musimundo (Sucursal de San Luis y Villa Mercedes)
¡No te lo podés perder!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9207736"/>
                  </a:ext>
                </a:extLst>
              </a:tr>
            </a:tbl>
          </a:graphicData>
        </a:graphic>
      </p:graphicFrame>
      <p:sp>
        <p:nvSpPr>
          <p:cNvPr id="4" name="Text Placeholder 3">
            <a:extLst>
              <a:ext uri="{FF2B5EF4-FFF2-40B4-BE49-F238E27FC236}">
                <a16:creationId xmlns:a16="http://schemas.microsoft.com/office/drawing/2014/main" id="{6B1BCF8D-D9EE-4803-B42A-89E5E87410CC}"/>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591480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D372C-5EF5-4520-AA8A-E35AD699B0FB}"/>
              </a:ext>
            </a:extLst>
          </p:cNvPr>
          <p:cNvSpPr>
            <a:spLocks noGrp="1"/>
          </p:cNvSpPr>
          <p:nvPr>
            <p:ph type="title"/>
          </p:nvPr>
        </p:nvSpPr>
        <p:spPr/>
        <p:txBody>
          <a:bodyPr/>
          <a:lstStyle/>
          <a:p>
            <a:r>
              <a:rPr lang="en-US"/>
              <a:t>Facebook Own Posts Table - 6 of 14</a:t>
            </a:r>
          </a:p>
        </p:txBody>
      </p:sp>
      <p:graphicFrame>
        <p:nvGraphicFramePr>
          <p:cNvPr id="5" name="Table Placeholder 4">
            <a:extLst>
              <a:ext uri="{FF2B5EF4-FFF2-40B4-BE49-F238E27FC236}">
                <a16:creationId xmlns:a16="http://schemas.microsoft.com/office/drawing/2014/main" id="{38CAA8FB-3C32-4A19-9B72-4246CFED924B}"/>
              </a:ext>
            </a:extLst>
          </p:cNvPr>
          <p:cNvGraphicFramePr>
            <a:graphicFrameLocks noGrp="1"/>
          </p:cNvGraphicFramePr>
          <p:nvPr>
            <p:ph type="tbl" sz="quarter" idx="13"/>
            <p:extLst>
              <p:ext uri="{D42A27DB-BD31-4B8C-83A1-F6EECF244321}">
                <p14:modId xmlns:p14="http://schemas.microsoft.com/office/powerpoint/2010/main" val="627522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17306327"/>
                    </a:ext>
                  </a:extLst>
                </a:gridCol>
                <a:gridCol w="658368">
                  <a:extLst>
                    <a:ext uri="{9D8B030D-6E8A-4147-A177-3AD203B41FA5}">
                      <a16:colId xmlns:a16="http://schemas.microsoft.com/office/drawing/2014/main" val="3717605693"/>
                    </a:ext>
                  </a:extLst>
                </a:gridCol>
                <a:gridCol w="658368">
                  <a:extLst>
                    <a:ext uri="{9D8B030D-6E8A-4147-A177-3AD203B41FA5}">
                      <a16:colId xmlns:a16="http://schemas.microsoft.com/office/drawing/2014/main" val="247124076"/>
                    </a:ext>
                  </a:extLst>
                </a:gridCol>
                <a:gridCol w="658368">
                  <a:extLst>
                    <a:ext uri="{9D8B030D-6E8A-4147-A177-3AD203B41FA5}">
                      <a16:colId xmlns:a16="http://schemas.microsoft.com/office/drawing/2014/main" val="535071326"/>
                    </a:ext>
                  </a:extLst>
                </a:gridCol>
                <a:gridCol w="658368">
                  <a:extLst>
                    <a:ext uri="{9D8B030D-6E8A-4147-A177-3AD203B41FA5}">
                      <a16:colId xmlns:a16="http://schemas.microsoft.com/office/drawing/2014/main" val="1293092257"/>
                    </a:ext>
                  </a:extLst>
                </a:gridCol>
                <a:gridCol w="658368">
                  <a:extLst>
                    <a:ext uri="{9D8B030D-6E8A-4147-A177-3AD203B41FA5}">
                      <a16:colId xmlns:a16="http://schemas.microsoft.com/office/drawing/2014/main" val="2226593391"/>
                    </a:ext>
                  </a:extLst>
                </a:gridCol>
                <a:gridCol w="658368">
                  <a:extLst>
                    <a:ext uri="{9D8B030D-6E8A-4147-A177-3AD203B41FA5}">
                      <a16:colId xmlns:a16="http://schemas.microsoft.com/office/drawing/2014/main" val="3064508771"/>
                    </a:ext>
                  </a:extLst>
                </a:gridCol>
                <a:gridCol w="658368">
                  <a:extLst>
                    <a:ext uri="{9D8B030D-6E8A-4147-A177-3AD203B41FA5}">
                      <a16:colId xmlns:a16="http://schemas.microsoft.com/office/drawing/2014/main" val="3623286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2583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- 2017-08-17 12:39:26</a:t>
                      </a:r>
                      <a:r>
                        <a:rPr kumimoji="0" lang="es-ES" sz="1000" b="0" i="0" u="none" strike="noStrike" kern="1200" cap="none" spc="0" normalizeH="0" baseline="0" noProof="0">
                          <a:ln>
                            <a:noFill/>
                          </a:ln>
                          <a:solidFill>
                            <a:prstClr val="black"/>
                          </a:solidFill>
                          <a:effectLst/>
                          <a:uLnTx/>
                          <a:uFillTx/>
                          <a:latin typeface="+mn-lt"/>
                          <a:ea typeface="+mn-ea"/>
                          <a:cs typeface="+mn-cs"/>
                        </a:rPr>
                        <a:t>
“Vamos a mejorar el sistema de Salud porque sabemos escuchar las críticas”.
El gobernador Alberto Rodríguez Saá tomó juramento, este jueves, a los nuevos ministros de Desarrollo Social, Salud y Medio Ambiente, Campo y Producción.
Más información: bit.ly/2wdQF0e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3693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- 2017-08-21 11:32:24</a:t>
                      </a:r>
                      <a:r>
                        <a:rPr kumimoji="0" lang="es-ES" sz="1000" b="0" i="0" u="none" strike="noStrike" kern="1200" cap="none" spc="0" normalizeH="0" baseline="0" noProof="0">
                          <a:ln>
                            <a:noFill/>
                          </a:ln>
                          <a:solidFill>
                            <a:prstClr val="black"/>
                          </a:solidFill>
                          <a:effectLst/>
                          <a:uLnTx/>
                          <a:uFillTx/>
                          <a:latin typeface="+mn-lt"/>
                          <a:ea typeface="+mn-ea"/>
                          <a:cs typeface="+mn-cs"/>
                        </a:rPr>
                        <a:t>
#ViviendasSanLuis 
Desde hoy pueden inscribirse las familias que tienen entre 1 y 3 hijos
#SanLuisCambióElFuturo
Más info: https://goo.gl/rWZF8Z Fuente: ANSL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811644"/>
                  </a:ext>
                </a:extLst>
              </a:tr>
            </a:tbl>
          </a:graphicData>
        </a:graphic>
      </p:graphicFrame>
      <p:sp>
        <p:nvSpPr>
          <p:cNvPr id="4" name="Text Placeholder 3">
            <a:extLst>
              <a:ext uri="{FF2B5EF4-FFF2-40B4-BE49-F238E27FC236}">
                <a16:creationId xmlns:a16="http://schemas.microsoft.com/office/drawing/2014/main" id="{D9D59602-16EA-4A43-9ADE-0C688E4C1649}"/>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37624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2D50D-3973-45B9-85A4-5FEE56717829}"/>
              </a:ext>
            </a:extLst>
          </p:cNvPr>
          <p:cNvSpPr>
            <a:spLocks noGrp="1"/>
          </p:cNvSpPr>
          <p:nvPr>
            <p:ph type="title"/>
          </p:nvPr>
        </p:nvSpPr>
        <p:spPr/>
        <p:txBody>
          <a:bodyPr/>
          <a:lstStyle/>
          <a:p>
            <a:r>
              <a:rPr lang="en-US"/>
              <a:t>Facebook Own Posts Table - 7 of 14</a:t>
            </a:r>
          </a:p>
        </p:txBody>
      </p:sp>
      <p:graphicFrame>
        <p:nvGraphicFramePr>
          <p:cNvPr id="5" name="Table Placeholder 4">
            <a:extLst>
              <a:ext uri="{FF2B5EF4-FFF2-40B4-BE49-F238E27FC236}">
                <a16:creationId xmlns:a16="http://schemas.microsoft.com/office/drawing/2014/main" id="{45368821-C3EF-46AD-99B9-144FF04542AF}"/>
              </a:ext>
            </a:extLst>
          </p:cNvPr>
          <p:cNvGraphicFramePr>
            <a:graphicFrameLocks noGrp="1"/>
          </p:cNvGraphicFramePr>
          <p:nvPr>
            <p:ph type="tbl" sz="quarter" idx="13"/>
            <p:extLst>
              <p:ext uri="{D42A27DB-BD31-4B8C-83A1-F6EECF244321}">
                <p14:modId xmlns:p14="http://schemas.microsoft.com/office/powerpoint/2010/main" val="1090642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69767808"/>
                    </a:ext>
                  </a:extLst>
                </a:gridCol>
                <a:gridCol w="658368">
                  <a:extLst>
                    <a:ext uri="{9D8B030D-6E8A-4147-A177-3AD203B41FA5}">
                      <a16:colId xmlns:a16="http://schemas.microsoft.com/office/drawing/2014/main" val="2982047308"/>
                    </a:ext>
                  </a:extLst>
                </a:gridCol>
                <a:gridCol w="658368">
                  <a:extLst>
                    <a:ext uri="{9D8B030D-6E8A-4147-A177-3AD203B41FA5}">
                      <a16:colId xmlns:a16="http://schemas.microsoft.com/office/drawing/2014/main" val="4232605629"/>
                    </a:ext>
                  </a:extLst>
                </a:gridCol>
                <a:gridCol w="658368">
                  <a:extLst>
                    <a:ext uri="{9D8B030D-6E8A-4147-A177-3AD203B41FA5}">
                      <a16:colId xmlns:a16="http://schemas.microsoft.com/office/drawing/2014/main" val="3522809618"/>
                    </a:ext>
                  </a:extLst>
                </a:gridCol>
                <a:gridCol w="658368">
                  <a:extLst>
                    <a:ext uri="{9D8B030D-6E8A-4147-A177-3AD203B41FA5}">
                      <a16:colId xmlns:a16="http://schemas.microsoft.com/office/drawing/2014/main" val="1851941094"/>
                    </a:ext>
                  </a:extLst>
                </a:gridCol>
                <a:gridCol w="658368">
                  <a:extLst>
                    <a:ext uri="{9D8B030D-6E8A-4147-A177-3AD203B41FA5}">
                      <a16:colId xmlns:a16="http://schemas.microsoft.com/office/drawing/2014/main" val="2532045201"/>
                    </a:ext>
                  </a:extLst>
                </a:gridCol>
                <a:gridCol w="658368">
                  <a:extLst>
                    <a:ext uri="{9D8B030D-6E8A-4147-A177-3AD203B41FA5}">
                      <a16:colId xmlns:a16="http://schemas.microsoft.com/office/drawing/2014/main" val="2238599681"/>
                    </a:ext>
                  </a:extLst>
                </a:gridCol>
                <a:gridCol w="658368">
                  <a:extLst>
                    <a:ext uri="{9D8B030D-6E8A-4147-A177-3AD203B41FA5}">
                      <a16:colId xmlns:a16="http://schemas.microsoft.com/office/drawing/2014/main" val="834631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6203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- 2017-08-07 11:30:00</a:t>
                      </a:r>
                      <a:r>
                        <a:rPr kumimoji="0" lang="es-ES" sz="1000" b="0" i="0" u="none" strike="noStrike" kern="1200" cap="none" spc="0" normalizeH="0" baseline="0" noProof="0">
                          <a:ln>
                            <a:noFill/>
                          </a:ln>
                          <a:solidFill>
                            <a:prstClr val="black"/>
                          </a:solidFill>
                          <a:effectLst/>
                          <a:uLnTx/>
                          <a:uFillTx/>
                          <a:latin typeface="+mn-lt"/>
                          <a:ea typeface="+mn-ea"/>
                          <a:cs typeface="+mn-cs"/>
                        </a:rPr>
                        <a:t>
#UnaFamiliaUnaCasa 
¿Cómo me inscribo en el Plan de Viviendas y hasta cuándo tengo tiempo?.
Conocé cuáles son los diferentes planes habitacionales que incluyen a todos los sectores de la sociedad y el plazo de inscripción.
Más información: bit.ly/2wmN2lo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7936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- 2017-08-14 09:40:52</a:t>
                      </a:r>
                      <a:r>
                        <a:rPr kumimoji="0" lang="es-ES" sz="1000" b="0" i="0" u="none" strike="noStrike" kern="1200" cap="none" spc="0" normalizeH="0" baseline="0" noProof="0">
                          <a:ln>
                            <a:noFill/>
                          </a:ln>
                          <a:solidFill>
                            <a:prstClr val="black"/>
                          </a:solidFill>
                          <a:effectLst/>
                          <a:uLnTx/>
                          <a:uFillTx/>
                          <a:latin typeface="+mn-lt"/>
                          <a:ea typeface="+mn-ea"/>
                          <a:cs typeface="+mn-cs"/>
                        </a:rPr>
                        <a:t>
#Paso2017
“Adolfo es nuestra bandera y lo vamos a acompañar con el doble de entusiasmo”.
Lo expresó el gobernador Alberto Rodríguez Saá, ante una multitud que acompañó a los candidatos del Frente Unidad Justicialista San Luis en la sede central del PJ.
Más información: bit.ly/2uEFqcL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1607989"/>
                  </a:ext>
                </a:extLst>
              </a:tr>
            </a:tbl>
          </a:graphicData>
        </a:graphic>
      </p:graphicFrame>
      <p:sp>
        <p:nvSpPr>
          <p:cNvPr id="4" name="Text Placeholder 3">
            <a:extLst>
              <a:ext uri="{FF2B5EF4-FFF2-40B4-BE49-F238E27FC236}">
                <a16:creationId xmlns:a16="http://schemas.microsoft.com/office/drawing/2014/main" id="{DDCFF9D0-C8B2-484B-82C8-1580688301AA}"/>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934679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DA2E5-6F99-4F8A-9EBE-12B77F917BE6}"/>
              </a:ext>
            </a:extLst>
          </p:cNvPr>
          <p:cNvSpPr>
            <a:spLocks noGrp="1"/>
          </p:cNvSpPr>
          <p:nvPr>
            <p:ph type="title"/>
          </p:nvPr>
        </p:nvSpPr>
        <p:spPr/>
        <p:txBody>
          <a:bodyPr/>
          <a:lstStyle/>
          <a:p>
            <a:r>
              <a:rPr lang="en-US"/>
              <a:t>Facebook Own Posts Table - 8 of 14</a:t>
            </a:r>
          </a:p>
        </p:txBody>
      </p:sp>
      <p:graphicFrame>
        <p:nvGraphicFramePr>
          <p:cNvPr id="5" name="Table Placeholder 4">
            <a:extLst>
              <a:ext uri="{FF2B5EF4-FFF2-40B4-BE49-F238E27FC236}">
                <a16:creationId xmlns:a16="http://schemas.microsoft.com/office/drawing/2014/main" id="{BAB4DD26-92F9-4542-8BE5-B0E693E5676C}"/>
              </a:ext>
            </a:extLst>
          </p:cNvPr>
          <p:cNvGraphicFramePr>
            <a:graphicFrameLocks noGrp="1"/>
          </p:cNvGraphicFramePr>
          <p:nvPr>
            <p:ph type="tbl" sz="quarter" idx="13"/>
            <p:extLst>
              <p:ext uri="{D42A27DB-BD31-4B8C-83A1-F6EECF244321}">
                <p14:modId xmlns:p14="http://schemas.microsoft.com/office/powerpoint/2010/main" val="1478511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07454368"/>
                    </a:ext>
                  </a:extLst>
                </a:gridCol>
                <a:gridCol w="658368">
                  <a:extLst>
                    <a:ext uri="{9D8B030D-6E8A-4147-A177-3AD203B41FA5}">
                      <a16:colId xmlns:a16="http://schemas.microsoft.com/office/drawing/2014/main" val="1858110160"/>
                    </a:ext>
                  </a:extLst>
                </a:gridCol>
                <a:gridCol w="658368">
                  <a:extLst>
                    <a:ext uri="{9D8B030D-6E8A-4147-A177-3AD203B41FA5}">
                      <a16:colId xmlns:a16="http://schemas.microsoft.com/office/drawing/2014/main" val="4121847926"/>
                    </a:ext>
                  </a:extLst>
                </a:gridCol>
                <a:gridCol w="658368">
                  <a:extLst>
                    <a:ext uri="{9D8B030D-6E8A-4147-A177-3AD203B41FA5}">
                      <a16:colId xmlns:a16="http://schemas.microsoft.com/office/drawing/2014/main" val="1234978114"/>
                    </a:ext>
                  </a:extLst>
                </a:gridCol>
                <a:gridCol w="658368">
                  <a:extLst>
                    <a:ext uri="{9D8B030D-6E8A-4147-A177-3AD203B41FA5}">
                      <a16:colId xmlns:a16="http://schemas.microsoft.com/office/drawing/2014/main" val="3904107336"/>
                    </a:ext>
                  </a:extLst>
                </a:gridCol>
                <a:gridCol w="658368">
                  <a:extLst>
                    <a:ext uri="{9D8B030D-6E8A-4147-A177-3AD203B41FA5}">
                      <a16:colId xmlns:a16="http://schemas.microsoft.com/office/drawing/2014/main" val="799942715"/>
                    </a:ext>
                  </a:extLst>
                </a:gridCol>
                <a:gridCol w="658368">
                  <a:extLst>
                    <a:ext uri="{9D8B030D-6E8A-4147-A177-3AD203B41FA5}">
                      <a16:colId xmlns:a16="http://schemas.microsoft.com/office/drawing/2014/main" val="3118062273"/>
                    </a:ext>
                  </a:extLst>
                </a:gridCol>
                <a:gridCol w="658368">
                  <a:extLst>
                    <a:ext uri="{9D8B030D-6E8A-4147-A177-3AD203B41FA5}">
                      <a16:colId xmlns:a16="http://schemas.microsoft.com/office/drawing/2014/main" val="1072323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7719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- 2017-08-28 17:12:01</a:t>
                      </a:r>
                      <a:r>
                        <a:rPr kumimoji="0" lang="es-ES" sz="1000" b="0" i="0" u="none" strike="noStrike" kern="1200" cap="none" spc="0" normalizeH="0" baseline="0" noProof="0">
                          <a:ln>
                            <a:noFill/>
                          </a:ln>
                          <a:solidFill>
                            <a:prstClr val="black"/>
                          </a:solidFill>
                          <a:effectLst/>
                          <a:uLnTx/>
                          <a:uFillTx/>
                          <a:latin typeface="+mn-lt"/>
                          <a:ea typeface="+mn-ea"/>
                          <a:cs typeface="+mn-cs"/>
                        </a:rPr>
                        <a:t>
#Sorteo #RallyPuntano
• Seguinos en Facebook
• Clickeá "PARTICIPAR" en la imagen
• Compartí la publicación.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6790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- 2017-08-09 11:57:43</a:t>
                      </a:r>
                      <a:r>
                        <a:rPr kumimoji="0" lang="es-ES" sz="1000" b="0" i="0" u="none" strike="noStrike" kern="1200" cap="none" spc="0" normalizeH="0" baseline="0" noProof="0">
                          <a:ln>
                            <a:noFill/>
                          </a:ln>
                          <a:solidFill>
                            <a:prstClr val="black"/>
                          </a:solidFill>
                          <a:effectLst/>
                          <a:uLnTx/>
                          <a:uFillTx/>
                          <a:latin typeface="+mn-lt"/>
                          <a:ea typeface="+mn-ea"/>
                          <a:cs typeface="+mn-cs"/>
                        </a:rPr>
                        <a:t>
El día Lunes se lanzará un Plan de Ordenamiento Habitacional para viviendas sociales.
El mismo está destinado a:
📌 Deudores de planes de viviendas.
📌 Personas que habitan una vivienda social y no son adjudicatarios.
📌 Adjudicatarios que vendieron, prestaron, cedieron o alquilaron su casa.
📌 Viviendas cuyos dominios aún están en manos de la Provincia.
Para más información: goo.gl/RVtdpR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799662"/>
                  </a:ext>
                </a:extLst>
              </a:tr>
            </a:tbl>
          </a:graphicData>
        </a:graphic>
      </p:graphicFrame>
      <p:sp>
        <p:nvSpPr>
          <p:cNvPr id="4" name="Text Placeholder 3">
            <a:extLst>
              <a:ext uri="{FF2B5EF4-FFF2-40B4-BE49-F238E27FC236}">
                <a16:creationId xmlns:a16="http://schemas.microsoft.com/office/drawing/2014/main" id="{18C2DE6F-E3FE-4EF8-8894-58284A7F6151}"/>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949664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41C6F-4D48-4DEB-9E10-5393FB9B35A1}"/>
              </a:ext>
            </a:extLst>
          </p:cNvPr>
          <p:cNvSpPr>
            <a:spLocks noGrp="1"/>
          </p:cNvSpPr>
          <p:nvPr>
            <p:ph type="title"/>
          </p:nvPr>
        </p:nvSpPr>
        <p:spPr/>
        <p:txBody>
          <a:bodyPr/>
          <a:lstStyle/>
          <a:p>
            <a:r>
              <a:rPr lang="en-US"/>
              <a:t>Facebook Own Posts Table - 9 of 14</a:t>
            </a:r>
          </a:p>
        </p:txBody>
      </p:sp>
      <p:graphicFrame>
        <p:nvGraphicFramePr>
          <p:cNvPr id="5" name="Table Placeholder 4">
            <a:extLst>
              <a:ext uri="{FF2B5EF4-FFF2-40B4-BE49-F238E27FC236}">
                <a16:creationId xmlns:a16="http://schemas.microsoft.com/office/drawing/2014/main" id="{DC7F6F4C-F83B-4B7F-9AEC-624BFDE4C091}"/>
              </a:ext>
            </a:extLst>
          </p:cNvPr>
          <p:cNvGraphicFramePr>
            <a:graphicFrameLocks noGrp="1"/>
          </p:cNvGraphicFramePr>
          <p:nvPr>
            <p:ph type="tbl" sz="quarter" idx="13"/>
            <p:extLst>
              <p:ext uri="{D42A27DB-BD31-4B8C-83A1-F6EECF244321}">
                <p14:modId xmlns:p14="http://schemas.microsoft.com/office/powerpoint/2010/main" val="1307549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32264024"/>
                    </a:ext>
                  </a:extLst>
                </a:gridCol>
                <a:gridCol w="658368">
                  <a:extLst>
                    <a:ext uri="{9D8B030D-6E8A-4147-A177-3AD203B41FA5}">
                      <a16:colId xmlns:a16="http://schemas.microsoft.com/office/drawing/2014/main" val="3242570807"/>
                    </a:ext>
                  </a:extLst>
                </a:gridCol>
                <a:gridCol w="658368">
                  <a:extLst>
                    <a:ext uri="{9D8B030D-6E8A-4147-A177-3AD203B41FA5}">
                      <a16:colId xmlns:a16="http://schemas.microsoft.com/office/drawing/2014/main" val="3667843933"/>
                    </a:ext>
                  </a:extLst>
                </a:gridCol>
                <a:gridCol w="658368">
                  <a:extLst>
                    <a:ext uri="{9D8B030D-6E8A-4147-A177-3AD203B41FA5}">
                      <a16:colId xmlns:a16="http://schemas.microsoft.com/office/drawing/2014/main" val="2796340188"/>
                    </a:ext>
                  </a:extLst>
                </a:gridCol>
                <a:gridCol w="658368">
                  <a:extLst>
                    <a:ext uri="{9D8B030D-6E8A-4147-A177-3AD203B41FA5}">
                      <a16:colId xmlns:a16="http://schemas.microsoft.com/office/drawing/2014/main" val="3166705125"/>
                    </a:ext>
                  </a:extLst>
                </a:gridCol>
                <a:gridCol w="658368">
                  <a:extLst>
                    <a:ext uri="{9D8B030D-6E8A-4147-A177-3AD203B41FA5}">
                      <a16:colId xmlns:a16="http://schemas.microsoft.com/office/drawing/2014/main" val="3057100686"/>
                    </a:ext>
                  </a:extLst>
                </a:gridCol>
                <a:gridCol w="658368">
                  <a:extLst>
                    <a:ext uri="{9D8B030D-6E8A-4147-A177-3AD203B41FA5}">
                      <a16:colId xmlns:a16="http://schemas.microsoft.com/office/drawing/2014/main" val="3644365206"/>
                    </a:ext>
                  </a:extLst>
                </a:gridCol>
                <a:gridCol w="658368">
                  <a:extLst>
                    <a:ext uri="{9D8B030D-6E8A-4147-A177-3AD203B41FA5}">
                      <a16:colId xmlns:a16="http://schemas.microsoft.com/office/drawing/2014/main" val="2139231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4171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- 2017-08-28 19:15:00</a:t>
                      </a:r>
                      <a:r>
                        <a:rPr kumimoji="0" lang="es-ES" sz="1000" b="0" i="0" u="none" strike="noStrike" kern="1200" cap="none" spc="0" normalizeH="0" baseline="0" noProof="0">
                          <a:ln>
                            <a:noFill/>
                          </a:ln>
                          <a:solidFill>
                            <a:prstClr val="black"/>
                          </a:solidFill>
                          <a:effectLst/>
                          <a:uLnTx/>
                          <a:uFillTx/>
                          <a:latin typeface="+mn-lt"/>
                          <a:ea typeface="+mn-ea"/>
                          <a:cs typeface="+mn-cs"/>
                        </a:rPr>
                        <a:t>
#SoñamosJuntoAVos
Los beneficiarios de las becas “Soñamos Junto a Vos” ya pueden utilizar DOSEP.
A partir de un convenio realizado entre DOSEP y la Secretaría de la Juventud, desde la semana pasada los jóvenes beneficiarios de las becas “Soñamos Junto a Vos” de toda la provincia cuentan con la cobertura médica de la obra social.
Más info: bit.ly/2wDXPuj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122559"/>
                  </a:ext>
                </a:extLst>
              </a:tr>
            </a:tbl>
          </a:graphicData>
        </a:graphic>
      </p:graphicFrame>
      <p:sp>
        <p:nvSpPr>
          <p:cNvPr id="4" name="Text Placeholder 3">
            <a:extLst>
              <a:ext uri="{FF2B5EF4-FFF2-40B4-BE49-F238E27FC236}">
                <a16:creationId xmlns:a16="http://schemas.microsoft.com/office/drawing/2014/main" id="{B9F6A5B5-E19E-41BF-BB3D-A344F5FDF57E}"/>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850697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C46CB-7C72-4094-B187-6BB8BADAE500}"/>
              </a:ext>
            </a:extLst>
          </p:cNvPr>
          <p:cNvSpPr>
            <a:spLocks noGrp="1"/>
          </p:cNvSpPr>
          <p:nvPr>
            <p:ph type="title"/>
          </p:nvPr>
        </p:nvSpPr>
        <p:spPr/>
        <p:txBody>
          <a:bodyPr/>
          <a:lstStyle/>
          <a:p>
            <a:r>
              <a:rPr lang="en-US"/>
              <a:t>Facebook Own Posts Table - 10 of 14</a:t>
            </a:r>
          </a:p>
        </p:txBody>
      </p:sp>
      <p:graphicFrame>
        <p:nvGraphicFramePr>
          <p:cNvPr id="5" name="Table Placeholder 4">
            <a:extLst>
              <a:ext uri="{FF2B5EF4-FFF2-40B4-BE49-F238E27FC236}">
                <a16:creationId xmlns:a16="http://schemas.microsoft.com/office/drawing/2014/main" id="{4788F53B-4AFE-41DE-9701-956535643969}"/>
              </a:ext>
            </a:extLst>
          </p:cNvPr>
          <p:cNvGraphicFramePr>
            <a:graphicFrameLocks noGrp="1"/>
          </p:cNvGraphicFramePr>
          <p:nvPr>
            <p:ph type="tbl" sz="quarter" idx="13"/>
            <p:extLst>
              <p:ext uri="{D42A27DB-BD31-4B8C-83A1-F6EECF244321}">
                <p14:modId xmlns:p14="http://schemas.microsoft.com/office/powerpoint/2010/main" val="1552047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54138704"/>
                    </a:ext>
                  </a:extLst>
                </a:gridCol>
                <a:gridCol w="658368">
                  <a:extLst>
                    <a:ext uri="{9D8B030D-6E8A-4147-A177-3AD203B41FA5}">
                      <a16:colId xmlns:a16="http://schemas.microsoft.com/office/drawing/2014/main" val="1291851871"/>
                    </a:ext>
                  </a:extLst>
                </a:gridCol>
                <a:gridCol w="658368">
                  <a:extLst>
                    <a:ext uri="{9D8B030D-6E8A-4147-A177-3AD203B41FA5}">
                      <a16:colId xmlns:a16="http://schemas.microsoft.com/office/drawing/2014/main" val="3574033528"/>
                    </a:ext>
                  </a:extLst>
                </a:gridCol>
                <a:gridCol w="658368">
                  <a:extLst>
                    <a:ext uri="{9D8B030D-6E8A-4147-A177-3AD203B41FA5}">
                      <a16:colId xmlns:a16="http://schemas.microsoft.com/office/drawing/2014/main" val="3027425442"/>
                    </a:ext>
                  </a:extLst>
                </a:gridCol>
                <a:gridCol w="658368">
                  <a:extLst>
                    <a:ext uri="{9D8B030D-6E8A-4147-A177-3AD203B41FA5}">
                      <a16:colId xmlns:a16="http://schemas.microsoft.com/office/drawing/2014/main" val="4089173220"/>
                    </a:ext>
                  </a:extLst>
                </a:gridCol>
                <a:gridCol w="658368">
                  <a:extLst>
                    <a:ext uri="{9D8B030D-6E8A-4147-A177-3AD203B41FA5}">
                      <a16:colId xmlns:a16="http://schemas.microsoft.com/office/drawing/2014/main" val="1426114123"/>
                    </a:ext>
                  </a:extLst>
                </a:gridCol>
                <a:gridCol w="658368">
                  <a:extLst>
                    <a:ext uri="{9D8B030D-6E8A-4147-A177-3AD203B41FA5}">
                      <a16:colId xmlns:a16="http://schemas.microsoft.com/office/drawing/2014/main" val="2545736479"/>
                    </a:ext>
                  </a:extLst>
                </a:gridCol>
                <a:gridCol w="658368">
                  <a:extLst>
                    <a:ext uri="{9D8B030D-6E8A-4147-A177-3AD203B41FA5}">
                      <a16:colId xmlns:a16="http://schemas.microsoft.com/office/drawing/2014/main" val="2219030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815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- 2017-08-15 17:30:00</a:t>
                      </a:r>
                      <a:r>
                        <a:rPr kumimoji="0" lang="es-ES" sz="1000" b="0" i="0" u="none" strike="noStrike" kern="1200" cap="none" spc="0" normalizeH="0" baseline="0" noProof="0">
                          <a:ln>
                            <a:noFill/>
                          </a:ln>
                          <a:solidFill>
                            <a:prstClr val="black"/>
                          </a:solidFill>
                          <a:effectLst/>
                          <a:uLnTx/>
                          <a:uFillTx/>
                          <a:latin typeface="+mn-lt"/>
                          <a:ea typeface="+mn-ea"/>
                          <a:cs typeface="+mn-cs"/>
                        </a:rPr>
                        <a:t>
#Sorteo #DíaDelNiñoSanLuis 
La Granja de Zenón - La Pedrera San Luis 
Participá y ganá tu entrada:
¡RESPONDÉ LA PREGUNTA, DALE ME GUSTA A LA PÁGINA Y COMPARTÍ EL POST!
¿CUÁL FUE TU JUEGO O JUGUETE FAVORITO? 
El sorteo se realizará el día 18/08 a las 12:30 horas, las entradas se podrán retirar en "Musimundo".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9068814"/>
                  </a:ext>
                </a:extLst>
              </a:tr>
            </a:tbl>
          </a:graphicData>
        </a:graphic>
      </p:graphicFrame>
      <p:sp>
        <p:nvSpPr>
          <p:cNvPr id="4" name="Text Placeholder 3">
            <a:extLst>
              <a:ext uri="{FF2B5EF4-FFF2-40B4-BE49-F238E27FC236}">
                <a16:creationId xmlns:a16="http://schemas.microsoft.com/office/drawing/2014/main" id="{7E5152A6-7172-469B-A31D-1135CD8286A3}"/>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15620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20E43-1CA5-452E-881B-CAF80CAB0450}"/>
              </a:ext>
            </a:extLst>
          </p:cNvPr>
          <p:cNvSpPr>
            <a:spLocks noGrp="1"/>
          </p:cNvSpPr>
          <p:nvPr>
            <p:ph type="title"/>
          </p:nvPr>
        </p:nvSpPr>
        <p:spPr/>
        <p:txBody>
          <a:bodyPr/>
          <a:lstStyle/>
          <a:p>
            <a:r>
              <a:rPr lang="en-US"/>
              <a:t>Facebook Own Posts Table - 11 of 14</a:t>
            </a:r>
          </a:p>
        </p:txBody>
      </p:sp>
      <p:graphicFrame>
        <p:nvGraphicFramePr>
          <p:cNvPr id="5" name="Table Placeholder 4">
            <a:extLst>
              <a:ext uri="{FF2B5EF4-FFF2-40B4-BE49-F238E27FC236}">
                <a16:creationId xmlns:a16="http://schemas.microsoft.com/office/drawing/2014/main" id="{C5DC7D65-5EAB-4D2C-81F8-228463993E34}"/>
              </a:ext>
            </a:extLst>
          </p:cNvPr>
          <p:cNvGraphicFramePr>
            <a:graphicFrameLocks noGrp="1"/>
          </p:cNvGraphicFramePr>
          <p:nvPr>
            <p:ph type="tbl" sz="quarter" idx="13"/>
            <p:extLst>
              <p:ext uri="{D42A27DB-BD31-4B8C-83A1-F6EECF244321}">
                <p14:modId xmlns:p14="http://schemas.microsoft.com/office/powerpoint/2010/main" val="1826884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45359691"/>
                    </a:ext>
                  </a:extLst>
                </a:gridCol>
                <a:gridCol w="658368">
                  <a:extLst>
                    <a:ext uri="{9D8B030D-6E8A-4147-A177-3AD203B41FA5}">
                      <a16:colId xmlns:a16="http://schemas.microsoft.com/office/drawing/2014/main" val="2517270316"/>
                    </a:ext>
                  </a:extLst>
                </a:gridCol>
                <a:gridCol w="658368">
                  <a:extLst>
                    <a:ext uri="{9D8B030D-6E8A-4147-A177-3AD203B41FA5}">
                      <a16:colId xmlns:a16="http://schemas.microsoft.com/office/drawing/2014/main" val="2696824495"/>
                    </a:ext>
                  </a:extLst>
                </a:gridCol>
                <a:gridCol w="658368">
                  <a:extLst>
                    <a:ext uri="{9D8B030D-6E8A-4147-A177-3AD203B41FA5}">
                      <a16:colId xmlns:a16="http://schemas.microsoft.com/office/drawing/2014/main" val="2891454772"/>
                    </a:ext>
                  </a:extLst>
                </a:gridCol>
                <a:gridCol w="658368">
                  <a:extLst>
                    <a:ext uri="{9D8B030D-6E8A-4147-A177-3AD203B41FA5}">
                      <a16:colId xmlns:a16="http://schemas.microsoft.com/office/drawing/2014/main" val="1609908345"/>
                    </a:ext>
                  </a:extLst>
                </a:gridCol>
                <a:gridCol w="658368">
                  <a:extLst>
                    <a:ext uri="{9D8B030D-6E8A-4147-A177-3AD203B41FA5}">
                      <a16:colId xmlns:a16="http://schemas.microsoft.com/office/drawing/2014/main" val="3166329588"/>
                    </a:ext>
                  </a:extLst>
                </a:gridCol>
                <a:gridCol w="658368">
                  <a:extLst>
                    <a:ext uri="{9D8B030D-6E8A-4147-A177-3AD203B41FA5}">
                      <a16:colId xmlns:a16="http://schemas.microsoft.com/office/drawing/2014/main" val="2198372367"/>
                    </a:ext>
                  </a:extLst>
                </a:gridCol>
                <a:gridCol w="658368">
                  <a:extLst>
                    <a:ext uri="{9D8B030D-6E8A-4147-A177-3AD203B41FA5}">
                      <a16:colId xmlns:a16="http://schemas.microsoft.com/office/drawing/2014/main" val="2150520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833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Gobierno de San Luis - 2017-08-04 10:17:40</a:t>
                      </a:r>
                      <a:r>
                        <a:rPr kumimoji="0" lang="en-US" sz="1000" b="0" i="0" u="none" strike="noStrike" kern="1200" cap="none" spc="0" normalizeH="0" baseline="0" noProof="0">
                          <a:ln>
                            <a:noFill/>
                          </a:ln>
                          <a:solidFill>
                            <a:prstClr val="black"/>
                          </a:solidFill>
                          <a:effectLst/>
                          <a:uLnTx/>
                          <a:uFillTx/>
                          <a:latin typeface="+mn-lt"/>
                          <a:ea typeface="+mn-ea"/>
                          <a:cs typeface="+mn-cs"/>
                        </a:rPr>
                        <a:t>
#MalumaEnLaPedrera 👑
Prepárate.. ¡El 2 de septiembre viene MALUMA a San Luis!
Podés conseguir tus entradas en:
📌 TuEntrada.com: goo.gl/8qtekx
📌 Musimundo: 
En San Luis - Rivadavia 626.
En Villa Mercedes - Buenos Aires esquina Pedernera. 
¡Te esperamos!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2534306"/>
                  </a:ext>
                </a:extLst>
              </a:tr>
            </a:tbl>
          </a:graphicData>
        </a:graphic>
      </p:graphicFrame>
      <p:sp>
        <p:nvSpPr>
          <p:cNvPr id="4" name="Text Placeholder 3">
            <a:extLst>
              <a:ext uri="{FF2B5EF4-FFF2-40B4-BE49-F238E27FC236}">
                <a16:creationId xmlns:a16="http://schemas.microsoft.com/office/drawing/2014/main" id="{8DE7289C-D10F-4C6B-ADC0-445271B6BAD4}"/>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053224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C9673-8414-4090-8670-CA2983753C21}"/>
              </a:ext>
            </a:extLst>
          </p:cNvPr>
          <p:cNvSpPr>
            <a:spLocks noGrp="1"/>
          </p:cNvSpPr>
          <p:nvPr>
            <p:ph type="title"/>
          </p:nvPr>
        </p:nvSpPr>
        <p:spPr/>
        <p:txBody>
          <a:bodyPr/>
          <a:lstStyle/>
          <a:p>
            <a:r>
              <a:rPr lang="en-US"/>
              <a:t>Facebook Own Posts Table - 12 of 14</a:t>
            </a:r>
          </a:p>
        </p:txBody>
      </p:sp>
      <p:graphicFrame>
        <p:nvGraphicFramePr>
          <p:cNvPr id="5" name="Table Placeholder 4">
            <a:extLst>
              <a:ext uri="{FF2B5EF4-FFF2-40B4-BE49-F238E27FC236}">
                <a16:creationId xmlns:a16="http://schemas.microsoft.com/office/drawing/2014/main" id="{FD7CD445-5496-4D8B-9930-CDDA7FEF9A45}"/>
              </a:ext>
            </a:extLst>
          </p:cNvPr>
          <p:cNvGraphicFramePr>
            <a:graphicFrameLocks noGrp="1"/>
          </p:cNvGraphicFramePr>
          <p:nvPr>
            <p:ph type="tbl" sz="quarter" idx="13"/>
            <p:extLst>
              <p:ext uri="{D42A27DB-BD31-4B8C-83A1-F6EECF244321}">
                <p14:modId xmlns:p14="http://schemas.microsoft.com/office/powerpoint/2010/main" val="747716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67316641"/>
                    </a:ext>
                  </a:extLst>
                </a:gridCol>
                <a:gridCol w="658368">
                  <a:extLst>
                    <a:ext uri="{9D8B030D-6E8A-4147-A177-3AD203B41FA5}">
                      <a16:colId xmlns:a16="http://schemas.microsoft.com/office/drawing/2014/main" val="119573777"/>
                    </a:ext>
                  </a:extLst>
                </a:gridCol>
                <a:gridCol w="658368">
                  <a:extLst>
                    <a:ext uri="{9D8B030D-6E8A-4147-A177-3AD203B41FA5}">
                      <a16:colId xmlns:a16="http://schemas.microsoft.com/office/drawing/2014/main" val="2946630587"/>
                    </a:ext>
                  </a:extLst>
                </a:gridCol>
                <a:gridCol w="658368">
                  <a:extLst>
                    <a:ext uri="{9D8B030D-6E8A-4147-A177-3AD203B41FA5}">
                      <a16:colId xmlns:a16="http://schemas.microsoft.com/office/drawing/2014/main" val="790761522"/>
                    </a:ext>
                  </a:extLst>
                </a:gridCol>
                <a:gridCol w="658368">
                  <a:extLst>
                    <a:ext uri="{9D8B030D-6E8A-4147-A177-3AD203B41FA5}">
                      <a16:colId xmlns:a16="http://schemas.microsoft.com/office/drawing/2014/main" val="2799815397"/>
                    </a:ext>
                  </a:extLst>
                </a:gridCol>
                <a:gridCol w="658368">
                  <a:extLst>
                    <a:ext uri="{9D8B030D-6E8A-4147-A177-3AD203B41FA5}">
                      <a16:colId xmlns:a16="http://schemas.microsoft.com/office/drawing/2014/main" val="3854420402"/>
                    </a:ext>
                  </a:extLst>
                </a:gridCol>
                <a:gridCol w="658368">
                  <a:extLst>
                    <a:ext uri="{9D8B030D-6E8A-4147-A177-3AD203B41FA5}">
                      <a16:colId xmlns:a16="http://schemas.microsoft.com/office/drawing/2014/main" val="2676161112"/>
                    </a:ext>
                  </a:extLst>
                </a:gridCol>
                <a:gridCol w="658368">
                  <a:extLst>
                    <a:ext uri="{9D8B030D-6E8A-4147-A177-3AD203B41FA5}">
                      <a16:colId xmlns:a16="http://schemas.microsoft.com/office/drawing/2014/main" val="208299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0912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- 2017-08-25 12:30:00</a:t>
                      </a:r>
                      <a:r>
                        <a:rPr kumimoji="0" lang="es-ES" sz="1000" b="0" i="0" u="none" strike="noStrike" kern="1200" cap="none" spc="0" normalizeH="0" baseline="0" noProof="0">
                          <a:ln>
                            <a:noFill/>
                          </a:ln>
                          <a:solidFill>
                            <a:prstClr val="black"/>
                          </a:solidFill>
                          <a:effectLst/>
                          <a:uLnTx/>
                          <a:uFillTx/>
                          <a:latin typeface="+mn-lt"/>
                          <a:ea typeface="+mn-ea"/>
                          <a:cs typeface="+mn-cs"/>
                        </a:rPr>
                        <a:t>
#FelizCumpleSanLuis
¿Sabías por qué nos dicen puntanos?    
Cuando los conquistadores que venían desde Mendoza comienzan a transitar Desaguadero, confunden las sierras centrales a la altura del Chorrilo con "una punta marina, que se introduce en un azul profundo que parece un mar interior". 
Al llegar a nuestras tierras, a los Huarpes y Michilingues los llamaron “puntanos”. Así, nos ha quedado para la posteridad este gentilicio que hoy portamos con orgullo.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7115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- 2017-08-09 09:30:00</a:t>
                      </a:r>
                      <a:r>
                        <a:rPr kumimoji="0" lang="es-ES" sz="1000" b="0" i="0" u="none" strike="noStrike" kern="1200" cap="none" spc="0" normalizeH="0" baseline="0" noProof="0">
                          <a:ln>
                            <a:noFill/>
                          </a:ln>
                          <a:solidFill>
                            <a:prstClr val="black"/>
                          </a:solidFill>
                          <a:effectLst/>
                          <a:uLnTx/>
                          <a:uFillTx/>
                          <a:latin typeface="+mn-lt"/>
                          <a:ea typeface="+mn-ea"/>
                          <a:cs typeface="+mn-cs"/>
                        </a:rPr>
                        <a:t>
El Parque La Pedrera - San Luis festejará el #DíadelNiño
El show de “La Granja de Zenón”, del 19 al 21/08, encabeza una agenda llena de juegos, espectáculos y mucha diversión para toda la familia.
Más información: bit.ly/2vhxWir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1868874"/>
                  </a:ext>
                </a:extLst>
              </a:tr>
            </a:tbl>
          </a:graphicData>
        </a:graphic>
      </p:graphicFrame>
      <p:sp>
        <p:nvSpPr>
          <p:cNvPr id="4" name="Text Placeholder 3">
            <a:extLst>
              <a:ext uri="{FF2B5EF4-FFF2-40B4-BE49-F238E27FC236}">
                <a16:creationId xmlns:a16="http://schemas.microsoft.com/office/drawing/2014/main" id="{ADB9078C-C1BA-4E6F-A2D4-33B543C19C59}"/>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202142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D6800-2B24-4D46-B9BA-16DACEFCDFCE}"/>
              </a:ext>
            </a:extLst>
          </p:cNvPr>
          <p:cNvSpPr>
            <a:spLocks noGrp="1"/>
          </p:cNvSpPr>
          <p:nvPr>
            <p:ph type="title"/>
          </p:nvPr>
        </p:nvSpPr>
        <p:spPr/>
        <p:txBody>
          <a:bodyPr/>
          <a:lstStyle/>
          <a:p>
            <a:r>
              <a:rPr lang="en-US"/>
              <a:t>Facebook Own Posts Table - 13 of 14</a:t>
            </a:r>
          </a:p>
        </p:txBody>
      </p:sp>
      <p:graphicFrame>
        <p:nvGraphicFramePr>
          <p:cNvPr id="5" name="Table Placeholder 4">
            <a:extLst>
              <a:ext uri="{FF2B5EF4-FFF2-40B4-BE49-F238E27FC236}">
                <a16:creationId xmlns:a16="http://schemas.microsoft.com/office/drawing/2014/main" id="{A4735426-837E-4ECF-B31E-51A8F357922F}"/>
              </a:ext>
            </a:extLst>
          </p:cNvPr>
          <p:cNvGraphicFramePr>
            <a:graphicFrameLocks noGrp="1"/>
          </p:cNvGraphicFramePr>
          <p:nvPr>
            <p:ph type="tbl" sz="quarter" idx="13"/>
            <p:extLst>
              <p:ext uri="{D42A27DB-BD31-4B8C-83A1-F6EECF244321}">
                <p14:modId xmlns:p14="http://schemas.microsoft.com/office/powerpoint/2010/main" val="3447346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49734997"/>
                    </a:ext>
                  </a:extLst>
                </a:gridCol>
                <a:gridCol w="658368">
                  <a:extLst>
                    <a:ext uri="{9D8B030D-6E8A-4147-A177-3AD203B41FA5}">
                      <a16:colId xmlns:a16="http://schemas.microsoft.com/office/drawing/2014/main" val="1997359453"/>
                    </a:ext>
                  </a:extLst>
                </a:gridCol>
                <a:gridCol w="658368">
                  <a:extLst>
                    <a:ext uri="{9D8B030D-6E8A-4147-A177-3AD203B41FA5}">
                      <a16:colId xmlns:a16="http://schemas.microsoft.com/office/drawing/2014/main" val="2292223128"/>
                    </a:ext>
                  </a:extLst>
                </a:gridCol>
                <a:gridCol w="658368">
                  <a:extLst>
                    <a:ext uri="{9D8B030D-6E8A-4147-A177-3AD203B41FA5}">
                      <a16:colId xmlns:a16="http://schemas.microsoft.com/office/drawing/2014/main" val="3260076922"/>
                    </a:ext>
                  </a:extLst>
                </a:gridCol>
                <a:gridCol w="658368">
                  <a:extLst>
                    <a:ext uri="{9D8B030D-6E8A-4147-A177-3AD203B41FA5}">
                      <a16:colId xmlns:a16="http://schemas.microsoft.com/office/drawing/2014/main" val="3937780578"/>
                    </a:ext>
                  </a:extLst>
                </a:gridCol>
                <a:gridCol w="658368">
                  <a:extLst>
                    <a:ext uri="{9D8B030D-6E8A-4147-A177-3AD203B41FA5}">
                      <a16:colId xmlns:a16="http://schemas.microsoft.com/office/drawing/2014/main" val="3367563367"/>
                    </a:ext>
                  </a:extLst>
                </a:gridCol>
                <a:gridCol w="658368">
                  <a:extLst>
                    <a:ext uri="{9D8B030D-6E8A-4147-A177-3AD203B41FA5}">
                      <a16:colId xmlns:a16="http://schemas.microsoft.com/office/drawing/2014/main" val="3026269897"/>
                    </a:ext>
                  </a:extLst>
                </a:gridCol>
                <a:gridCol w="658368">
                  <a:extLst>
                    <a:ext uri="{9D8B030D-6E8A-4147-A177-3AD203B41FA5}">
                      <a16:colId xmlns:a16="http://schemas.microsoft.com/office/drawing/2014/main" val="873893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8017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- 2017-08-17 12:55:00</a:t>
                      </a:r>
                      <a:r>
                        <a:rPr kumimoji="0" lang="es-ES" sz="1000" b="0" i="0" u="none" strike="noStrike" kern="1200" cap="none" spc="0" normalizeH="0" baseline="0" noProof="0">
                          <a:ln>
                            <a:noFill/>
                          </a:ln>
                          <a:solidFill>
                            <a:prstClr val="black"/>
                          </a:solidFill>
                          <a:effectLst/>
                          <a:uLnTx/>
                          <a:uFillTx/>
                          <a:latin typeface="+mn-lt"/>
                          <a:ea typeface="+mn-ea"/>
                          <a:cs typeface="+mn-cs"/>
                        </a:rPr>
                        <a:t>
Freixes: “Vamos a trabajar en cada rincón de la provincia por el bienestar de los puntanos”.
Lo sostuvo el nuevo ministro de Medio Ambiente, Campo y Producción, Sergio Freixes, y afirmó que “el proyecto que lidera Adolfo y Alberto Rodríguez Saá ubicó a San Luis en donde está, como la mejor Provincia del país”.
Más información: bit.ly/2w5OhIq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0152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- 2017-08-03 08:00:00</a:t>
                      </a:r>
                      <a:r>
                        <a:rPr kumimoji="0" lang="es-ES" sz="1000" b="0" i="0" u="none" strike="noStrike" kern="1200" cap="none" spc="0" normalizeH="0" baseline="0" noProof="0">
                          <a:ln>
                            <a:noFill/>
                          </a:ln>
                          <a:solidFill>
                            <a:prstClr val="black"/>
                          </a:solidFill>
                          <a:effectLst/>
                          <a:uLnTx/>
                          <a:uFillTx/>
                          <a:latin typeface="+mn-lt"/>
                          <a:ea typeface="+mn-ea"/>
                          <a:cs typeface="+mn-cs"/>
                        </a:rPr>
                        <a:t>
#BuenDíaSanLuis
¡Ya es jueves, que tengas un gran día!
Contanos... ¿desde dónde nos escribís?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4527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- 2017-08-12 12:11:10</a:t>
                      </a:r>
                      <a:r>
                        <a:rPr kumimoji="0" lang="es-ES" sz="1000" b="0" i="0" u="none" strike="noStrike" kern="1200" cap="none" spc="0" normalizeH="0" baseline="0" noProof="0">
                          <a:ln>
                            <a:noFill/>
                          </a:ln>
                          <a:solidFill>
                            <a:prstClr val="black"/>
                          </a:solidFill>
                          <a:effectLst/>
                          <a:uLnTx/>
                          <a:uFillTx/>
                          <a:latin typeface="+mn-lt"/>
                          <a:ea typeface="+mn-ea"/>
                          <a:cs typeface="+mn-cs"/>
                        </a:rPr>
                        <a:t>
12 de agosto, DIA INTERNACIONAL DE LA JUVENTUD!
#SanLuisCambióElFuturo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5015807"/>
                  </a:ext>
                </a:extLst>
              </a:tr>
            </a:tbl>
          </a:graphicData>
        </a:graphic>
      </p:graphicFrame>
      <p:sp>
        <p:nvSpPr>
          <p:cNvPr id="4" name="Text Placeholder 3">
            <a:extLst>
              <a:ext uri="{FF2B5EF4-FFF2-40B4-BE49-F238E27FC236}">
                <a16:creationId xmlns:a16="http://schemas.microsoft.com/office/drawing/2014/main" id="{10F543CF-F4CE-4692-95F7-E8F6BBA92CAC}"/>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45888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E5A9B-DAB0-40E3-B9E7-A775117B24DB}"/>
              </a:ext>
            </a:extLst>
          </p:cNvPr>
          <p:cNvSpPr>
            <a:spLocks noGrp="1"/>
          </p:cNvSpPr>
          <p:nvPr>
            <p:ph type="title"/>
          </p:nvPr>
        </p:nvSpPr>
        <p:spPr/>
        <p:txBody>
          <a:bodyPr/>
          <a:lstStyle/>
          <a:p>
            <a:r>
              <a:rPr lang="en-US"/>
              <a:t>Facebook Own Posts Table - 14 of 14</a:t>
            </a:r>
          </a:p>
        </p:txBody>
      </p:sp>
      <p:graphicFrame>
        <p:nvGraphicFramePr>
          <p:cNvPr id="5" name="Table Placeholder 4">
            <a:extLst>
              <a:ext uri="{FF2B5EF4-FFF2-40B4-BE49-F238E27FC236}">
                <a16:creationId xmlns:a16="http://schemas.microsoft.com/office/drawing/2014/main" id="{1A129928-A98F-48A5-880D-B8D041731588}"/>
              </a:ext>
            </a:extLst>
          </p:cNvPr>
          <p:cNvGraphicFramePr>
            <a:graphicFrameLocks noGrp="1"/>
          </p:cNvGraphicFramePr>
          <p:nvPr>
            <p:ph type="tbl" sz="quarter" idx="13"/>
            <p:extLst>
              <p:ext uri="{D42A27DB-BD31-4B8C-83A1-F6EECF244321}">
                <p14:modId xmlns:p14="http://schemas.microsoft.com/office/powerpoint/2010/main" val="3193859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75320922"/>
                    </a:ext>
                  </a:extLst>
                </a:gridCol>
                <a:gridCol w="658368">
                  <a:extLst>
                    <a:ext uri="{9D8B030D-6E8A-4147-A177-3AD203B41FA5}">
                      <a16:colId xmlns:a16="http://schemas.microsoft.com/office/drawing/2014/main" val="1328260636"/>
                    </a:ext>
                  </a:extLst>
                </a:gridCol>
                <a:gridCol w="658368">
                  <a:extLst>
                    <a:ext uri="{9D8B030D-6E8A-4147-A177-3AD203B41FA5}">
                      <a16:colId xmlns:a16="http://schemas.microsoft.com/office/drawing/2014/main" val="829371105"/>
                    </a:ext>
                  </a:extLst>
                </a:gridCol>
                <a:gridCol w="658368">
                  <a:extLst>
                    <a:ext uri="{9D8B030D-6E8A-4147-A177-3AD203B41FA5}">
                      <a16:colId xmlns:a16="http://schemas.microsoft.com/office/drawing/2014/main" val="2659245317"/>
                    </a:ext>
                  </a:extLst>
                </a:gridCol>
                <a:gridCol w="658368">
                  <a:extLst>
                    <a:ext uri="{9D8B030D-6E8A-4147-A177-3AD203B41FA5}">
                      <a16:colId xmlns:a16="http://schemas.microsoft.com/office/drawing/2014/main" val="1795193552"/>
                    </a:ext>
                  </a:extLst>
                </a:gridCol>
                <a:gridCol w="658368">
                  <a:extLst>
                    <a:ext uri="{9D8B030D-6E8A-4147-A177-3AD203B41FA5}">
                      <a16:colId xmlns:a16="http://schemas.microsoft.com/office/drawing/2014/main" val="1007417232"/>
                    </a:ext>
                  </a:extLst>
                </a:gridCol>
                <a:gridCol w="658368">
                  <a:extLst>
                    <a:ext uri="{9D8B030D-6E8A-4147-A177-3AD203B41FA5}">
                      <a16:colId xmlns:a16="http://schemas.microsoft.com/office/drawing/2014/main" val="3535880146"/>
                    </a:ext>
                  </a:extLst>
                </a:gridCol>
                <a:gridCol w="658368">
                  <a:extLst>
                    <a:ext uri="{9D8B030D-6E8A-4147-A177-3AD203B41FA5}">
                      <a16:colId xmlns:a16="http://schemas.microsoft.com/office/drawing/2014/main" val="2472659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5127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- 2017-08-30 19:30:00</a:t>
                      </a:r>
                      <a:r>
                        <a:rPr kumimoji="0" lang="es-ES" sz="1000" b="0" i="0" u="none" strike="noStrike" kern="1200" cap="none" spc="0" normalizeH="0" baseline="0" noProof="0">
                          <a:ln>
                            <a:noFill/>
                          </a:ln>
                          <a:solidFill>
                            <a:prstClr val="black"/>
                          </a:solidFill>
                          <a:effectLst/>
                          <a:uLnTx/>
                          <a:uFillTx/>
                          <a:latin typeface="+mn-lt"/>
                          <a:ea typeface="+mn-ea"/>
                          <a:cs typeface="+mn-cs"/>
                        </a:rPr>
                        <a:t>
Dictarán un seminario de automaquillaje.
Será este sábado 9 de setiembre, de 9:00 a 12:00. Estará a cargo de la profesional, Eugenia González. Los interesados podrán inscribirse en la Casa de las Culturas, sito en San Martín 383.
Más info: bit.ly/2iJX7WM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644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 - 2017-08-17 11:03:31</a:t>
                      </a:r>
                      <a:r>
                        <a:rPr kumimoji="0" lang="es-ES" sz="1000" b="0" i="0" u="none" strike="noStrike" kern="1200" cap="none" spc="0" normalizeH="0" baseline="0" noProof="0">
                          <a:ln>
                            <a:noFill/>
                          </a:ln>
                          <a:solidFill>
                            <a:prstClr val="black"/>
                          </a:solidFill>
                          <a:effectLst/>
                          <a:uLnTx/>
                          <a:uFillTx/>
                          <a:latin typeface="+mn-lt"/>
                          <a:ea typeface="+mn-ea"/>
                          <a:cs typeface="+mn-cs"/>
                        </a:rPr>
                        <a:t>
#Ahora #EnVivo Asumen nuevos Ministros en San Luis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3001382"/>
                  </a:ext>
                </a:extLst>
              </a:tr>
            </a:tbl>
          </a:graphicData>
        </a:graphic>
      </p:graphicFrame>
      <p:sp>
        <p:nvSpPr>
          <p:cNvPr id="4" name="Text Placeholder 3">
            <a:extLst>
              <a:ext uri="{FF2B5EF4-FFF2-40B4-BE49-F238E27FC236}">
                <a16:creationId xmlns:a16="http://schemas.microsoft.com/office/drawing/2014/main" id="{D2288E8B-DF4A-4EFA-BA6E-A6418F4A29C9}"/>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2339687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8C2BD-2CDB-4E24-AFBE-D41E2331CFFC}"/>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BC684A75-06A0-4201-AD50-61E5D662A779}"/>
              </a:ext>
            </a:extLst>
          </p:cNvPr>
          <p:cNvGraphicFramePr>
            <a:graphicFrameLocks noGrp="1"/>
          </p:cNvGraphicFramePr>
          <p:nvPr>
            <p:ph type="chart" sz="quarter" idx="13"/>
            <p:extLst>
              <p:ext uri="{D42A27DB-BD31-4B8C-83A1-F6EECF244321}">
                <p14:modId xmlns:p14="http://schemas.microsoft.com/office/powerpoint/2010/main" val="3377390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DF12D5-2F6B-4731-8B9B-C15AB2C324C1}"/>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6C847C3F-7D94-4E51-9D82-CE10141904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25460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D812A-84CF-4CA2-AFFE-777B2BB41CB3}"/>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0738D8C9-9A53-482A-A286-FF1FD23A96D4}"/>
              </a:ext>
            </a:extLst>
          </p:cNvPr>
          <p:cNvGraphicFramePr>
            <a:graphicFrameLocks noGrp="1"/>
          </p:cNvGraphicFramePr>
          <p:nvPr>
            <p:ph type="chart" sz="quarter" idx="13"/>
            <p:extLst>
              <p:ext uri="{D42A27DB-BD31-4B8C-83A1-F6EECF244321}">
                <p14:modId xmlns:p14="http://schemas.microsoft.com/office/powerpoint/2010/main" val="302257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79D8BB-66DF-4AB0-A223-7316D6EC4CDD}"/>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C95D9219-560E-4F4B-9559-1581F2B8D0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6280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9B60D-29BA-4CCC-B2D7-565EB3917927}"/>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9640624A-5F8B-46D0-91A4-05722A0566B1}"/>
              </a:ext>
            </a:extLst>
          </p:cNvPr>
          <p:cNvGraphicFramePr>
            <a:graphicFrameLocks noGrp="1"/>
          </p:cNvGraphicFramePr>
          <p:nvPr>
            <p:ph type="chart" sz="quarter" idx="13"/>
            <p:extLst>
              <p:ext uri="{D42A27DB-BD31-4B8C-83A1-F6EECF244321}">
                <p14:modId xmlns:p14="http://schemas.microsoft.com/office/powerpoint/2010/main" val="619943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6147A4-59BD-482C-BBA3-4CDAE115156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EFD924F8-DF22-4E75-8A47-4521DB373A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02258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82043-69FD-4869-AAF0-FA21E2918F9C}"/>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5556BF7A-93D3-4FBD-803E-453AC314E5C8}"/>
              </a:ext>
            </a:extLst>
          </p:cNvPr>
          <p:cNvGraphicFramePr>
            <a:graphicFrameLocks noGrp="1"/>
          </p:cNvGraphicFramePr>
          <p:nvPr>
            <p:ph type="chart" sz="quarter" idx="13"/>
            <p:extLst>
              <p:ext uri="{D42A27DB-BD31-4B8C-83A1-F6EECF244321}">
                <p14:modId xmlns:p14="http://schemas.microsoft.com/office/powerpoint/2010/main" val="1851052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146793-D1EC-4574-8B6F-2C1DAA1C1A56}"/>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E8E58F26-D780-4A1A-AA39-0E07CEA664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56060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49E5C-2DB7-4E37-92A3-47AD88C8F8CC}"/>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0B4C82D9-81A6-4F2F-B55A-18FB8B20754F}"/>
              </a:ext>
            </a:extLst>
          </p:cNvPr>
          <p:cNvGraphicFramePr>
            <a:graphicFrameLocks noGrp="1"/>
          </p:cNvGraphicFramePr>
          <p:nvPr>
            <p:ph type="chart" sz="quarter" idx="13"/>
            <p:extLst>
              <p:ext uri="{D42A27DB-BD31-4B8C-83A1-F6EECF244321}">
                <p14:modId xmlns:p14="http://schemas.microsoft.com/office/powerpoint/2010/main" val="3780437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E3B9F8-F1FC-45EB-B1E8-545AA4FA9EC0}"/>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985E1FB4-A12A-43A5-B1E6-7AA7CDC73A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5341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8BCF8-2E7A-417B-BB8C-44ED5B3708F8}"/>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DFE791C9-3C50-44BE-840A-5EC24544D396}"/>
              </a:ext>
            </a:extLst>
          </p:cNvPr>
          <p:cNvGraphicFramePr>
            <a:graphicFrameLocks noGrp="1"/>
          </p:cNvGraphicFramePr>
          <p:nvPr>
            <p:ph type="chart" sz="quarter" idx="13"/>
            <p:extLst>
              <p:ext uri="{D42A27DB-BD31-4B8C-83A1-F6EECF244321}">
                <p14:modId xmlns:p14="http://schemas.microsoft.com/office/powerpoint/2010/main" val="772348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8BC7AA-CD7C-4EFC-9A44-B5E35568A87B}"/>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BFFCF8A-A022-47B5-A0D6-0A21DFBC34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25881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CC909-D19F-4178-80B5-EC6F402D598B}"/>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24E215D6-8E94-4C9A-A820-44A49F93E228}"/>
              </a:ext>
            </a:extLst>
          </p:cNvPr>
          <p:cNvGraphicFramePr>
            <a:graphicFrameLocks noGrp="1"/>
          </p:cNvGraphicFramePr>
          <p:nvPr>
            <p:ph type="chart" sz="quarter" idx="13"/>
            <p:extLst>
              <p:ext uri="{D42A27DB-BD31-4B8C-83A1-F6EECF244321}">
                <p14:modId xmlns:p14="http://schemas.microsoft.com/office/powerpoint/2010/main" val="965373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C43457-E5B3-47C5-BFD1-73054641610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D2FFF9C5-43C9-4256-8E55-156A627F5A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8027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59034-3A3E-4931-B2E7-884C10460EB4}"/>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C3C25C20-C2D2-4B53-AAF4-5CA750757532}"/>
              </a:ext>
            </a:extLst>
          </p:cNvPr>
          <p:cNvGraphicFramePr>
            <a:graphicFrameLocks noGrp="1"/>
          </p:cNvGraphicFramePr>
          <p:nvPr>
            <p:ph type="chart" sz="quarter" idx="13"/>
            <p:extLst>
              <p:ext uri="{D42A27DB-BD31-4B8C-83A1-F6EECF244321}">
                <p14:modId xmlns:p14="http://schemas.microsoft.com/office/powerpoint/2010/main" val="569024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E6948F-F2B9-4CB9-88AA-BBA398295EF6}"/>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51A06563-2C5D-4B44-A0DD-A4291F2801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08023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6A1CD-D028-4202-AF4E-1438D243D158}"/>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E592F521-6EA2-4241-BF36-63D9943541AB}"/>
              </a:ext>
            </a:extLst>
          </p:cNvPr>
          <p:cNvGraphicFramePr>
            <a:graphicFrameLocks noGrp="1"/>
          </p:cNvGraphicFramePr>
          <p:nvPr>
            <p:ph type="tbl" sz="quarter" idx="13"/>
            <p:extLst>
              <p:ext uri="{D42A27DB-BD31-4B8C-83A1-F6EECF244321}">
                <p14:modId xmlns:p14="http://schemas.microsoft.com/office/powerpoint/2010/main" val="2855826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26059505"/>
                    </a:ext>
                  </a:extLst>
                </a:gridCol>
                <a:gridCol w="2468880">
                  <a:extLst>
                    <a:ext uri="{9D8B030D-6E8A-4147-A177-3AD203B41FA5}">
                      <a16:colId xmlns:a16="http://schemas.microsoft.com/office/drawing/2014/main" val="2168125502"/>
                    </a:ext>
                  </a:extLst>
                </a:gridCol>
                <a:gridCol w="822960">
                  <a:extLst>
                    <a:ext uri="{9D8B030D-6E8A-4147-A177-3AD203B41FA5}">
                      <a16:colId xmlns:a16="http://schemas.microsoft.com/office/drawing/2014/main" val="2616908396"/>
                    </a:ext>
                  </a:extLst>
                </a:gridCol>
                <a:gridCol w="822960">
                  <a:extLst>
                    <a:ext uri="{9D8B030D-6E8A-4147-A177-3AD203B41FA5}">
                      <a16:colId xmlns:a16="http://schemas.microsoft.com/office/drawing/2014/main" val="2807020965"/>
                    </a:ext>
                  </a:extLst>
                </a:gridCol>
                <a:gridCol w="822960">
                  <a:extLst>
                    <a:ext uri="{9D8B030D-6E8A-4147-A177-3AD203B41FA5}">
                      <a16:colId xmlns:a16="http://schemas.microsoft.com/office/drawing/2014/main" val="2392376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126884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Matias Carabajal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(56)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650411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Solano Clarita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(36)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12668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Nora Zeballos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810005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Monica Giorgis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363178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Gladys Neli Pallero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734500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Marili Bausa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262443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Monica Guevara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797502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Susana Palavecino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906221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Rosa Nuñez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546781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Jesus Gíl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692738631"/>
                  </a:ext>
                </a:extLst>
              </a:tr>
            </a:tbl>
          </a:graphicData>
        </a:graphic>
      </p:graphicFrame>
      <p:sp>
        <p:nvSpPr>
          <p:cNvPr id="4" name="Text Placeholder 3">
            <a:extLst>
              <a:ext uri="{FF2B5EF4-FFF2-40B4-BE49-F238E27FC236}">
                <a16:creationId xmlns:a16="http://schemas.microsoft.com/office/drawing/2014/main" id="{D8DE25CE-4A96-4083-8A50-AA0388517BA7}"/>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3695484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1F53F-FD23-4AE7-B080-B0C896BCC854}"/>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AE0A5BE2-7B95-4C95-AB94-327009A50FFB}"/>
              </a:ext>
            </a:extLst>
          </p:cNvPr>
          <p:cNvGraphicFramePr>
            <a:graphicFrameLocks noGrp="1"/>
          </p:cNvGraphicFramePr>
          <p:nvPr>
            <p:ph type="tbl" sz="quarter" idx="13"/>
            <p:extLst>
              <p:ext uri="{D42A27DB-BD31-4B8C-83A1-F6EECF244321}">
                <p14:modId xmlns:p14="http://schemas.microsoft.com/office/powerpoint/2010/main" val="3851018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44812508"/>
                    </a:ext>
                  </a:extLst>
                </a:gridCol>
                <a:gridCol w="2468880">
                  <a:extLst>
                    <a:ext uri="{9D8B030D-6E8A-4147-A177-3AD203B41FA5}">
                      <a16:colId xmlns:a16="http://schemas.microsoft.com/office/drawing/2014/main" val="2201335550"/>
                    </a:ext>
                  </a:extLst>
                </a:gridCol>
                <a:gridCol w="822960">
                  <a:extLst>
                    <a:ext uri="{9D8B030D-6E8A-4147-A177-3AD203B41FA5}">
                      <a16:colId xmlns:a16="http://schemas.microsoft.com/office/drawing/2014/main" val="525520818"/>
                    </a:ext>
                  </a:extLst>
                </a:gridCol>
                <a:gridCol w="822960">
                  <a:extLst>
                    <a:ext uri="{9D8B030D-6E8A-4147-A177-3AD203B41FA5}">
                      <a16:colId xmlns:a16="http://schemas.microsoft.com/office/drawing/2014/main" val="28693481"/>
                    </a:ext>
                  </a:extLst>
                </a:gridCol>
                <a:gridCol w="822960">
                  <a:extLst>
                    <a:ext uri="{9D8B030D-6E8A-4147-A177-3AD203B41FA5}">
                      <a16:colId xmlns:a16="http://schemas.microsoft.com/office/drawing/2014/main" val="2008269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45268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Eliana Sosa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361007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Norma Aguiar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916763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Miriam Peralta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208118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Genesis 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843868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Ynes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Gobierno de San Luis (17)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888407837"/>
                  </a:ext>
                </a:extLst>
              </a:tr>
            </a:tbl>
          </a:graphicData>
        </a:graphic>
      </p:graphicFrame>
      <p:sp>
        <p:nvSpPr>
          <p:cNvPr id="4" name="Text Placeholder 3">
            <a:extLst>
              <a:ext uri="{FF2B5EF4-FFF2-40B4-BE49-F238E27FC236}">
                <a16:creationId xmlns:a16="http://schemas.microsoft.com/office/drawing/2014/main" id="{18EFEABD-E4D6-47B5-8D70-321B8641786E}"/>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9457767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34502-6B14-4B49-BE07-681768541FE8}"/>
              </a:ext>
            </a:extLst>
          </p:cNvPr>
          <p:cNvSpPr>
            <a:spLocks noGrp="1"/>
          </p:cNvSpPr>
          <p:nvPr>
            <p:ph type="title"/>
          </p:nvPr>
        </p:nvSpPr>
        <p:spPr/>
        <p:txBody>
          <a:bodyPr/>
          <a:lstStyle/>
          <a:p>
            <a:r>
              <a:rPr lang="en-US"/>
              <a:t>Facebook User Posts Table - 1 of 5</a:t>
            </a:r>
          </a:p>
        </p:txBody>
      </p:sp>
      <p:graphicFrame>
        <p:nvGraphicFramePr>
          <p:cNvPr id="5" name="Table Placeholder 4">
            <a:extLst>
              <a:ext uri="{FF2B5EF4-FFF2-40B4-BE49-F238E27FC236}">
                <a16:creationId xmlns:a16="http://schemas.microsoft.com/office/drawing/2014/main" id="{DC2F11B5-F7EB-435C-9182-C5AA1FC9B768}"/>
              </a:ext>
            </a:extLst>
          </p:cNvPr>
          <p:cNvGraphicFramePr>
            <a:graphicFrameLocks noGrp="1"/>
          </p:cNvGraphicFramePr>
          <p:nvPr>
            <p:ph type="tbl" sz="quarter" idx="13"/>
            <p:extLst>
              <p:ext uri="{D42A27DB-BD31-4B8C-83A1-F6EECF244321}">
                <p14:modId xmlns:p14="http://schemas.microsoft.com/office/powerpoint/2010/main" val="766020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41390748"/>
                    </a:ext>
                  </a:extLst>
                </a:gridCol>
                <a:gridCol w="822960">
                  <a:extLst>
                    <a:ext uri="{9D8B030D-6E8A-4147-A177-3AD203B41FA5}">
                      <a16:colId xmlns:a16="http://schemas.microsoft.com/office/drawing/2014/main" val="3226241243"/>
                    </a:ext>
                  </a:extLst>
                </a:gridCol>
                <a:gridCol w="822960">
                  <a:extLst>
                    <a:ext uri="{9D8B030D-6E8A-4147-A177-3AD203B41FA5}">
                      <a16:colId xmlns:a16="http://schemas.microsoft.com/office/drawing/2014/main" val="2809962190"/>
                    </a:ext>
                  </a:extLst>
                </a:gridCol>
                <a:gridCol w="822960">
                  <a:extLst>
                    <a:ext uri="{9D8B030D-6E8A-4147-A177-3AD203B41FA5}">
                      <a16:colId xmlns:a16="http://schemas.microsoft.com/office/drawing/2014/main" val="1343881388"/>
                    </a:ext>
                  </a:extLst>
                </a:gridCol>
                <a:gridCol w="822960">
                  <a:extLst>
                    <a:ext uri="{9D8B030D-6E8A-4147-A177-3AD203B41FA5}">
                      <a16:colId xmlns:a16="http://schemas.microsoft.com/office/drawing/2014/main" val="1255076637"/>
                    </a:ext>
                  </a:extLst>
                </a:gridCol>
                <a:gridCol w="822960">
                  <a:extLst>
                    <a:ext uri="{9D8B030D-6E8A-4147-A177-3AD203B41FA5}">
                      <a16:colId xmlns:a16="http://schemas.microsoft.com/office/drawing/2014/main" val="2796799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40001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 Lucero - 2017-08-31 23:58:24</a:t>
                      </a:r>
                      <a:r>
                        <a:rPr kumimoji="0" lang="es-ES" sz="1000" b="0" i="0" u="none" strike="noStrike" kern="1200" cap="none" spc="0" normalizeH="0" baseline="0" noProof="0">
                          <a:ln>
                            <a:noFill/>
                          </a:ln>
                          <a:solidFill>
                            <a:prstClr val="black"/>
                          </a:solidFill>
                          <a:effectLst/>
                          <a:uLnTx/>
                          <a:uFillTx/>
                          <a:latin typeface="+mn-lt"/>
                          <a:ea typeface="+mn-ea"/>
                          <a:cs typeface="+mn-cs"/>
                        </a:rPr>
                        <a:t>
Hola me regalan una entrada para ver a maluma 😍 porfavor😓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09/01/2017 10:10:43</a:t>
                      </a:r>
                    </a:p>
                  </a:txBody>
                  <a:tcPr/>
                </a:tc>
                <a:extLst>
                  <a:ext uri="{0D108BD9-81ED-4DB2-BD59-A6C34878D82A}">
                    <a16:rowId xmlns:a16="http://schemas.microsoft.com/office/drawing/2014/main" val="235738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Sonia Avila - 2017-08-31 22:45:34</a:t>
                      </a:r>
                      <a:r>
                        <a:rPr kumimoji="0" lang="es-ES" sz="1000" b="0" i="0" u="none" strike="noStrike" kern="1200" cap="none" spc="0" normalizeH="0" baseline="0" noProof="0">
                          <a:ln>
                            <a:noFill/>
                          </a:ln>
                          <a:solidFill>
                            <a:prstClr val="black"/>
                          </a:solidFill>
                          <a:effectLst/>
                          <a:uLnTx/>
                          <a:uFillTx/>
                          <a:latin typeface="+mn-lt"/>
                          <a:ea typeface="+mn-ea"/>
                          <a:cs typeface="+mn-cs"/>
                        </a:rPr>
                        <a:t>
Hola buenas noches,q día les dan las tablet a los pensionados del Banco superville. Dni terminación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09/01/2017 10:14:58</a:t>
                      </a:r>
                    </a:p>
                  </a:txBody>
                  <a:tcPr/>
                </a:tc>
                <a:extLst>
                  <a:ext uri="{0D108BD9-81ED-4DB2-BD59-A6C34878D82A}">
                    <a16:rowId xmlns:a16="http://schemas.microsoft.com/office/drawing/2014/main" val="4044020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Natalia Litvinov - 2017-08-30 19:37:33</a:t>
                      </a:r>
                      <a:r>
                        <a:rPr kumimoji="0" lang="es-ES" sz="1000" b="0" i="0" u="none" strike="noStrike" kern="1200" cap="none" spc="0" normalizeH="0" baseline="0" noProof="0">
                          <a:ln>
                            <a:noFill/>
                          </a:ln>
                          <a:solidFill>
                            <a:prstClr val="black"/>
                          </a:solidFill>
                          <a:effectLst/>
                          <a:uLnTx/>
                          <a:uFillTx/>
                          <a:latin typeface="+mn-lt"/>
                          <a:ea typeface="+mn-ea"/>
                          <a:cs typeface="+mn-cs"/>
                        </a:rPr>
                        <a:t>
hola te escribo para contarte sobre el mal funcionamiento de FAMILIA SOLIDARIA 
familia solidaria con un magro aporte del gobierno sostiene niños de la calle o en situación de riesgo.
dos veces al año nos cortan el subsidio y nos dejan sin percibirlo durante (en mi caso 4 meses) 
cuando reclamamos solo nos dicen luego de vueltas y vueltas que no hay firma, y entonces que significa? si no hay quien firme no nos dan el aporte, no se ocupan de los niños? es una situación grave
yo creo que nunca deben cortarse los aportes (familia solidaria quiere decir solidaria pero no rica, y lo aclaro porque me han contestado si son solidarios "deben hacerse cargo"). Es importante a quien se pone en cargo delicados y donde se debe asegurar el bienestar de niños. Yo lo hago con ganas y pongo mucho esfuerzo mío igual que mi familia pero necesitamos del aporte provincial ya que no somos gente de dinero, y cuando nos cortan un mes el pago debemos pedir un adelanto en el trabajo para solventar el hueco que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88044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pt-BR" sz="1000" b="0" i="0" u="none" strike="noStrike" kern="1200" cap="none" spc="0" normalizeH="0" baseline="0" noProof="0">
                          <a:ln>
                            <a:noFill/>
                          </a:ln>
                          <a:solidFill>
                            <a:prstClr val="black"/>
                          </a:solidFill>
                          <a:effectLst/>
                          <a:uLnTx/>
                          <a:uFillTx/>
                          <a:latin typeface="+mn-lt"/>
                          <a:ea typeface="+mn-ea"/>
                          <a:cs typeface="+mn-cs"/>
                        </a:rPr>
                        <a:t> got a post by </a:t>
                      </a:r>
                      <a:r>
                        <a:rPr kumimoji="0" lang="pt-BR" sz="1000" b="1" i="0" u="none" strike="noStrike" kern="1200" cap="none" spc="0" normalizeH="0" baseline="0" noProof="0">
                          <a:ln>
                            <a:noFill/>
                          </a:ln>
                          <a:solidFill>
                            <a:prstClr val="black"/>
                          </a:solidFill>
                          <a:effectLst/>
                          <a:uLnTx/>
                          <a:uFillTx/>
                          <a:latin typeface="+mn-lt"/>
                          <a:ea typeface="+mn-ea"/>
                          <a:cs typeface="+mn-cs"/>
                        </a:rPr>
                        <a:t>Jose Silva - 2017-08-30 19:37:06</a:t>
                      </a:r>
                      <a:r>
                        <a:rPr kumimoji="0" lang="pt-BR" sz="1000" b="0" i="0" u="none" strike="noStrike" kern="1200" cap="none" spc="0" normalizeH="0" baseline="0" noProof="0">
                          <a:ln>
                            <a:noFill/>
                          </a:ln>
                          <a:solidFill>
                            <a:prstClr val="black"/>
                          </a:solidFill>
                          <a:effectLst/>
                          <a:uLnTx/>
                          <a:uFillTx/>
                          <a:latin typeface="+mn-lt"/>
                          <a:ea typeface="+mn-ea"/>
                          <a:cs typeface="+mn-cs"/>
                        </a:rPr>
                        <a:t>
Boa noite obriga do pelo convite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6050441"/>
                  </a:ext>
                </a:extLst>
              </a:tr>
            </a:tbl>
          </a:graphicData>
        </a:graphic>
      </p:graphicFrame>
      <p:sp>
        <p:nvSpPr>
          <p:cNvPr id="4" name="Text Placeholder 3">
            <a:extLst>
              <a:ext uri="{FF2B5EF4-FFF2-40B4-BE49-F238E27FC236}">
                <a16:creationId xmlns:a16="http://schemas.microsoft.com/office/drawing/2014/main" id="{FCC9C02C-1509-4254-BD6B-B3FB4268C434}"/>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4336184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77B9A-96EB-427D-88E2-3CA53C4692F6}"/>
              </a:ext>
            </a:extLst>
          </p:cNvPr>
          <p:cNvSpPr>
            <a:spLocks noGrp="1"/>
          </p:cNvSpPr>
          <p:nvPr>
            <p:ph type="title"/>
          </p:nvPr>
        </p:nvSpPr>
        <p:spPr/>
        <p:txBody>
          <a:bodyPr/>
          <a:lstStyle/>
          <a:p>
            <a:r>
              <a:rPr lang="en-US"/>
              <a:t>Facebook User Posts Table - 2 of 5</a:t>
            </a:r>
          </a:p>
        </p:txBody>
      </p:sp>
      <p:graphicFrame>
        <p:nvGraphicFramePr>
          <p:cNvPr id="5" name="Table Placeholder 4">
            <a:extLst>
              <a:ext uri="{FF2B5EF4-FFF2-40B4-BE49-F238E27FC236}">
                <a16:creationId xmlns:a16="http://schemas.microsoft.com/office/drawing/2014/main" id="{70ED90FB-4ED6-4EC9-AD38-5A2F3D65E0E4}"/>
              </a:ext>
            </a:extLst>
          </p:cNvPr>
          <p:cNvGraphicFramePr>
            <a:graphicFrameLocks noGrp="1"/>
          </p:cNvGraphicFramePr>
          <p:nvPr>
            <p:ph type="tbl" sz="quarter" idx="13"/>
            <p:extLst>
              <p:ext uri="{D42A27DB-BD31-4B8C-83A1-F6EECF244321}">
                <p14:modId xmlns:p14="http://schemas.microsoft.com/office/powerpoint/2010/main" val="4243077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89131842"/>
                    </a:ext>
                  </a:extLst>
                </a:gridCol>
                <a:gridCol w="822960">
                  <a:extLst>
                    <a:ext uri="{9D8B030D-6E8A-4147-A177-3AD203B41FA5}">
                      <a16:colId xmlns:a16="http://schemas.microsoft.com/office/drawing/2014/main" val="1322137357"/>
                    </a:ext>
                  </a:extLst>
                </a:gridCol>
                <a:gridCol w="822960">
                  <a:extLst>
                    <a:ext uri="{9D8B030D-6E8A-4147-A177-3AD203B41FA5}">
                      <a16:colId xmlns:a16="http://schemas.microsoft.com/office/drawing/2014/main" val="1524507746"/>
                    </a:ext>
                  </a:extLst>
                </a:gridCol>
                <a:gridCol w="822960">
                  <a:extLst>
                    <a:ext uri="{9D8B030D-6E8A-4147-A177-3AD203B41FA5}">
                      <a16:colId xmlns:a16="http://schemas.microsoft.com/office/drawing/2014/main" val="1978868754"/>
                    </a:ext>
                  </a:extLst>
                </a:gridCol>
                <a:gridCol w="822960">
                  <a:extLst>
                    <a:ext uri="{9D8B030D-6E8A-4147-A177-3AD203B41FA5}">
                      <a16:colId xmlns:a16="http://schemas.microsoft.com/office/drawing/2014/main" val="1602929076"/>
                    </a:ext>
                  </a:extLst>
                </a:gridCol>
                <a:gridCol w="822960">
                  <a:extLst>
                    <a:ext uri="{9D8B030D-6E8A-4147-A177-3AD203B41FA5}">
                      <a16:colId xmlns:a16="http://schemas.microsoft.com/office/drawing/2014/main" val="538990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72213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Maximiliano Sosa - 2017-08-30 08:24:31</a:t>
                      </a:r>
                      <a:r>
                        <a:rPr kumimoji="0" lang="es-ES" sz="1000" b="0" i="0" u="none" strike="noStrike" kern="1200" cap="none" spc="0" normalizeH="0" baseline="0" noProof="0">
                          <a:ln>
                            <a:noFill/>
                          </a:ln>
                          <a:solidFill>
                            <a:prstClr val="black"/>
                          </a:solidFill>
                          <a:effectLst/>
                          <a:uLnTx/>
                          <a:uFillTx/>
                          <a:latin typeface="+mn-lt"/>
                          <a:ea typeface="+mn-ea"/>
                          <a:cs typeface="+mn-cs"/>
                        </a:rPr>
                        <a:t>
Aguante El ADOLFO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99927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Carlos Bollati - 2017-08-30 01:34:13</a:t>
                      </a:r>
                      <a:r>
                        <a:rPr kumimoji="0" lang="es-ES" sz="1000" b="0" i="0" u="none" strike="noStrike" kern="1200" cap="none" spc="0" normalizeH="0" baseline="0" noProof="0">
                          <a:ln>
                            <a:noFill/>
                          </a:ln>
                          <a:solidFill>
                            <a:prstClr val="black"/>
                          </a:solidFill>
                          <a:effectLst/>
                          <a:uLnTx/>
                          <a:uFillTx/>
                          <a:latin typeface="+mn-lt"/>
                          <a:ea typeface="+mn-ea"/>
                          <a:cs typeface="+mn-cs"/>
                        </a:rPr>
                        <a:t>
Hola buenas tardes san luis de las oportunidades A MI ME LAS CORTARON A LAS OPORTUNIDADES CONSTRUIMOS UNA CASITA NO PEDIMOS NADA COMPRAMOS TERRENO CONSTRUOMOS CON MUCHO ESFUERZO PEDIMOS AYUDA AL GOBIERNO PARA COLCAR LA LUZ QUE ESTÁ A POCOS METROS Y NADIE NOS ESCUCHA SE HACEN AGUA NUESTRAS OPORTUNIDADES  NOS DERIVARON A ASUNTOS MUNICIPALES Y SABEN MI Y BIEN COMO LLEVARMOS PARA OTRO LADO MUY DESEPCIONADO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24596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Carlos Bollati - 2017-08-30 01:24:45</a:t>
                      </a:r>
                      <a:r>
                        <a:rPr kumimoji="0" lang="es-ES" sz="1000" b="0" i="0" u="none" strike="noStrike" kern="1200" cap="none" spc="0" normalizeH="0" baseline="0" noProof="0">
                          <a:ln>
                            <a:noFill/>
                          </a:ln>
                          <a:solidFill>
                            <a:prstClr val="black"/>
                          </a:solidFill>
                          <a:effectLst/>
                          <a:uLnTx/>
                          <a:uFillTx/>
                          <a:latin typeface="+mn-lt"/>
                          <a:ea typeface="+mn-ea"/>
                          <a:cs typeface="+mn-cs"/>
                        </a:rPr>
                        <a:t>
BUENAS NOCHES YO NO QUIERO UNA CASA NO QUIERO UNA TABLET NI UNA BICI QUIERO ALGO MAS ESENCIAL QUE ES LA ENERGIA ELECTRICA PARA MI LUGAR QUE CONSTRUI CON MUCHO ESFUERZO SON TRES CUADRAS Y NO PUEDO TENER ENERGIA ELECTRICA NADIE NADIE NADIE DEL GOBIERNO NOS ESCUCHA YA SE COMO SE HACE SE PIDE FACTIBILIDAD SE PAGA Y LISTO PERO NOSOTROS ESTAMOS LEJOS DE ESE PAGO POR ESO ACUDIMOS AL GOBIERNO QUE NO NOS ESCUCHA ASUNTOS MUNICIPALES NOS TRABA LOS PEDIDOS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643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Claudia Alicia Puliafito - 2017-08-29 07:43:29</a:t>
                      </a:r>
                      <a:r>
                        <a:rPr kumimoji="0" lang="es-ES" sz="1000" b="0" i="0" u="none" strike="noStrike" kern="1200" cap="none" spc="0" normalizeH="0" baseline="0" noProof="0">
                          <a:ln>
                            <a:noFill/>
                          </a:ln>
                          <a:solidFill>
                            <a:prstClr val="black"/>
                          </a:solidFill>
                          <a:effectLst/>
                          <a:uLnTx/>
                          <a:uFillTx/>
                          <a:latin typeface="+mn-lt"/>
                          <a:ea typeface="+mn-ea"/>
                          <a:cs typeface="+mn-cs"/>
                        </a:rPr>
                        <a:t>
Buenos dias podrian decirme cuando van entregar las tablet a pensionados q cobran en  banco nacion?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08/29/2017 15:55:04</a:t>
                      </a:r>
                    </a:p>
                  </a:txBody>
                  <a:tcPr/>
                </a:tc>
                <a:extLst>
                  <a:ext uri="{0D108BD9-81ED-4DB2-BD59-A6C34878D82A}">
                    <a16:rowId xmlns:a16="http://schemas.microsoft.com/office/drawing/2014/main" val="2090950331"/>
                  </a:ext>
                </a:extLst>
              </a:tr>
            </a:tbl>
          </a:graphicData>
        </a:graphic>
      </p:graphicFrame>
      <p:sp>
        <p:nvSpPr>
          <p:cNvPr id="4" name="Text Placeholder 3">
            <a:extLst>
              <a:ext uri="{FF2B5EF4-FFF2-40B4-BE49-F238E27FC236}">
                <a16:creationId xmlns:a16="http://schemas.microsoft.com/office/drawing/2014/main" id="{54B8C8B0-EDAB-456E-A36A-C9FA04A9AA90}"/>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2945162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EED3C-792A-4E6B-9ADC-0D62665A1973}"/>
              </a:ext>
            </a:extLst>
          </p:cNvPr>
          <p:cNvSpPr>
            <a:spLocks noGrp="1"/>
          </p:cNvSpPr>
          <p:nvPr>
            <p:ph type="title"/>
          </p:nvPr>
        </p:nvSpPr>
        <p:spPr/>
        <p:txBody>
          <a:bodyPr/>
          <a:lstStyle/>
          <a:p>
            <a:r>
              <a:rPr lang="en-US"/>
              <a:t>Facebook User Posts Table - 3 of 5</a:t>
            </a:r>
          </a:p>
        </p:txBody>
      </p:sp>
      <p:graphicFrame>
        <p:nvGraphicFramePr>
          <p:cNvPr id="5" name="Table Placeholder 4">
            <a:extLst>
              <a:ext uri="{FF2B5EF4-FFF2-40B4-BE49-F238E27FC236}">
                <a16:creationId xmlns:a16="http://schemas.microsoft.com/office/drawing/2014/main" id="{AFBF8AC6-2996-478F-9C84-CB7E2BA97CD2}"/>
              </a:ext>
            </a:extLst>
          </p:cNvPr>
          <p:cNvGraphicFramePr>
            <a:graphicFrameLocks noGrp="1"/>
          </p:cNvGraphicFramePr>
          <p:nvPr>
            <p:ph type="tbl" sz="quarter" idx="13"/>
            <p:extLst>
              <p:ext uri="{D42A27DB-BD31-4B8C-83A1-F6EECF244321}">
                <p14:modId xmlns:p14="http://schemas.microsoft.com/office/powerpoint/2010/main" val="2304119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60519867"/>
                    </a:ext>
                  </a:extLst>
                </a:gridCol>
                <a:gridCol w="822960">
                  <a:extLst>
                    <a:ext uri="{9D8B030D-6E8A-4147-A177-3AD203B41FA5}">
                      <a16:colId xmlns:a16="http://schemas.microsoft.com/office/drawing/2014/main" val="2632173079"/>
                    </a:ext>
                  </a:extLst>
                </a:gridCol>
                <a:gridCol w="822960">
                  <a:extLst>
                    <a:ext uri="{9D8B030D-6E8A-4147-A177-3AD203B41FA5}">
                      <a16:colId xmlns:a16="http://schemas.microsoft.com/office/drawing/2014/main" val="1668243814"/>
                    </a:ext>
                  </a:extLst>
                </a:gridCol>
                <a:gridCol w="822960">
                  <a:extLst>
                    <a:ext uri="{9D8B030D-6E8A-4147-A177-3AD203B41FA5}">
                      <a16:colId xmlns:a16="http://schemas.microsoft.com/office/drawing/2014/main" val="2534925651"/>
                    </a:ext>
                  </a:extLst>
                </a:gridCol>
                <a:gridCol w="822960">
                  <a:extLst>
                    <a:ext uri="{9D8B030D-6E8A-4147-A177-3AD203B41FA5}">
                      <a16:colId xmlns:a16="http://schemas.microsoft.com/office/drawing/2014/main" val="2164059154"/>
                    </a:ext>
                  </a:extLst>
                </a:gridCol>
                <a:gridCol w="822960">
                  <a:extLst>
                    <a:ext uri="{9D8B030D-6E8A-4147-A177-3AD203B41FA5}">
                      <a16:colId xmlns:a16="http://schemas.microsoft.com/office/drawing/2014/main" val="3089780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99089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Sol Becerra - 2017-08-29 02:28:30</a:t>
                      </a:r>
                      <a:r>
                        <a:rPr kumimoji="0" lang="es-ES" sz="1000" b="0" i="0" u="none" strike="noStrike" kern="1200" cap="none" spc="0" normalizeH="0" baseline="0" noProof="0">
                          <a:ln>
                            <a:noFill/>
                          </a:ln>
                          <a:solidFill>
                            <a:prstClr val="black"/>
                          </a:solidFill>
                          <a:effectLst/>
                          <a:uLnTx/>
                          <a:uFillTx/>
                          <a:latin typeface="+mn-lt"/>
                          <a:ea typeface="+mn-ea"/>
                          <a:cs typeface="+mn-cs"/>
                        </a:rPr>
                        <a:t>
HOLA ES VERDAD QUE ESTAN ANOTANDO EN LA COLONIA HOGAR .PARA ENTRAR AL PLAN DE INCLUSIÓN.?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08/29/2017 17:15:56</a:t>
                      </a:r>
                    </a:p>
                  </a:txBody>
                  <a:tcPr/>
                </a:tc>
                <a:extLst>
                  <a:ext uri="{0D108BD9-81ED-4DB2-BD59-A6C34878D82A}">
                    <a16:rowId xmlns:a16="http://schemas.microsoft.com/office/drawing/2014/main" val="784634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Daniela Rosales - 2017-08-28 23:06:34</a:t>
                      </a:r>
                      <a:r>
                        <a:rPr kumimoji="0" lang="es-ES" sz="1000" b="0" i="0" u="none" strike="noStrike" kern="1200" cap="none" spc="0" normalizeH="0" baseline="0" noProof="0">
                          <a:ln>
                            <a:noFill/>
                          </a:ln>
                          <a:solidFill>
                            <a:prstClr val="black"/>
                          </a:solidFill>
                          <a:effectLst/>
                          <a:uLnTx/>
                          <a:uFillTx/>
                          <a:latin typeface="+mn-lt"/>
                          <a:ea typeface="+mn-ea"/>
                          <a:cs typeface="+mn-cs"/>
                        </a:rPr>
                        <a:t>
Quisiera que sepan el desastre y lo mal que atienden en la guardia del policlinico de. villa Mercedes es un desastre te tratan muy mal y si decís algo directamente te ignoran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41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Daniela Rosales - 2017-08-28 22:59:57</a:t>
                      </a:r>
                      <a:r>
                        <a:rPr kumimoji="0" lang="es-ES" sz="1000" b="0" i="0" u="none" strike="noStrike" kern="1200" cap="none" spc="0" normalizeH="0" baseline="0" noProof="0">
                          <a:ln>
                            <a:noFill/>
                          </a:ln>
                          <a:solidFill>
                            <a:prstClr val="black"/>
                          </a:solidFill>
                          <a:effectLst/>
                          <a:uLnTx/>
                          <a:uFillTx/>
                          <a:latin typeface="+mn-lt"/>
                          <a:ea typeface="+mn-ea"/>
                          <a:cs typeface="+mn-cs"/>
                        </a:rPr>
                        <a:t>
Cuando entregan a los que cobran en el banco nacion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08/29/2017 15:55:37</a:t>
                      </a:r>
                    </a:p>
                  </a:txBody>
                  <a:tcPr/>
                </a:tc>
                <a:extLst>
                  <a:ext uri="{0D108BD9-81ED-4DB2-BD59-A6C34878D82A}">
                    <a16:rowId xmlns:a16="http://schemas.microsoft.com/office/drawing/2014/main" val="3712887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Andrea Beatriz Salinas - 2017-08-28 22:50:46</a:t>
                      </a:r>
                      <a:r>
                        <a:rPr kumimoji="0" lang="es-ES" sz="1000" b="0" i="0" u="none" strike="noStrike" kern="1200" cap="none" spc="0" normalizeH="0" baseline="0" noProof="0">
                          <a:ln>
                            <a:noFill/>
                          </a:ln>
                          <a:solidFill>
                            <a:prstClr val="black"/>
                          </a:solidFill>
                          <a:effectLst/>
                          <a:uLnTx/>
                          <a:uFillTx/>
                          <a:latin typeface="+mn-lt"/>
                          <a:ea typeface="+mn-ea"/>
                          <a:cs typeface="+mn-cs"/>
                        </a:rPr>
                        <a:t>
Una pregunta hacen acto para la entrega de la tablet a los jubilados de Villa Mercedes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08/29/2017 15:55:47</a:t>
                      </a:r>
                    </a:p>
                  </a:txBody>
                  <a:tcPr/>
                </a:tc>
                <a:extLst>
                  <a:ext uri="{0D108BD9-81ED-4DB2-BD59-A6C34878D82A}">
                    <a16:rowId xmlns:a16="http://schemas.microsoft.com/office/drawing/2014/main" val="3478947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Marcela Borrachina - 2017-08-28 21:40:52</a:t>
                      </a:r>
                      <a:r>
                        <a:rPr kumimoji="0" lang="es-ES" sz="1000" b="0" i="0" u="none" strike="noStrike" kern="1200" cap="none" spc="0" normalizeH="0" baseline="0" noProof="0">
                          <a:ln>
                            <a:noFill/>
                          </a:ln>
                          <a:solidFill>
                            <a:prstClr val="black"/>
                          </a:solidFill>
                          <a:effectLst/>
                          <a:uLnTx/>
                          <a:uFillTx/>
                          <a:latin typeface="+mn-lt"/>
                          <a:ea typeface="+mn-ea"/>
                          <a:cs typeface="+mn-cs"/>
                        </a:rPr>
                        <a:t>
buenas noches me podrían informar si para ir el 2 de septiembre a ver a Maluma a la Pedrera va a ver servicio de transporte? y si hay me podrían informar valor y horarios? desde ya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6523249"/>
                  </a:ext>
                </a:extLst>
              </a:tr>
            </a:tbl>
          </a:graphicData>
        </a:graphic>
      </p:graphicFrame>
      <p:sp>
        <p:nvSpPr>
          <p:cNvPr id="4" name="Text Placeholder 3">
            <a:extLst>
              <a:ext uri="{FF2B5EF4-FFF2-40B4-BE49-F238E27FC236}">
                <a16:creationId xmlns:a16="http://schemas.microsoft.com/office/drawing/2014/main" id="{C6FD39A8-8915-4EA4-A4A7-05CA315434E5}"/>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6824414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244E6-48FD-47C0-AD4E-D92182F90D1B}"/>
              </a:ext>
            </a:extLst>
          </p:cNvPr>
          <p:cNvSpPr>
            <a:spLocks noGrp="1"/>
          </p:cNvSpPr>
          <p:nvPr>
            <p:ph type="title"/>
          </p:nvPr>
        </p:nvSpPr>
        <p:spPr/>
        <p:txBody>
          <a:bodyPr/>
          <a:lstStyle/>
          <a:p>
            <a:r>
              <a:rPr lang="en-US"/>
              <a:t>Facebook User Posts Table - 4 of 5</a:t>
            </a:r>
          </a:p>
        </p:txBody>
      </p:sp>
      <p:graphicFrame>
        <p:nvGraphicFramePr>
          <p:cNvPr id="5" name="Table Placeholder 4">
            <a:extLst>
              <a:ext uri="{FF2B5EF4-FFF2-40B4-BE49-F238E27FC236}">
                <a16:creationId xmlns:a16="http://schemas.microsoft.com/office/drawing/2014/main" id="{3768B45C-323D-44AD-ABDB-0305297EA968}"/>
              </a:ext>
            </a:extLst>
          </p:cNvPr>
          <p:cNvGraphicFramePr>
            <a:graphicFrameLocks noGrp="1"/>
          </p:cNvGraphicFramePr>
          <p:nvPr>
            <p:ph type="tbl" sz="quarter" idx="13"/>
            <p:extLst>
              <p:ext uri="{D42A27DB-BD31-4B8C-83A1-F6EECF244321}">
                <p14:modId xmlns:p14="http://schemas.microsoft.com/office/powerpoint/2010/main" val="1282991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77657487"/>
                    </a:ext>
                  </a:extLst>
                </a:gridCol>
                <a:gridCol w="822960">
                  <a:extLst>
                    <a:ext uri="{9D8B030D-6E8A-4147-A177-3AD203B41FA5}">
                      <a16:colId xmlns:a16="http://schemas.microsoft.com/office/drawing/2014/main" val="836855733"/>
                    </a:ext>
                  </a:extLst>
                </a:gridCol>
                <a:gridCol w="822960">
                  <a:extLst>
                    <a:ext uri="{9D8B030D-6E8A-4147-A177-3AD203B41FA5}">
                      <a16:colId xmlns:a16="http://schemas.microsoft.com/office/drawing/2014/main" val="3849183220"/>
                    </a:ext>
                  </a:extLst>
                </a:gridCol>
                <a:gridCol w="822960">
                  <a:extLst>
                    <a:ext uri="{9D8B030D-6E8A-4147-A177-3AD203B41FA5}">
                      <a16:colId xmlns:a16="http://schemas.microsoft.com/office/drawing/2014/main" val="4021724141"/>
                    </a:ext>
                  </a:extLst>
                </a:gridCol>
                <a:gridCol w="822960">
                  <a:extLst>
                    <a:ext uri="{9D8B030D-6E8A-4147-A177-3AD203B41FA5}">
                      <a16:colId xmlns:a16="http://schemas.microsoft.com/office/drawing/2014/main" val="3826989923"/>
                    </a:ext>
                  </a:extLst>
                </a:gridCol>
                <a:gridCol w="822960">
                  <a:extLst>
                    <a:ext uri="{9D8B030D-6E8A-4147-A177-3AD203B41FA5}">
                      <a16:colId xmlns:a16="http://schemas.microsoft.com/office/drawing/2014/main" val="4134373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1156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Gisel Nievas - 2017-08-28 21:36:50</a:t>
                      </a:r>
                      <a:r>
                        <a:rPr kumimoji="0" lang="es-ES" sz="1000" b="0" i="0" u="none" strike="noStrike" kern="1200" cap="none" spc="0" normalizeH="0" baseline="0" noProof="0">
                          <a:ln>
                            <a:noFill/>
                          </a:ln>
                          <a:solidFill>
                            <a:prstClr val="black"/>
                          </a:solidFill>
                          <a:effectLst/>
                          <a:uLnTx/>
                          <a:uFillTx/>
                          <a:latin typeface="+mn-lt"/>
                          <a:ea typeface="+mn-ea"/>
                          <a:cs typeface="+mn-cs"/>
                        </a:rPr>
                        <a:t>
Buenas noches una consulta mi padre cobra la mención por discapacidad ... ASE más de un año que cobra en el columbia!!! Lo anote x nación xq el pagó viene de la nación y me dice que no pertenece a ese banco... Como inició el tramite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6808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 Leiva - 2017-08-28 19:36:44</a:t>
                      </a:r>
                      <a:r>
                        <a:rPr kumimoji="0" lang="es-ES" sz="1000" b="0" i="0" u="none" strike="noStrike" kern="1200" cap="none" spc="0" normalizeH="0" baseline="0" noProof="0">
                          <a:ln>
                            <a:noFill/>
                          </a:ln>
                          <a:solidFill>
                            <a:prstClr val="black"/>
                          </a:solidFill>
                          <a:effectLst/>
                          <a:uLnTx/>
                          <a:uFillTx/>
                          <a:latin typeface="+mn-lt"/>
                          <a:ea typeface="+mn-ea"/>
                          <a:cs typeface="+mn-cs"/>
                        </a:rPr>
                        <a:t>
Es verdad que estan anotando para el plan inclusion social!!! Quisiera saber mucha gente esta confundida con dichos de q si o q 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08/29/2017 17:16:52</a:t>
                      </a:r>
                    </a:p>
                  </a:txBody>
                  <a:tcPr/>
                </a:tc>
                <a:extLst>
                  <a:ext uri="{0D108BD9-81ED-4DB2-BD59-A6C34878D82A}">
                    <a16:rowId xmlns:a16="http://schemas.microsoft.com/office/drawing/2014/main" val="2184426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Olga Dominguez - 2017-08-28 19:26:27</a:t>
                      </a:r>
                      <a:r>
                        <a:rPr kumimoji="0" lang="es-ES" sz="1000" b="0" i="0" u="none" strike="noStrike" kern="1200" cap="none" spc="0" normalizeH="0" baseline="0" noProof="0">
                          <a:ln>
                            <a:noFill/>
                          </a:ln>
                          <a:solidFill>
                            <a:prstClr val="black"/>
                          </a:solidFill>
                          <a:effectLst/>
                          <a:uLnTx/>
                          <a:uFillTx/>
                          <a:latin typeface="+mn-lt"/>
                          <a:ea typeface="+mn-ea"/>
                          <a:cs typeface="+mn-cs"/>
                        </a:rPr>
                        <a:t>
Cuando cobra el plan de inclusión 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08/29/2017 15:57:04</a:t>
                      </a:r>
                    </a:p>
                  </a:txBody>
                  <a:tcPr/>
                </a:tc>
                <a:extLst>
                  <a:ext uri="{0D108BD9-81ED-4DB2-BD59-A6C34878D82A}">
                    <a16:rowId xmlns:a16="http://schemas.microsoft.com/office/drawing/2014/main" val="3042747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Gabii Muñoz - 2017-08-28 19:06:20</a:t>
                      </a:r>
                      <a:r>
                        <a:rPr kumimoji="0" lang="es-ES" sz="1000" b="0" i="0" u="none" strike="noStrike" kern="1200" cap="none" spc="0" normalizeH="0" baseline="0" noProof="0">
                          <a:ln>
                            <a:noFill/>
                          </a:ln>
                          <a:solidFill>
                            <a:prstClr val="black"/>
                          </a:solidFill>
                          <a:effectLst/>
                          <a:uLnTx/>
                          <a:uFillTx/>
                          <a:latin typeface="+mn-lt"/>
                          <a:ea typeface="+mn-ea"/>
                          <a:cs typeface="+mn-cs"/>
                        </a:rPr>
                        <a:t>
Hola buenas tardes quería hacerle una consulta, hoy leí una publicación en cual decían que estaban anotando para el plan de inclusion, eso es 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3206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Ana Alaniz - 2017-08-28 16:06:40</a:t>
                      </a:r>
                      <a:r>
                        <a:rPr kumimoji="0" lang="es-ES" sz="1000" b="0" i="0" u="none" strike="noStrike" kern="1200" cap="none" spc="0" normalizeH="0" baseline="0" noProof="0">
                          <a:ln>
                            <a:noFill/>
                          </a:ln>
                          <a:solidFill>
                            <a:prstClr val="black"/>
                          </a:solidFill>
                          <a:effectLst/>
                          <a:uLnTx/>
                          <a:uFillTx/>
                          <a:latin typeface="+mn-lt"/>
                          <a:ea typeface="+mn-ea"/>
                          <a:cs typeface="+mn-cs"/>
                        </a:rPr>
                        <a:t>
Quisiera saber si es verdad q van anotar para el plan de inclusion o esta anotando me dijiero q en san luis por favor digamen la verdad asi va mi hijo espero la repuesta mil gracia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60603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Olga Dominguez - 2017-08-28 15:35:41</a:t>
                      </a:r>
                      <a:r>
                        <a:rPr kumimoji="0" lang="es-ES" sz="1000" b="0" i="0" u="none" strike="noStrike" kern="1200" cap="none" spc="0" normalizeH="0" baseline="0" noProof="0">
                          <a:ln>
                            <a:noFill/>
                          </a:ln>
                          <a:solidFill>
                            <a:prstClr val="black"/>
                          </a:solidFill>
                          <a:effectLst/>
                          <a:uLnTx/>
                          <a:uFillTx/>
                          <a:latin typeface="+mn-lt"/>
                          <a:ea typeface="+mn-ea"/>
                          <a:cs typeface="+mn-cs"/>
                        </a:rPr>
                        <a:t>
Hola buenas tardes una consulta Quisiera saber cuánto cobra el plan de inclusión 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08/29/2017 15:57:37</a:t>
                      </a:r>
                    </a:p>
                  </a:txBody>
                  <a:tcPr/>
                </a:tc>
                <a:extLst>
                  <a:ext uri="{0D108BD9-81ED-4DB2-BD59-A6C34878D82A}">
                    <a16:rowId xmlns:a16="http://schemas.microsoft.com/office/drawing/2014/main" val="2226082260"/>
                  </a:ext>
                </a:extLst>
              </a:tr>
            </a:tbl>
          </a:graphicData>
        </a:graphic>
      </p:graphicFrame>
      <p:sp>
        <p:nvSpPr>
          <p:cNvPr id="4" name="Text Placeholder 3">
            <a:extLst>
              <a:ext uri="{FF2B5EF4-FFF2-40B4-BE49-F238E27FC236}">
                <a16:creationId xmlns:a16="http://schemas.microsoft.com/office/drawing/2014/main" id="{07D126F7-F6B5-43C2-8112-28B0A5539145}"/>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0217795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CFF00-7E91-49E7-8AFF-97EA1F3ABA53}"/>
              </a:ext>
            </a:extLst>
          </p:cNvPr>
          <p:cNvSpPr>
            <a:spLocks noGrp="1"/>
          </p:cNvSpPr>
          <p:nvPr>
            <p:ph type="title"/>
          </p:nvPr>
        </p:nvSpPr>
        <p:spPr/>
        <p:txBody>
          <a:bodyPr/>
          <a:lstStyle/>
          <a:p>
            <a:r>
              <a:rPr lang="en-US"/>
              <a:t>Facebook User Posts Table - 5 of 5</a:t>
            </a:r>
          </a:p>
        </p:txBody>
      </p:sp>
      <p:graphicFrame>
        <p:nvGraphicFramePr>
          <p:cNvPr id="5" name="Table Placeholder 4">
            <a:extLst>
              <a:ext uri="{FF2B5EF4-FFF2-40B4-BE49-F238E27FC236}">
                <a16:creationId xmlns:a16="http://schemas.microsoft.com/office/drawing/2014/main" id="{E05CD404-8C4C-44D2-BDB8-34B2B9A3110A}"/>
              </a:ext>
            </a:extLst>
          </p:cNvPr>
          <p:cNvGraphicFramePr>
            <a:graphicFrameLocks noGrp="1"/>
          </p:cNvGraphicFramePr>
          <p:nvPr>
            <p:ph type="tbl" sz="quarter" idx="13"/>
            <p:extLst>
              <p:ext uri="{D42A27DB-BD31-4B8C-83A1-F6EECF244321}">
                <p14:modId xmlns:p14="http://schemas.microsoft.com/office/powerpoint/2010/main" val="2349651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42755666"/>
                    </a:ext>
                  </a:extLst>
                </a:gridCol>
                <a:gridCol w="822960">
                  <a:extLst>
                    <a:ext uri="{9D8B030D-6E8A-4147-A177-3AD203B41FA5}">
                      <a16:colId xmlns:a16="http://schemas.microsoft.com/office/drawing/2014/main" val="620330632"/>
                    </a:ext>
                  </a:extLst>
                </a:gridCol>
                <a:gridCol w="822960">
                  <a:extLst>
                    <a:ext uri="{9D8B030D-6E8A-4147-A177-3AD203B41FA5}">
                      <a16:colId xmlns:a16="http://schemas.microsoft.com/office/drawing/2014/main" val="657635740"/>
                    </a:ext>
                  </a:extLst>
                </a:gridCol>
                <a:gridCol w="822960">
                  <a:extLst>
                    <a:ext uri="{9D8B030D-6E8A-4147-A177-3AD203B41FA5}">
                      <a16:colId xmlns:a16="http://schemas.microsoft.com/office/drawing/2014/main" val="2592834640"/>
                    </a:ext>
                  </a:extLst>
                </a:gridCol>
                <a:gridCol w="822960">
                  <a:extLst>
                    <a:ext uri="{9D8B030D-6E8A-4147-A177-3AD203B41FA5}">
                      <a16:colId xmlns:a16="http://schemas.microsoft.com/office/drawing/2014/main" val="454970005"/>
                    </a:ext>
                  </a:extLst>
                </a:gridCol>
                <a:gridCol w="822960">
                  <a:extLst>
                    <a:ext uri="{9D8B030D-6E8A-4147-A177-3AD203B41FA5}">
                      <a16:colId xmlns:a16="http://schemas.microsoft.com/office/drawing/2014/main" val="4096599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4677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Cecilia Gil - 2017-08-28 14:45:01</a:t>
                      </a:r>
                      <a:r>
                        <a:rPr kumimoji="0" lang="es-ES" sz="1000" b="0" i="0" u="none" strike="noStrike" kern="1200" cap="none" spc="0" normalizeH="0" baseline="0" noProof="0">
                          <a:ln>
                            <a:noFill/>
                          </a:ln>
                          <a:solidFill>
                            <a:prstClr val="black"/>
                          </a:solidFill>
                          <a:effectLst/>
                          <a:uLnTx/>
                          <a:uFillTx/>
                          <a:latin typeface="+mn-lt"/>
                          <a:ea typeface="+mn-ea"/>
                          <a:cs typeface="+mn-cs"/>
                        </a:rPr>
                        <a:t>
Hola buenas tardes....alguien me podria decir ai es cierto q  estan inscribiendo para el plan de inclusion 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08/29/2017 17:17:25</a:t>
                      </a:r>
                    </a:p>
                  </a:txBody>
                  <a:tcPr/>
                </a:tc>
                <a:extLst>
                  <a:ext uri="{0D108BD9-81ED-4DB2-BD59-A6C34878D82A}">
                    <a16:rowId xmlns:a16="http://schemas.microsoft.com/office/drawing/2014/main" val="1818576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Requelme Graciela - 2017-08-28 14:08:50</a:t>
                      </a:r>
                      <a:r>
                        <a:rPr kumimoji="0" lang="es-ES" sz="1000" b="0" i="0" u="none" strike="noStrike" kern="1200" cap="none" spc="0" normalizeH="0" baseline="0" noProof="0">
                          <a:ln>
                            <a:noFill/>
                          </a:ln>
                          <a:solidFill>
                            <a:prstClr val="black"/>
                          </a:solidFill>
                          <a:effectLst/>
                          <a:uLnTx/>
                          <a:uFillTx/>
                          <a:latin typeface="+mn-lt"/>
                          <a:ea typeface="+mn-ea"/>
                          <a:cs typeface="+mn-cs"/>
                        </a:rPr>
                        <a:t>
cuando cobran los jóvenes lo de los proyectos?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08/29/2017 15:58:33</a:t>
                      </a:r>
                    </a:p>
                  </a:txBody>
                  <a:tcPr/>
                </a:tc>
                <a:extLst>
                  <a:ext uri="{0D108BD9-81ED-4DB2-BD59-A6C34878D82A}">
                    <a16:rowId xmlns:a16="http://schemas.microsoft.com/office/drawing/2014/main" val="4080643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Cathy Luna Moreno - 2017-08-28 13:35:19</a:t>
                      </a:r>
                      <a:r>
                        <a:rPr kumimoji="0" lang="es-ES" sz="1000" b="0" i="0" u="none" strike="noStrike" kern="1200" cap="none" spc="0" normalizeH="0" baseline="0" noProof="0">
                          <a:ln>
                            <a:noFill/>
                          </a:ln>
                          <a:solidFill>
                            <a:prstClr val="black"/>
                          </a:solidFill>
                          <a:effectLst/>
                          <a:uLnTx/>
                          <a:uFillTx/>
                          <a:latin typeface="+mn-lt"/>
                          <a:ea typeface="+mn-ea"/>
                          <a:cs typeface="+mn-cs"/>
                        </a:rPr>
                        <a:t>
Hola alguien sabe el dia que se entregaran las tablet alos jubilados de Banco superville! De la Sucursal Junín?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08/29/2017 15:59:13</a:t>
                      </a:r>
                    </a:p>
                  </a:txBody>
                  <a:tcPr/>
                </a:tc>
                <a:extLst>
                  <a:ext uri="{0D108BD9-81ED-4DB2-BD59-A6C34878D82A}">
                    <a16:rowId xmlns:a16="http://schemas.microsoft.com/office/drawing/2014/main" val="222144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Gabriela Soledad Aap - 2017-08-28 10:09:05</a:t>
                      </a:r>
                      <a:r>
                        <a:rPr kumimoji="0" lang="es-ES" sz="1000" b="0" i="0" u="none" strike="noStrike" kern="1200" cap="none" spc="0" normalizeH="0" baseline="0" noProof="0">
                          <a:ln>
                            <a:noFill/>
                          </a:ln>
                          <a:solidFill>
                            <a:prstClr val="black"/>
                          </a:solidFill>
                          <a:effectLst/>
                          <a:uLnTx/>
                          <a:uFillTx/>
                          <a:latin typeface="+mn-lt"/>
                          <a:ea typeface="+mn-ea"/>
                          <a:cs typeface="+mn-cs"/>
                        </a:rPr>
                        <a:t>
Cuando cobran los empleados publicos??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08/29/2017 15:59:57</a:t>
                      </a:r>
                    </a:p>
                  </a:txBody>
                  <a:tcPr/>
                </a:tc>
                <a:extLst>
                  <a:ext uri="{0D108BD9-81ED-4DB2-BD59-A6C34878D82A}">
                    <a16:rowId xmlns:a16="http://schemas.microsoft.com/office/drawing/2014/main" val="1906730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Ana Isabel Pelaytay - 2017-08-27 21:18:11</a:t>
                      </a:r>
                      <a:r>
                        <a:rPr kumimoji="0" lang="es-ES" sz="1000" b="0" i="0" u="none" strike="noStrike" kern="1200" cap="none" spc="0" normalizeH="0" baseline="0" noProof="0">
                          <a:ln>
                            <a:noFill/>
                          </a:ln>
                          <a:solidFill>
                            <a:prstClr val="black"/>
                          </a:solidFill>
                          <a:effectLst/>
                          <a:uLnTx/>
                          <a:uFillTx/>
                          <a:latin typeface="+mn-lt"/>
                          <a:ea typeface="+mn-ea"/>
                          <a:cs typeface="+mn-cs"/>
                        </a:rPr>
                        <a:t>
Hola buenas noche alguien me puede decir cuando les entregan las tablet a los numero 0 y 1 que quedaron que el 24 las ivan a dar y no fue hací desde ya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08/28/2017 11:12:49</a:t>
                      </a:r>
                    </a:p>
                  </a:txBody>
                  <a:tcPr/>
                </a:tc>
                <a:extLst>
                  <a:ext uri="{0D108BD9-81ED-4DB2-BD59-A6C34878D82A}">
                    <a16:rowId xmlns:a16="http://schemas.microsoft.com/office/drawing/2014/main" val="3965982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Ailen Orozco - 2017-08-27 00:36:05</a:t>
                      </a:r>
                      <a:r>
                        <a:rPr kumimoji="0" lang="es-ES" sz="1000" b="0" i="0" u="none" strike="noStrike" kern="1200" cap="none" spc="0" normalizeH="0" baseline="0" noProof="0">
                          <a:ln>
                            <a:noFill/>
                          </a:ln>
                          <a:solidFill>
                            <a:prstClr val="black"/>
                          </a:solidFill>
                          <a:effectLst/>
                          <a:uLnTx/>
                          <a:uFillTx/>
                          <a:latin typeface="+mn-lt"/>
                          <a:ea typeface="+mn-ea"/>
                          <a:cs typeface="+mn-cs"/>
                        </a:rPr>
                        <a:t>
Hola una consulta saben cuando dan las tablet alos jubilados terminación en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08/28/2017 11:31:42</a:t>
                      </a:r>
                    </a:p>
                  </a:txBody>
                  <a:tcPr/>
                </a:tc>
                <a:extLst>
                  <a:ext uri="{0D108BD9-81ED-4DB2-BD59-A6C34878D82A}">
                    <a16:rowId xmlns:a16="http://schemas.microsoft.com/office/drawing/2014/main" val="2543265554"/>
                  </a:ext>
                </a:extLst>
              </a:tr>
            </a:tbl>
          </a:graphicData>
        </a:graphic>
      </p:graphicFrame>
      <p:sp>
        <p:nvSpPr>
          <p:cNvPr id="4" name="Text Placeholder 3">
            <a:extLst>
              <a:ext uri="{FF2B5EF4-FFF2-40B4-BE49-F238E27FC236}">
                <a16:creationId xmlns:a16="http://schemas.microsoft.com/office/drawing/2014/main" id="{F6C37870-A4E4-4CDD-92D8-19D5E41A5AE5}"/>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3455986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63FDB-6803-4551-9AE4-9027E16A9112}"/>
              </a:ext>
            </a:extLst>
          </p:cNvPr>
          <p:cNvSpPr>
            <a:spLocks noGrp="1"/>
          </p:cNvSpPr>
          <p:nvPr>
            <p:ph type="title"/>
          </p:nvPr>
        </p:nvSpPr>
        <p:spPr/>
        <p:txBody>
          <a:bodyPr/>
          <a:lstStyle/>
          <a:p>
            <a:r>
              <a:rPr lang="en-US"/>
              <a:t>Facebook Questions Table - 1 of 3</a:t>
            </a:r>
          </a:p>
        </p:txBody>
      </p:sp>
      <p:graphicFrame>
        <p:nvGraphicFramePr>
          <p:cNvPr id="5" name="Table Placeholder 4">
            <a:extLst>
              <a:ext uri="{FF2B5EF4-FFF2-40B4-BE49-F238E27FC236}">
                <a16:creationId xmlns:a16="http://schemas.microsoft.com/office/drawing/2014/main" id="{3A8B842F-16CE-4750-AA5C-330F2B7D9C49}"/>
              </a:ext>
            </a:extLst>
          </p:cNvPr>
          <p:cNvGraphicFramePr>
            <a:graphicFrameLocks noGrp="1"/>
          </p:cNvGraphicFramePr>
          <p:nvPr>
            <p:ph type="tbl" sz="quarter" idx="13"/>
            <p:extLst>
              <p:ext uri="{D42A27DB-BD31-4B8C-83A1-F6EECF244321}">
                <p14:modId xmlns:p14="http://schemas.microsoft.com/office/powerpoint/2010/main" val="1475783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46292176"/>
                    </a:ext>
                  </a:extLst>
                </a:gridCol>
                <a:gridCol w="1645920">
                  <a:extLst>
                    <a:ext uri="{9D8B030D-6E8A-4147-A177-3AD203B41FA5}">
                      <a16:colId xmlns:a16="http://schemas.microsoft.com/office/drawing/2014/main" val="210605237"/>
                    </a:ext>
                  </a:extLst>
                </a:gridCol>
                <a:gridCol w="822960">
                  <a:extLst>
                    <a:ext uri="{9D8B030D-6E8A-4147-A177-3AD203B41FA5}">
                      <a16:colId xmlns:a16="http://schemas.microsoft.com/office/drawing/2014/main" val="3687531065"/>
                    </a:ext>
                  </a:extLst>
                </a:gridCol>
                <a:gridCol w="822960">
                  <a:extLst>
                    <a:ext uri="{9D8B030D-6E8A-4147-A177-3AD203B41FA5}">
                      <a16:colId xmlns:a16="http://schemas.microsoft.com/office/drawing/2014/main" val="2276945630"/>
                    </a:ext>
                  </a:extLst>
                </a:gridCol>
                <a:gridCol w="822960">
                  <a:extLst>
                    <a:ext uri="{9D8B030D-6E8A-4147-A177-3AD203B41FA5}">
                      <a16:colId xmlns:a16="http://schemas.microsoft.com/office/drawing/2014/main" val="2895827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245100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Sonia Avila - 2017-08-31 22:45:34</a:t>
                      </a:r>
                      <a:r>
                        <a:rPr kumimoji="0" lang="es-ES" sz="1000" b="0" i="0" u="none" strike="noStrike" kern="1200" cap="none" spc="0" normalizeH="0" baseline="0" noProof="0">
                          <a:ln>
                            <a:noFill/>
                          </a:ln>
                          <a:solidFill>
                            <a:prstClr val="black"/>
                          </a:solidFill>
                          <a:effectLst/>
                          <a:uLnTx/>
                          <a:uFillTx/>
                          <a:latin typeface="+mn-lt"/>
                          <a:ea typeface="+mn-ea"/>
                          <a:cs typeface="+mn-cs"/>
                        </a:rPr>
                        <a:t>
Hola buenas noches,q día les dan las tablet a los pensionados del Banco superville. Dni terminación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09/01/2017 10:14:58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73753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Natalia Litvinov - 2017-08-30 19:37:33</a:t>
                      </a:r>
                      <a:r>
                        <a:rPr kumimoji="0" lang="es-ES" sz="1000" b="0" i="0" u="none" strike="noStrike" kern="1200" cap="none" spc="0" normalizeH="0" baseline="0" noProof="0">
                          <a:ln>
                            <a:noFill/>
                          </a:ln>
                          <a:solidFill>
                            <a:prstClr val="black"/>
                          </a:solidFill>
                          <a:effectLst/>
                          <a:uLnTx/>
                          <a:uFillTx/>
                          <a:latin typeface="+mn-lt"/>
                          <a:ea typeface="+mn-ea"/>
                          <a:cs typeface="+mn-cs"/>
                        </a:rPr>
                        <a:t>
hola te escribo para contarte sobre el mal funcionamiento de FAMILIA SOLIDARIA 
familia solidaria con un magro aporte del gobierno sostiene niños de la calle o en situación de riesgo.
dos veces al año nos cortan el subsidio y nos dejan sin percibirlo durante (en mi caso 4 meses) 
cuando reclamamos solo nos dicen luego de vueltas y vueltas que no hay firma, y entonces que significa? si no hay quien firme no nos dan el aporte, no se ocupan de los niños? es una situación grave
yo creo que nunca deben cortarse los aportes (familia solidaria quiere decir solidaria pero no rica, y lo aclaro porque me han contestado si son solidarios "deben hacerse cargo"). Es importante a quien se pone en cargo delicados y donde se debe asegurar el bienestar de niños. Yo lo hago con ganas y pongo mucho esfuerzo mío igual que mi familia pero necesitamos del aporte provincial ya que no somos gente de dinero, y cuando nos cortan un mes el pago debemos pedir un adelanto en el trabajo para solventar el hueco que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81867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Claudia Alicia Puliafito - 2017-08-29 07:43:29</a:t>
                      </a:r>
                      <a:r>
                        <a:rPr kumimoji="0" lang="es-ES" sz="1000" b="0" i="0" u="none" strike="noStrike" kern="1200" cap="none" spc="0" normalizeH="0" baseline="0" noProof="0">
                          <a:ln>
                            <a:noFill/>
                          </a:ln>
                          <a:solidFill>
                            <a:prstClr val="black"/>
                          </a:solidFill>
                          <a:effectLst/>
                          <a:uLnTx/>
                          <a:uFillTx/>
                          <a:latin typeface="+mn-lt"/>
                          <a:ea typeface="+mn-ea"/>
                          <a:cs typeface="+mn-cs"/>
                        </a:rPr>
                        <a:t>
Buenos dias podrian decirme cuando van entregar las tablet a pensionados q cobran en  banco nacion?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08/29/2017 15:55:04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76595494"/>
                  </a:ext>
                </a:extLst>
              </a:tr>
            </a:tbl>
          </a:graphicData>
        </a:graphic>
      </p:graphicFrame>
      <p:sp>
        <p:nvSpPr>
          <p:cNvPr id="4" name="Text Placeholder 3">
            <a:extLst>
              <a:ext uri="{FF2B5EF4-FFF2-40B4-BE49-F238E27FC236}">
                <a16:creationId xmlns:a16="http://schemas.microsoft.com/office/drawing/2014/main" id="{03D64559-485F-4432-BA8D-8E2C629E7469}"/>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5759746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27D9F-37A5-4335-A674-E476396DB9B4}"/>
              </a:ext>
            </a:extLst>
          </p:cNvPr>
          <p:cNvSpPr>
            <a:spLocks noGrp="1"/>
          </p:cNvSpPr>
          <p:nvPr>
            <p:ph type="title"/>
          </p:nvPr>
        </p:nvSpPr>
        <p:spPr/>
        <p:txBody>
          <a:bodyPr/>
          <a:lstStyle/>
          <a:p>
            <a:r>
              <a:rPr lang="en-US"/>
              <a:t>Facebook Questions Table - 2 of 3</a:t>
            </a:r>
          </a:p>
        </p:txBody>
      </p:sp>
      <p:graphicFrame>
        <p:nvGraphicFramePr>
          <p:cNvPr id="5" name="Table Placeholder 4">
            <a:extLst>
              <a:ext uri="{FF2B5EF4-FFF2-40B4-BE49-F238E27FC236}">
                <a16:creationId xmlns:a16="http://schemas.microsoft.com/office/drawing/2014/main" id="{D1E97C5E-9824-4EBD-BF34-6092AB721BF1}"/>
              </a:ext>
            </a:extLst>
          </p:cNvPr>
          <p:cNvGraphicFramePr>
            <a:graphicFrameLocks noGrp="1"/>
          </p:cNvGraphicFramePr>
          <p:nvPr>
            <p:ph type="tbl" sz="quarter" idx="13"/>
            <p:extLst>
              <p:ext uri="{D42A27DB-BD31-4B8C-83A1-F6EECF244321}">
                <p14:modId xmlns:p14="http://schemas.microsoft.com/office/powerpoint/2010/main" val="1676720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10661643"/>
                    </a:ext>
                  </a:extLst>
                </a:gridCol>
                <a:gridCol w="1645920">
                  <a:extLst>
                    <a:ext uri="{9D8B030D-6E8A-4147-A177-3AD203B41FA5}">
                      <a16:colId xmlns:a16="http://schemas.microsoft.com/office/drawing/2014/main" val="1738822087"/>
                    </a:ext>
                  </a:extLst>
                </a:gridCol>
                <a:gridCol w="822960">
                  <a:extLst>
                    <a:ext uri="{9D8B030D-6E8A-4147-A177-3AD203B41FA5}">
                      <a16:colId xmlns:a16="http://schemas.microsoft.com/office/drawing/2014/main" val="3313749349"/>
                    </a:ext>
                  </a:extLst>
                </a:gridCol>
                <a:gridCol w="822960">
                  <a:extLst>
                    <a:ext uri="{9D8B030D-6E8A-4147-A177-3AD203B41FA5}">
                      <a16:colId xmlns:a16="http://schemas.microsoft.com/office/drawing/2014/main" val="752313833"/>
                    </a:ext>
                  </a:extLst>
                </a:gridCol>
                <a:gridCol w="822960">
                  <a:extLst>
                    <a:ext uri="{9D8B030D-6E8A-4147-A177-3AD203B41FA5}">
                      <a16:colId xmlns:a16="http://schemas.microsoft.com/office/drawing/2014/main" val="4240278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14784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Sol Becerra - 2017-08-29 02:28:30</a:t>
                      </a:r>
                      <a:r>
                        <a:rPr kumimoji="0" lang="es-ES" sz="1000" b="0" i="0" u="none" strike="noStrike" kern="1200" cap="none" spc="0" normalizeH="0" baseline="0" noProof="0">
                          <a:ln>
                            <a:noFill/>
                          </a:ln>
                          <a:solidFill>
                            <a:prstClr val="black"/>
                          </a:solidFill>
                          <a:effectLst/>
                          <a:uLnTx/>
                          <a:uFillTx/>
                          <a:latin typeface="+mn-lt"/>
                          <a:ea typeface="+mn-ea"/>
                          <a:cs typeface="+mn-cs"/>
                        </a:rPr>
                        <a:t>
HOLA ES VERDAD QUE ESTAN ANOTANDO EN LA COLONIA HOGAR .PARA ENTRAR AL PLAN DE INCLUSIÓN.?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08/29/2017 17:15:56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30973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Marcela Borrachina - 2017-08-28 21:40:52</a:t>
                      </a:r>
                      <a:r>
                        <a:rPr kumimoji="0" lang="es-ES" sz="1000" b="0" i="0" u="none" strike="noStrike" kern="1200" cap="none" spc="0" normalizeH="0" baseline="0" noProof="0">
                          <a:ln>
                            <a:noFill/>
                          </a:ln>
                          <a:solidFill>
                            <a:prstClr val="black"/>
                          </a:solidFill>
                          <a:effectLst/>
                          <a:uLnTx/>
                          <a:uFillTx/>
                          <a:latin typeface="+mn-lt"/>
                          <a:ea typeface="+mn-ea"/>
                          <a:cs typeface="+mn-cs"/>
                        </a:rPr>
                        <a:t>
buenas noches me podrían informar si para ir el 2 de septiembre a ver a Maluma a la Pedrera va a ver servicio de transporte? y si hay me podrían informar valor y horarios? desde ya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5281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Gabii Muñoz - 2017-08-28 19:06:20</a:t>
                      </a:r>
                      <a:r>
                        <a:rPr kumimoji="0" lang="es-ES" sz="1000" b="0" i="0" u="none" strike="noStrike" kern="1200" cap="none" spc="0" normalizeH="0" baseline="0" noProof="0">
                          <a:ln>
                            <a:noFill/>
                          </a:ln>
                          <a:solidFill>
                            <a:prstClr val="black"/>
                          </a:solidFill>
                          <a:effectLst/>
                          <a:uLnTx/>
                          <a:uFillTx/>
                          <a:latin typeface="+mn-lt"/>
                          <a:ea typeface="+mn-ea"/>
                          <a:cs typeface="+mn-cs"/>
                        </a:rPr>
                        <a:t>
Hola buenas tardes quería hacerle una consulta, hoy leí una publicación en cual decían que estaban anotando para el plan de inclusion, eso es 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38414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Requelme Graciela - 2017-08-28 14:08:50</a:t>
                      </a:r>
                      <a:r>
                        <a:rPr kumimoji="0" lang="es-ES" sz="1000" b="0" i="0" u="none" strike="noStrike" kern="1200" cap="none" spc="0" normalizeH="0" baseline="0" noProof="0">
                          <a:ln>
                            <a:noFill/>
                          </a:ln>
                          <a:solidFill>
                            <a:prstClr val="black"/>
                          </a:solidFill>
                          <a:effectLst/>
                          <a:uLnTx/>
                          <a:uFillTx/>
                          <a:latin typeface="+mn-lt"/>
                          <a:ea typeface="+mn-ea"/>
                          <a:cs typeface="+mn-cs"/>
                        </a:rPr>
                        <a:t>
cuando cobran los jóvenes lo de los proyectos?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08/29/2017 15:58:33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21696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Cathy Luna Moreno - 2017-08-28 13:35:19</a:t>
                      </a:r>
                      <a:r>
                        <a:rPr kumimoji="0" lang="es-ES" sz="1000" b="0" i="0" u="none" strike="noStrike" kern="1200" cap="none" spc="0" normalizeH="0" baseline="0" noProof="0">
                          <a:ln>
                            <a:noFill/>
                          </a:ln>
                          <a:solidFill>
                            <a:prstClr val="black"/>
                          </a:solidFill>
                          <a:effectLst/>
                          <a:uLnTx/>
                          <a:uFillTx/>
                          <a:latin typeface="+mn-lt"/>
                          <a:ea typeface="+mn-ea"/>
                          <a:cs typeface="+mn-cs"/>
                        </a:rPr>
                        <a:t>
Hola alguien sabe el dia que se entregaran las tablet alos jubilados de Banco superville! De la Sucursal Junín?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08/29/2017 15:59:13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11833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Gabriela Soledad Aap - 2017-08-28 10:09:05</a:t>
                      </a:r>
                      <a:r>
                        <a:rPr kumimoji="0" lang="es-ES" sz="1000" b="0" i="0" u="none" strike="noStrike" kern="1200" cap="none" spc="0" normalizeH="0" baseline="0" noProof="0">
                          <a:ln>
                            <a:noFill/>
                          </a:ln>
                          <a:solidFill>
                            <a:prstClr val="black"/>
                          </a:solidFill>
                          <a:effectLst/>
                          <a:uLnTx/>
                          <a:uFillTx/>
                          <a:latin typeface="+mn-lt"/>
                          <a:ea typeface="+mn-ea"/>
                          <a:cs typeface="+mn-cs"/>
                        </a:rPr>
                        <a:t>
Cuando cobran los empleados publicos??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08/29/2017 15:59:57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30778615"/>
                  </a:ext>
                </a:extLst>
              </a:tr>
            </a:tbl>
          </a:graphicData>
        </a:graphic>
      </p:graphicFrame>
      <p:sp>
        <p:nvSpPr>
          <p:cNvPr id="4" name="Text Placeholder 3">
            <a:extLst>
              <a:ext uri="{FF2B5EF4-FFF2-40B4-BE49-F238E27FC236}">
                <a16:creationId xmlns:a16="http://schemas.microsoft.com/office/drawing/2014/main" id="{C041126E-2F25-40EC-A596-4C3619F5923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8203283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0523B-E552-4FFE-87C1-F92634BBCF3D}"/>
              </a:ext>
            </a:extLst>
          </p:cNvPr>
          <p:cNvSpPr>
            <a:spLocks noGrp="1"/>
          </p:cNvSpPr>
          <p:nvPr>
            <p:ph type="title"/>
          </p:nvPr>
        </p:nvSpPr>
        <p:spPr/>
        <p:txBody>
          <a:bodyPr/>
          <a:lstStyle/>
          <a:p>
            <a:r>
              <a:rPr lang="en-US"/>
              <a:t>Facebook Questions Table - 3 of 3</a:t>
            </a:r>
          </a:p>
        </p:txBody>
      </p:sp>
      <p:graphicFrame>
        <p:nvGraphicFramePr>
          <p:cNvPr id="5" name="Table Placeholder 4">
            <a:extLst>
              <a:ext uri="{FF2B5EF4-FFF2-40B4-BE49-F238E27FC236}">
                <a16:creationId xmlns:a16="http://schemas.microsoft.com/office/drawing/2014/main" id="{7A382116-70FE-4B09-BF72-B0EEC1BA540E}"/>
              </a:ext>
            </a:extLst>
          </p:cNvPr>
          <p:cNvGraphicFramePr>
            <a:graphicFrameLocks noGrp="1"/>
          </p:cNvGraphicFramePr>
          <p:nvPr>
            <p:ph type="tbl" sz="quarter" idx="13"/>
            <p:extLst>
              <p:ext uri="{D42A27DB-BD31-4B8C-83A1-F6EECF244321}">
                <p14:modId xmlns:p14="http://schemas.microsoft.com/office/powerpoint/2010/main" val="1033593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71018377"/>
                    </a:ext>
                  </a:extLst>
                </a:gridCol>
                <a:gridCol w="1645920">
                  <a:extLst>
                    <a:ext uri="{9D8B030D-6E8A-4147-A177-3AD203B41FA5}">
                      <a16:colId xmlns:a16="http://schemas.microsoft.com/office/drawing/2014/main" val="3458147909"/>
                    </a:ext>
                  </a:extLst>
                </a:gridCol>
                <a:gridCol w="822960">
                  <a:extLst>
                    <a:ext uri="{9D8B030D-6E8A-4147-A177-3AD203B41FA5}">
                      <a16:colId xmlns:a16="http://schemas.microsoft.com/office/drawing/2014/main" val="1003550137"/>
                    </a:ext>
                  </a:extLst>
                </a:gridCol>
                <a:gridCol w="822960">
                  <a:extLst>
                    <a:ext uri="{9D8B030D-6E8A-4147-A177-3AD203B41FA5}">
                      <a16:colId xmlns:a16="http://schemas.microsoft.com/office/drawing/2014/main" val="3603391761"/>
                    </a:ext>
                  </a:extLst>
                </a:gridCol>
                <a:gridCol w="822960">
                  <a:extLst>
                    <a:ext uri="{9D8B030D-6E8A-4147-A177-3AD203B41FA5}">
                      <a16:colId xmlns:a16="http://schemas.microsoft.com/office/drawing/2014/main" val="3568782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21525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Gobierno de San Luis</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Magali Paredes - 2017-08-26 14:13:01</a:t>
                      </a:r>
                      <a:r>
                        <a:rPr kumimoji="0" lang="es-ES" sz="1000" b="0" i="0" u="none" strike="noStrike" kern="1200" cap="none" spc="0" normalizeH="0" baseline="0" noProof="0">
                          <a:ln>
                            <a:noFill/>
                          </a:ln>
                          <a:solidFill>
                            <a:prstClr val="black"/>
                          </a:solidFill>
                          <a:effectLst/>
                          <a:uLnTx/>
                          <a:uFillTx/>
                          <a:latin typeface="+mn-lt"/>
                          <a:ea typeface="+mn-ea"/>
                          <a:cs typeface="+mn-cs"/>
                        </a:rPr>
                        <a:t>
Ha Fabiana Silvia Dominguez la mató la negligencia,la irresponsabilidad  de la municipalidad,de los dueños de unos caballos que no tuvieron  precaución,dejando a dos hijos sin madre a un hombre sin su esposa,a toda una familia destrozada . Que hacemos ahora ?? Cuando ya  murió una persona de quien es la culpa???  Por fabor justicia por Fabiana!!!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12341607"/>
                  </a:ext>
                </a:extLst>
              </a:tr>
            </a:tbl>
          </a:graphicData>
        </a:graphic>
      </p:graphicFrame>
      <p:sp>
        <p:nvSpPr>
          <p:cNvPr id="4" name="Text Placeholder 3">
            <a:extLst>
              <a:ext uri="{FF2B5EF4-FFF2-40B4-BE49-F238E27FC236}">
                <a16:creationId xmlns:a16="http://schemas.microsoft.com/office/drawing/2014/main" id="{AEAABBB0-52F6-48D8-B6E4-F2217C5EEDD9}"/>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1277145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2D463-728E-4BA6-91FB-3314AAD4156C}"/>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9A45DE13-9C23-4F35-9586-E2EAA015C1A7}"/>
              </a:ext>
            </a:extLst>
          </p:cNvPr>
          <p:cNvGraphicFramePr>
            <a:graphicFrameLocks noGrp="1"/>
          </p:cNvGraphicFramePr>
          <p:nvPr>
            <p:ph type="chart" sz="quarter" idx="13"/>
            <p:extLst>
              <p:ext uri="{D42A27DB-BD31-4B8C-83A1-F6EECF244321}">
                <p14:modId xmlns:p14="http://schemas.microsoft.com/office/powerpoint/2010/main" val="3456158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AE762A-1CAF-4D82-8A25-0EDCA3599787}"/>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FD32E803-F647-462F-974D-E8D07A5D59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31187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1892</Words>
  <Application>Microsoft Office PowerPoint</Application>
  <PresentationFormat>On-screen Show (4:3)</PresentationFormat>
  <Paragraphs>756</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14</vt:lpstr>
      <vt:lpstr>Facebook Own Posts Table - 2 of 14</vt:lpstr>
      <vt:lpstr>Facebook Own Posts Table - 3 of 14</vt:lpstr>
      <vt:lpstr>Facebook Own Posts Table - 4 of 14</vt:lpstr>
      <vt:lpstr>Facebook Own Posts Table - 5 of 14</vt:lpstr>
      <vt:lpstr>Facebook Own Posts Table - 6 of 14</vt:lpstr>
      <vt:lpstr>Facebook Own Posts Table - 7 of 14</vt:lpstr>
      <vt:lpstr>Facebook Own Posts Table - 8 of 14</vt:lpstr>
      <vt:lpstr>Facebook Own Posts Table - 9 of 14</vt:lpstr>
      <vt:lpstr>Facebook Own Posts Table - 10 of 14</vt:lpstr>
      <vt:lpstr>Facebook Own Posts Table - 11 of 14</vt:lpstr>
      <vt:lpstr>Facebook Own Posts Table - 12 of 14</vt:lpstr>
      <vt:lpstr>Facebook Own Posts Table - 13 of 14</vt:lpstr>
      <vt:lpstr>Facebook Own Posts Table - 14 of 14</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5</vt:lpstr>
      <vt:lpstr>Facebook User Posts Table - 2 of 5</vt:lpstr>
      <vt:lpstr>Facebook User Posts Table - 3 of 5</vt:lpstr>
      <vt:lpstr>Facebook User Posts Table - 4 of 5</vt:lpstr>
      <vt:lpstr>Facebook User Posts Table - 5 of 5</vt:lpstr>
      <vt:lpstr>Facebook Questions Table - 1 of 3</vt:lpstr>
      <vt:lpstr>Facebook Questions Table - 2 of 3</vt:lpstr>
      <vt:lpstr>Facebook Questions Table - 3 of 3</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2017-09-03T15:31:03Z</dcterms:created>
  <dcterms:modified xsi:type="dcterms:W3CDTF">2017-09-03T15:32:28Z</dcterms:modified>
</cp:coreProperties>
</file>