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50670</c:v>
                </c:pt>
                <c:pt idx="1">
                  <c:v>50843</c:v>
                </c:pt>
                <c:pt idx="2">
                  <c:v>50923</c:v>
                </c:pt>
                <c:pt idx="3">
                  <c:v>51010</c:v>
                </c:pt>
                <c:pt idx="4">
                  <c:v>51105</c:v>
                </c:pt>
                <c:pt idx="5">
                  <c:v>51160</c:v>
                </c:pt>
                <c:pt idx="6">
                  <c:v>51213</c:v>
                </c:pt>
                <c:pt idx="7">
                  <c:v>51280</c:v>
                </c:pt>
                <c:pt idx="8">
                  <c:v>51403</c:v>
                </c:pt>
                <c:pt idx="9">
                  <c:v>51538</c:v>
                </c:pt>
                <c:pt idx="10">
                  <c:v>51617</c:v>
                </c:pt>
                <c:pt idx="11">
                  <c:v>51648</c:v>
                </c:pt>
                <c:pt idx="12">
                  <c:v>51851</c:v>
                </c:pt>
                <c:pt idx="13">
                  <c:v>52996</c:v>
                </c:pt>
                <c:pt idx="14">
                  <c:v>53132</c:v>
                </c:pt>
                <c:pt idx="15">
                  <c:v>53182</c:v>
                </c:pt>
                <c:pt idx="16">
                  <c:v>53235</c:v>
                </c:pt>
                <c:pt idx="17">
                  <c:v>53336</c:v>
                </c:pt>
                <c:pt idx="18">
                  <c:v>53387</c:v>
                </c:pt>
                <c:pt idx="19">
                  <c:v>53418</c:v>
                </c:pt>
                <c:pt idx="20">
                  <c:v>53431</c:v>
                </c:pt>
                <c:pt idx="21">
                  <c:v>53446</c:v>
                </c:pt>
                <c:pt idx="22">
                  <c:v>53451</c:v>
                </c:pt>
                <c:pt idx="23">
                  <c:v>53463</c:v>
                </c:pt>
                <c:pt idx="24">
                  <c:v>53458</c:v>
                </c:pt>
                <c:pt idx="25">
                  <c:v>53454</c:v>
                </c:pt>
                <c:pt idx="26">
                  <c:v>53472</c:v>
                </c:pt>
                <c:pt idx="27">
                  <c:v>53441</c:v>
                </c:pt>
                <c:pt idx="28">
                  <c:v>53439</c:v>
                </c:pt>
                <c:pt idx="29">
                  <c:v>53431</c:v>
                </c:pt>
                <c:pt idx="30">
                  <c:v>53435</c:v>
                </c:pt>
              </c:numCache>
            </c:numRef>
          </c:val>
          <c:smooth val="0"/>
          <c:extLst>
            <c:ext xmlns:c16="http://schemas.microsoft.com/office/drawing/2014/chart" uri="{C3380CC4-5D6E-409C-BE32-E72D297353CC}">
              <c16:uniqueId val="{00000000-CD2C-4203-A0AA-1CA8261BCC5B}"/>
            </c:ext>
          </c:extLst>
        </c:ser>
        <c:dLbls>
          <c:showLegendKey val="0"/>
          <c:showVal val="0"/>
          <c:showCatName val="0"/>
          <c:showSerName val="0"/>
          <c:showPercent val="0"/>
          <c:showBubbleSize val="0"/>
        </c:dLbls>
        <c:smooth val="0"/>
        <c:axId val="281496136"/>
        <c:axId val="281495808"/>
      </c:lineChart>
      <c:dateAx>
        <c:axId val="28149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95808"/>
        <c:crosses val="autoZero"/>
        <c:auto val="1"/>
        <c:lblOffset val="100"/>
        <c:baseTimeUnit val="days"/>
      </c:dateAx>
      <c:valAx>
        <c:axId val="28149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9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B86-4A73-8FCB-F0B622E0D99B}"/>
            </c:ext>
          </c:extLst>
        </c:ser>
        <c:dLbls>
          <c:showLegendKey val="0"/>
          <c:showVal val="0"/>
          <c:showCatName val="0"/>
          <c:showSerName val="0"/>
          <c:showPercent val="0"/>
          <c:showBubbleSize val="0"/>
        </c:dLbls>
        <c:axId val="281863880"/>
        <c:axId val="281858632"/>
      </c:radarChart>
      <c:catAx>
        <c:axId val="28186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58632"/>
        <c:crosses val="autoZero"/>
        <c:auto val="1"/>
        <c:lblAlgn val="ctr"/>
        <c:lblOffset val="100"/>
        <c:noMultiLvlLbl val="0"/>
      </c:catAx>
      <c:valAx>
        <c:axId val="28185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6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1.1893304817917001</c:v>
                </c:pt>
                <c:pt idx="1">
                  <c:v>1.1334339078842</c:v>
                </c:pt>
                <c:pt idx="2">
                  <c:v>0.72388289474545997</c:v>
                </c:pt>
                <c:pt idx="3">
                  <c:v>2.3948738935199998</c:v>
                </c:pt>
                <c:pt idx="4">
                  <c:v>0.63491130827636999</c:v>
                </c:pt>
                <c:pt idx="5">
                  <c:v>2.0007040600798001</c:v>
                </c:pt>
                <c:pt idx="6">
                  <c:v>1.1940765052944</c:v>
                </c:pt>
                <c:pt idx="7">
                  <c:v>0.76201069351754003</c:v>
                </c:pt>
                <c:pt idx="8">
                  <c:v>2.3704251962369001</c:v>
                </c:pt>
                <c:pt idx="9">
                  <c:v>3.5166116184185001</c:v>
                </c:pt>
                <c:pt idx="10">
                  <c:v>1.3930627993097999</c:v>
                </c:pt>
                <c:pt idx="11">
                  <c:v>1.6026882553455</c:v>
                </c:pt>
                <c:pt idx="12">
                  <c:v>20.489284817098</c:v>
                </c:pt>
                <c:pt idx="13">
                  <c:v>9.9841672548309006</c:v>
                </c:pt>
                <c:pt idx="14">
                  <c:v>7.1460877431026999</c:v>
                </c:pt>
                <c:pt idx="15">
                  <c:v>2.5829147619316002</c:v>
                </c:pt>
                <c:pt idx="16">
                  <c:v>5.5677717636445996</c:v>
                </c:pt>
                <c:pt idx="17">
                  <c:v>4.2957680397860996</c:v>
                </c:pt>
                <c:pt idx="18">
                  <c:v>0</c:v>
                </c:pt>
                <c:pt idx="19">
                  <c:v>2.2077824800568999</c:v>
                </c:pt>
                <c:pt idx="20">
                  <c:v>0</c:v>
                </c:pt>
                <c:pt idx="21">
                  <c:v>0</c:v>
                </c:pt>
                <c:pt idx="22">
                  <c:v>2.3293668612483001</c:v>
                </c:pt>
                <c:pt idx="23">
                  <c:v>1.1916119497913999</c:v>
                </c:pt>
                <c:pt idx="24">
                  <c:v>3.0739493702457001</c:v>
                </c:pt>
                <c:pt idx="25">
                  <c:v>0.98648109348498003</c:v>
                </c:pt>
                <c:pt idx="26">
                  <c:v>8.7200493799449994</c:v>
                </c:pt>
                <c:pt idx="27">
                  <c:v>0</c:v>
                </c:pt>
                <c:pt idx="28">
                  <c:v>0</c:v>
                </c:pt>
                <c:pt idx="29">
                  <c:v>0</c:v>
                </c:pt>
                <c:pt idx="30">
                  <c:v>1.49345909831</c:v>
                </c:pt>
              </c:numCache>
            </c:numRef>
          </c:val>
          <c:smooth val="0"/>
          <c:extLst>
            <c:ext xmlns:c16="http://schemas.microsoft.com/office/drawing/2014/chart" uri="{C3380CC4-5D6E-409C-BE32-E72D297353CC}">
              <c16:uniqueId val="{00000000-93DA-40C1-8F25-D8C6C787FA6D}"/>
            </c:ext>
          </c:extLst>
        </c:ser>
        <c:dLbls>
          <c:showLegendKey val="0"/>
          <c:showVal val="0"/>
          <c:showCatName val="0"/>
          <c:showSerName val="0"/>
          <c:showPercent val="0"/>
          <c:showBubbleSize val="0"/>
        </c:dLbls>
        <c:smooth val="0"/>
        <c:axId val="282981752"/>
        <c:axId val="282978144"/>
      </c:lineChart>
      <c:dateAx>
        <c:axId val="28298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78144"/>
        <c:crosses val="autoZero"/>
        <c:auto val="1"/>
        <c:lblOffset val="100"/>
        <c:baseTimeUnit val="days"/>
      </c:dateAx>
      <c:valAx>
        <c:axId val="28297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8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295</c:v>
                </c:pt>
                <c:pt idx="1">
                  <c:v>111</c:v>
                </c:pt>
                <c:pt idx="2">
                  <c:v>69</c:v>
                </c:pt>
                <c:pt idx="3">
                  <c:v>57</c:v>
                </c:pt>
                <c:pt idx="4">
                  <c:v>66</c:v>
                </c:pt>
                <c:pt idx="5">
                  <c:v>43</c:v>
                </c:pt>
                <c:pt idx="6">
                  <c:v>77</c:v>
                </c:pt>
              </c:numCache>
            </c:numRef>
          </c:val>
          <c:extLst>
            <c:ext xmlns:c16="http://schemas.microsoft.com/office/drawing/2014/chart" uri="{C3380CC4-5D6E-409C-BE32-E72D297353CC}">
              <c16:uniqueId val="{00000000-FD16-4DEB-9726-D8B3FD1AE625}"/>
            </c:ext>
          </c:extLst>
        </c:ser>
        <c:dLbls>
          <c:showLegendKey val="0"/>
          <c:showVal val="0"/>
          <c:showCatName val="0"/>
          <c:showSerName val="0"/>
          <c:showPercent val="0"/>
          <c:showBubbleSize val="0"/>
        </c:dLbls>
        <c:gapWidth val="219"/>
        <c:overlap val="-27"/>
        <c:axId val="236640624"/>
        <c:axId val="236641936"/>
      </c:barChart>
      <c:catAx>
        <c:axId val="23664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641936"/>
        <c:crosses val="autoZero"/>
        <c:auto val="1"/>
        <c:lblAlgn val="ctr"/>
        <c:lblOffset val="100"/>
        <c:noMultiLvlLbl val="0"/>
      </c:catAx>
      <c:valAx>
        <c:axId val="23664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64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341</c:v>
                </c:pt>
                <c:pt idx="1">
                  <c:v>173</c:v>
                </c:pt>
                <c:pt idx="2">
                  <c:v>80</c:v>
                </c:pt>
                <c:pt idx="3">
                  <c:v>87</c:v>
                </c:pt>
                <c:pt idx="4">
                  <c:v>95</c:v>
                </c:pt>
                <c:pt idx="5">
                  <c:v>55</c:v>
                </c:pt>
                <c:pt idx="6">
                  <c:v>53</c:v>
                </c:pt>
                <c:pt idx="7">
                  <c:v>67</c:v>
                </c:pt>
                <c:pt idx="8">
                  <c:v>123</c:v>
                </c:pt>
                <c:pt idx="9">
                  <c:v>135</c:v>
                </c:pt>
                <c:pt idx="10">
                  <c:v>79</c:v>
                </c:pt>
                <c:pt idx="11">
                  <c:v>31</c:v>
                </c:pt>
                <c:pt idx="12">
                  <c:v>203</c:v>
                </c:pt>
                <c:pt idx="13">
                  <c:v>1145</c:v>
                </c:pt>
                <c:pt idx="14">
                  <c:v>136</c:v>
                </c:pt>
                <c:pt idx="15">
                  <c:v>50</c:v>
                </c:pt>
                <c:pt idx="16">
                  <c:v>53</c:v>
                </c:pt>
                <c:pt idx="17">
                  <c:v>101</c:v>
                </c:pt>
                <c:pt idx="18">
                  <c:v>51</c:v>
                </c:pt>
                <c:pt idx="19">
                  <c:v>31</c:v>
                </c:pt>
                <c:pt idx="20">
                  <c:v>13</c:v>
                </c:pt>
                <c:pt idx="21">
                  <c:v>15</c:v>
                </c:pt>
                <c:pt idx="22">
                  <c:v>5</c:v>
                </c:pt>
                <c:pt idx="23">
                  <c:v>12</c:v>
                </c:pt>
                <c:pt idx="24">
                  <c:v>-5</c:v>
                </c:pt>
                <c:pt idx="25">
                  <c:v>-4</c:v>
                </c:pt>
                <c:pt idx="26">
                  <c:v>18</c:v>
                </c:pt>
                <c:pt idx="27">
                  <c:v>-31</c:v>
                </c:pt>
                <c:pt idx="28">
                  <c:v>-2</c:v>
                </c:pt>
                <c:pt idx="29">
                  <c:v>-8</c:v>
                </c:pt>
                <c:pt idx="30">
                  <c:v>4</c:v>
                </c:pt>
              </c:numCache>
            </c:numRef>
          </c:val>
          <c:smooth val="0"/>
          <c:extLst>
            <c:ext xmlns:c16="http://schemas.microsoft.com/office/drawing/2014/chart" uri="{C3380CC4-5D6E-409C-BE32-E72D297353CC}">
              <c16:uniqueId val="{00000000-4373-45FA-8B73-D4173CACDFB7}"/>
            </c:ext>
          </c:extLst>
        </c:ser>
        <c:dLbls>
          <c:showLegendKey val="0"/>
          <c:showVal val="0"/>
          <c:showCatName val="0"/>
          <c:showSerName val="0"/>
          <c:showPercent val="0"/>
          <c:showBubbleSize val="0"/>
        </c:dLbls>
        <c:smooth val="0"/>
        <c:axId val="283660488"/>
        <c:axId val="283656552"/>
      </c:lineChart>
      <c:dateAx>
        <c:axId val="283660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56552"/>
        <c:crosses val="autoZero"/>
        <c:auto val="1"/>
        <c:lblOffset val="100"/>
        <c:baseTimeUnit val="days"/>
      </c:dateAx>
      <c:valAx>
        <c:axId val="28365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6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5</c:v>
                </c:pt>
                <c:pt idx="1">
                  <c:v>7</c:v>
                </c:pt>
                <c:pt idx="2">
                  <c:v>3</c:v>
                </c:pt>
                <c:pt idx="3">
                  <c:v>7</c:v>
                </c:pt>
                <c:pt idx="4">
                  <c:v>6</c:v>
                </c:pt>
                <c:pt idx="5">
                  <c:v>2</c:v>
                </c:pt>
                <c:pt idx="6">
                  <c:v>5</c:v>
                </c:pt>
                <c:pt idx="7">
                  <c:v>2</c:v>
                </c:pt>
                <c:pt idx="8">
                  <c:v>8</c:v>
                </c:pt>
                <c:pt idx="9">
                  <c:v>4</c:v>
                </c:pt>
                <c:pt idx="10">
                  <c:v>2</c:v>
                </c:pt>
                <c:pt idx="11">
                  <c:v>2</c:v>
                </c:pt>
                <c:pt idx="12">
                  <c:v>2</c:v>
                </c:pt>
                <c:pt idx="13">
                  <c:v>1</c:v>
                </c:pt>
                <c:pt idx="14">
                  <c:v>1</c:v>
                </c:pt>
                <c:pt idx="15">
                  <c:v>4</c:v>
                </c:pt>
                <c:pt idx="16">
                  <c:v>2</c:v>
                </c:pt>
                <c:pt idx="17">
                  <c:v>2</c:v>
                </c:pt>
                <c:pt idx="18">
                  <c:v>0</c:v>
                </c:pt>
                <c:pt idx="19">
                  <c:v>1</c:v>
                </c:pt>
                <c:pt idx="20">
                  <c:v>0</c:v>
                </c:pt>
                <c:pt idx="21">
                  <c:v>0</c:v>
                </c:pt>
                <c:pt idx="22">
                  <c:v>2</c:v>
                </c:pt>
                <c:pt idx="23">
                  <c:v>3</c:v>
                </c:pt>
                <c:pt idx="24">
                  <c:v>3</c:v>
                </c:pt>
                <c:pt idx="25">
                  <c:v>3</c:v>
                </c:pt>
                <c:pt idx="26">
                  <c:v>1</c:v>
                </c:pt>
                <c:pt idx="27">
                  <c:v>0</c:v>
                </c:pt>
                <c:pt idx="28">
                  <c:v>0</c:v>
                </c:pt>
                <c:pt idx="29">
                  <c:v>0</c:v>
                </c:pt>
                <c:pt idx="30">
                  <c:v>2</c:v>
                </c:pt>
              </c:numCache>
            </c:numRef>
          </c:val>
          <c:smooth val="0"/>
          <c:extLst>
            <c:ext xmlns:c16="http://schemas.microsoft.com/office/drawing/2014/chart" uri="{C3380CC4-5D6E-409C-BE32-E72D297353CC}">
              <c16:uniqueId val="{00000000-0B39-4BFD-A498-3D337858819E}"/>
            </c:ext>
          </c:extLst>
        </c:ser>
        <c:dLbls>
          <c:showLegendKey val="0"/>
          <c:showVal val="0"/>
          <c:showCatName val="0"/>
          <c:showSerName val="0"/>
          <c:showPercent val="0"/>
          <c:showBubbleSize val="0"/>
        </c:dLbls>
        <c:smooth val="0"/>
        <c:axId val="350231512"/>
        <c:axId val="350222984"/>
      </c:lineChart>
      <c:dateAx>
        <c:axId val="35023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22984"/>
        <c:crosses val="autoZero"/>
        <c:auto val="1"/>
        <c:lblOffset val="100"/>
        <c:baseTimeUnit val="days"/>
      </c:dateAx>
      <c:valAx>
        <c:axId val="35022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3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8</c:v>
                </c:pt>
                <c:pt idx="2">
                  <c:v>21</c:v>
                </c:pt>
                <c:pt idx="3">
                  <c:v>14</c:v>
                </c:pt>
                <c:pt idx="4">
                  <c:v>14</c:v>
                </c:pt>
                <c:pt idx="5">
                  <c:v>11</c:v>
                </c:pt>
                <c:pt idx="6">
                  <c:v>6</c:v>
                </c:pt>
              </c:numCache>
            </c:numRef>
          </c:val>
          <c:extLst>
            <c:ext xmlns:c16="http://schemas.microsoft.com/office/drawing/2014/chart" uri="{C3380CC4-5D6E-409C-BE32-E72D297353CC}">
              <c16:uniqueId val="{00000000-67F7-4CEE-A521-DE0F8F611E61}"/>
            </c:ext>
          </c:extLst>
        </c:ser>
        <c:dLbls>
          <c:showLegendKey val="0"/>
          <c:showVal val="0"/>
          <c:showCatName val="0"/>
          <c:showSerName val="0"/>
          <c:showPercent val="0"/>
          <c:showBubbleSize val="0"/>
        </c:dLbls>
        <c:gapWidth val="219"/>
        <c:overlap val="-27"/>
        <c:axId val="350227576"/>
        <c:axId val="350225936"/>
      </c:barChart>
      <c:catAx>
        <c:axId val="35022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25936"/>
        <c:crosses val="autoZero"/>
        <c:auto val="1"/>
        <c:lblAlgn val="ctr"/>
        <c:lblOffset val="100"/>
        <c:noMultiLvlLbl val="0"/>
      </c:catAx>
      <c:valAx>
        <c:axId val="35022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2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2.6543968851661002</c:v>
                </c:pt>
                <c:pt idx="1">
                  <c:v>1.8193345116421999</c:v>
                </c:pt>
                <c:pt idx="2">
                  <c:v>1.9893110552451001</c:v>
                </c:pt>
                <c:pt idx="3">
                  <c:v>2.4394561482474</c:v>
                </c:pt>
                <c:pt idx="4">
                  <c:v>2.6743860535069</c:v>
                </c:pt>
                <c:pt idx="5">
                  <c:v>0.90503901692712996</c:v>
                </c:pt>
                <c:pt idx="6">
                  <c:v>9.3153641230563995</c:v>
                </c:pt>
              </c:numCache>
            </c:numRef>
          </c:val>
          <c:extLst>
            <c:ext xmlns:c16="http://schemas.microsoft.com/office/drawing/2014/chart" uri="{C3380CC4-5D6E-409C-BE32-E72D297353CC}">
              <c16:uniqueId val="{00000000-6309-420D-805A-DE80B10EDD3E}"/>
            </c:ext>
          </c:extLst>
        </c:ser>
        <c:dLbls>
          <c:showLegendKey val="0"/>
          <c:showVal val="0"/>
          <c:showCatName val="0"/>
          <c:showSerName val="0"/>
          <c:showPercent val="0"/>
          <c:showBubbleSize val="0"/>
        </c:dLbls>
        <c:gapWidth val="219"/>
        <c:overlap val="-27"/>
        <c:axId val="350233808"/>
        <c:axId val="350233480"/>
      </c:barChart>
      <c:catAx>
        <c:axId val="35023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33480"/>
        <c:crosses val="autoZero"/>
        <c:auto val="1"/>
        <c:lblAlgn val="ctr"/>
        <c:lblOffset val="100"/>
        <c:noMultiLvlLbl val="0"/>
      </c:catAx>
      <c:valAx>
        <c:axId val="35023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3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Claudio Poggi</c:v>
                </c:pt>
              </c:strCache>
            </c:strRef>
          </c:cat>
          <c:val>
            <c:numRef>
              <c:f>Sheet1!$B$2</c:f>
              <c:numCache>
                <c:formatCode>General</c:formatCode>
                <c:ptCount val="1"/>
                <c:pt idx="0">
                  <c:v>1</c:v>
                </c:pt>
              </c:numCache>
            </c:numRef>
          </c:val>
          <c:extLst>
            <c:ext xmlns:c16="http://schemas.microsoft.com/office/drawing/2014/chart" uri="{C3380CC4-5D6E-409C-BE32-E72D297353CC}">
              <c16:uniqueId val="{00000000-2080-42E6-BADA-CE6B7753D42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Claudio Poggi</c:v>
                </c:pt>
              </c:strCache>
            </c:strRef>
          </c:cat>
          <c:val>
            <c:numRef>
              <c:f>Sheet1!$C$2</c:f>
              <c:numCache>
                <c:formatCode>General</c:formatCode>
                <c:ptCount val="1"/>
                <c:pt idx="0">
                  <c:v>61</c:v>
                </c:pt>
              </c:numCache>
            </c:numRef>
          </c:val>
          <c:extLst>
            <c:ext xmlns:c16="http://schemas.microsoft.com/office/drawing/2014/chart" uri="{C3380CC4-5D6E-409C-BE32-E72D297353CC}">
              <c16:uniqueId val="{00000001-2080-42E6-BADA-CE6B7753D42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Claudio Poggi</c:v>
                </c:pt>
              </c:strCache>
            </c:strRef>
          </c:cat>
          <c:val>
            <c:numRef>
              <c:f>Sheet1!$D$2</c:f>
              <c:numCache>
                <c:formatCode>General</c:formatCode>
                <c:ptCount val="1"/>
                <c:pt idx="0">
                  <c:v>18</c:v>
                </c:pt>
              </c:numCache>
            </c:numRef>
          </c:val>
          <c:extLst>
            <c:ext xmlns:c16="http://schemas.microsoft.com/office/drawing/2014/chart" uri="{C3380CC4-5D6E-409C-BE32-E72D297353CC}">
              <c16:uniqueId val="{00000002-2080-42E6-BADA-CE6B7753D42B}"/>
            </c:ext>
          </c:extLst>
        </c:ser>
        <c:dLbls>
          <c:showLegendKey val="0"/>
          <c:showVal val="0"/>
          <c:showCatName val="0"/>
          <c:showSerName val="0"/>
          <c:showPercent val="0"/>
          <c:showBubbleSize val="0"/>
        </c:dLbls>
        <c:gapWidth val="150"/>
        <c:overlap val="100"/>
        <c:axId val="350238072"/>
        <c:axId val="350235448"/>
      </c:barChart>
      <c:catAx>
        <c:axId val="35023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35448"/>
        <c:crosses val="autoZero"/>
        <c:auto val="1"/>
        <c:lblAlgn val="ctr"/>
        <c:lblOffset val="100"/>
        <c:noMultiLvlLbl val="0"/>
      </c:catAx>
      <c:valAx>
        <c:axId val="350235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3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2.7174038572582999</c:v>
                </c:pt>
                <c:pt idx="1">
                  <c:v>1.3829541517496</c:v>
                </c:pt>
                <c:pt idx="2">
                  <c:v>0</c:v>
                </c:pt>
                <c:pt idx="3">
                  <c:v>0</c:v>
                </c:pt>
                <c:pt idx="4">
                  <c:v>0</c:v>
                </c:pt>
                <c:pt idx="5">
                  <c:v>0</c:v>
                </c:pt>
                <c:pt idx="6">
                  <c:v>0</c:v>
                </c:pt>
                <c:pt idx="7">
                  <c:v>5.8397813450360001</c:v>
                </c:pt>
                <c:pt idx="8">
                  <c:v>3.7250901438452</c:v>
                </c:pt>
                <c:pt idx="9">
                  <c:v>7.2323593948492997</c:v>
                </c:pt>
                <c:pt idx="10">
                  <c:v>0.58320822265851002</c:v>
                </c:pt>
                <c:pt idx="11">
                  <c:v>3.1200677522424001</c:v>
                </c:pt>
                <c:pt idx="12">
                  <c:v>3.1474958617238</c:v>
                </c:pt>
                <c:pt idx="13">
                  <c:v>1.4474342687762001</c:v>
                </c:pt>
                <c:pt idx="14">
                  <c:v>3.1192428466941</c:v>
                </c:pt>
                <c:pt idx="15">
                  <c:v>1.8477884282249999</c:v>
                </c:pt>
                <c:pt idx="16">
                  <c:v>1.4770758748123001</c:v>
                </c:pt>
                <c:pt idx="17">
                  <c:v>2.4205478472715001</c:v>
                </c:pt>
                <c:pt idx="18">
                  <c:v>0.90368402817877003</c:v>
                </c:pt>
                <c:pt idx="19">
                  <c:v>0.88924818108326997</c:v>
                </c:pt>
                <c:pt idx="20">
                  <c:v>0.66404896639334998</c:v>
                </c:pt>
                <c:pt idx="21">
                  <c:v>1.7246025330100001</c:v>
                </c:pt>
                <c:pt idx="22">
                  <c:v>1.3896908803942001</c:v>
                </c:pt>
                <c:pt idx="23">
                  <c:v>5.7249361614762</c:v>
                </c:pt>
              </c:numCache>
            </c:numRef>
          </c:val>
          <c:smooth val="0"/>
          <c:extLst>
            <c:ext xmlns:c16="http://schemas.microsoft.com/office/drawing/2014/chart" uri="{C3380CC4-5D6E-409C-BE32-E72D297353CC}">
              <c16:uniqueId val="{00000000-5855-4EAE-9D89-93A46A9AF7CB}"/>
            </c:ext>
          </c:extLst>
        </c:ser>
        <c:dLbls>
          <c:showLegendKey val="0"/>
          <c:showVal val="0"/>
          <c:showCatName val="0"/>
          <c:showSerName val="0"/>
          <c:showPercent val="0"/>
          <c:showBubbleSize val="0"/>
        </c:dLbls>
        <c:smooth val="0"/>
        <c:axId val="350236432"/>
        <c:axId val="350238728"/>
      </c:lineChart>
      <c:catAx>
        <c:axId val="35023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38728"/>
        <c:crosses val="autoZero"/>
        <c:auto val="1"/>
        <c:lblAlgn val="ctr"/>
        <c:lblOffset val="100"/>
        <c:noMultiLvlLbl val="0"/>
      </c:catAx>
      <c:valAx>
        <c:axId val="35023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3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c:v>
                </c:pt>
                <c:pt idx="1">
                  <c:v>2</c:v>
                </c:pt>
                <c:pt idx="2">
                  <c:v>0</c:v>
                </c:pt>
                <c:pt idx="3">
                  <c:v>0</c:v>
                </c:pt>
                <c:pt idx="4">
                  <c:v>0</c:v>
                </c:pt>
                <c:pt idx="5">
                  <c:v>0</c:v>
                </c:pt>
                <c:pt idx="6">
                  <c:v>0</c:v>
                </c:pt>
                <c:pt idx="7">
                  <c:v>2</c:v>
                </c:pt>
                <c:pt idx="8">
                  <c:v>3</c:v>
                </c:pt>
                <c:pt idx="9">
                  <c:v>2</c:v>
                </c:pt>
                <c:pt idx="10">
                  <c:v>2</c:v>
                </c:pt>
                <c:pt idx="11">
                  <c:v>5</c:v>
                </c:pt>
                <c:pt idx="12">
                  <c:v>4</c:v>
                </c:pt>
                <c:pt idx="13">
                  <c:v>2</c:v>
                </c:pt>
                <c:pt idx="14">
                  <c:v>7</c:v>
                </c:pt>
                <c:pt idx="15">
                  <c:v>4</c:v>
                </c:pt>
                <c:pt idx="16">
                  <c:v>5</c:v>
                </c:pt>
                <c:pt idx="17">
                  <c:v>14</c:v>
                </c:pt>
                <c:pt idx="18">
                  <c:v>6</c:v>
                </c:pt>
                <c:pt idx="19">
                  <c:v>4</c:v>
                </c:pt>
                <c:pt idx="20">
                  <c:v>1</c:v>
                </c:pt>
                <c:pt idx="21">
                  <c:v>4</c:v>
                </c:pt>
                <c:pt idx="22">
                  <c:v>2</c:v>
                </c:pt>
                <c:pt idx="23">
                  <c:v>6</c:v>
                </c:pt>
              </c:numCache>
            </c:numRef>
          </c:val>
          <c:smooth val="0"/>
          <c:extLst>
            <c:ext xmlns:c16="http://schemas.microsoft.com/office/drawing/2014/chart" uri="{C3380CC4-5D6E-409C-BE32-E72D297353CC}">
              <c16:uniqueId val="{00000000-BAD7-476C-95C5-FF982001BAD6}"/>
            </c:ext>
          </c:extLst>
        </c:ser>
        <c:dLbls>
          <c:showLegendKey val="0"/>
          <c:showVal val="0"/>
          <c:showCatName val="0"/>
          <c:showSerName val="0"/>
          <c:showPercent val="0"/>
          <c:showBubbleSize val="0"/>
        </c:dLbls>
        <c:smooth val="0"/>
        <c:axId val="281495152"/>
        <c:axId val="341975000"/>
      </c:lineChart>
      <c:catAx>
        <c:axId val="28149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75000"/>
        <c:crosses val="autoZero"/>
        <c:auto val="1"/>
        <c:lblAlgn val="ctr"/>
        <c:lblOffset val="100"/>
        <c:noMultiLvlLbl val="0"/>
      </c:catAx>
      <c:valAx>
        <c:axId val="34197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9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2.2225930367937998</c:v>
                </c:pt>
                <c:pt idx="3">
                  <c:v>0</c:v>
                </c:pt>
                <c:pt idx="4">
                  <c:v>3.8809940925106998</c:v>
                </c:pt>
                <c:pt idx="5">
                  <c:v>0</c:v>
                </c:pt>
                <c:pt idx="6">
                  <c:v>0</c:v>
                </c:pt>
              </c:numCache>
            </c:numRef>
          </c:val>
          <c:extLst>
            <c:ext xmlns:c16="http://schemas.microsoft.com/office/drawing/2014/chart" uri="{C3380CC4-5D6E-409C-BE32-E72D297353CC}">
              <c16:uniqueId val="{00000000-B76F-40E3-BF9B-4B6B2130AFA5}"/>
            </c:ext>
          </c:extLst>
        </c:ser>
        <c:dLbls>
          <c:showLegendKey val="0"/>
          <c:showVal val="0"/>
          <c:showCatName val="0"/>
          <c:showSerName val="0"/>
          <c:showPercent val="0"/>
          <c:showBubbleSize val="0"/>
        </c:dLbls>
        <c:gapWidth val="219"/>
        <c:overlap val="-27"/>
        <c:axId val="356285176"/>
        <c:axId val="356291736"/>
      </c:barChart>
      <c:catAx>
        <c:axId val="35628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91736"/>
        <c:crosses val="autoZero"/>
        <c:auto val="1"/>
        <c:lblAlgn val="ctr"/>
        <c:lblOffset val="100"/>
        <c:noMultiLvlLbl val="0"/>
      </c:catAx>
      <c:valAx>
        <c:axId val="35629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8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Claudio Poggi</c:v>
                </c:pt>
              </c:strCache>
            </c:strRef>
          </c:cat>
          <c:val>
            <c:numRef>
              <c:f>Sheet1!$B$2</c:f>
              <c:numCache>
                <c:formatCode>General</c:formatCode>
                <c:ptCount val="1"/>
                <c:pt idx="0">
                  <c:v>78251</c:v>
                </c:pt>
              </c:numCache>
            </c:numRef>
          </c:val>
          <c:extLst>
            <c:ext xmlns:c16="http://schemas.microsoft.com/office/drawing/2014/chart" uri="{C3380CC4-5D6E-409C-BE32-E72D297353CC}">
              <c16:uniqueId val="{00000000-9D14-433B-8E71-CF0103A952D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Claudio Poggi</c:v>
                </c:pt>
              </c:strCache>
            </c:strRef>
          </c:cat>
          <c:val>
            <c:numRef>
              <c:f>Sheet1!$C$2</c:f>
              <c:numCache>
                <c:formatCode>General</c:formatCode>
                <c:ptCount val="1"/>
                <c:pt idx="0">
                  <c:v>12757</c:v>
                </c:pt>
              </c:numCache>
            </c:numRef>
          </c:val>
          <c:extLst>
            <c:ext xmlns:c16="http://schemas.microsoft.com/office/drawing/2014/chart" uri="{C3380CC4-5D6E-409C-BE32-E72D297353CC}">
              <c16:uniqueId val="{00000001-9D14-433B-8E71-CF0103A952D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Claudio Poggi</c:v>
                </c:pt>
              </c:strCache>
            </c:strRef>
          </c:cat>
          <c:val>
            <c:numRef>
              <c:f>Sheet1!$D$2</c:f>
              <c:numCache>
                <c:formatCode>General</c:formatCode>
                <c:ptCount val="1"/>
                <c:pt idx="0">
                  <c:v>473</c:v>
                </c:pt>
              </c:numCache>
            </c:numRef>
          </c:val>
          <c:extLst>
            <c:ext xmlns:c16="http://schemas.microsoft.com/office/drawing/2014/chart" uri="{C3380CC4-5D6E-409C-BE32-E72D297353CC}">
              <c16:uniqueId val="{00000002-9D14-433B-8E71-CF0103A952D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Claudio Poggi</c:v>
                </c:pt>
              </c:strCache>
            </c:strRef>
          </c:cat>
          <c:val>
            <c:numRef>
              <c:f>Sheet1!$E$2</c:f>
              <c:numCache>
                <c:formatCode>General</c:formatCode>
                <c:ptCount val="1"/>
                <c:pt idx="0">
                  <c:v>48</c:v>
                </c:pt>
              </c:numCache>
            </c:numRef>
          </c:val>
          <c:extLst>
            <c:ext xmlns:c16="http://schemas.microsoft.com/office/drawing/2014/chart" uri="{C3380CC4-5D6E-409C-BE32-E72D297353CC}">
              <c16:uniqueId val="{00000003-9D14-433B-8E71-CF0103A952D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Claudio Poggi</c:v>
                </c:pt>
              </c:strCache>
            </c:strRef>
          </c:cat>
          <c:val>
            <c:numRef>
              <c:f>Sheet1!$F$2</c:f>
              <c:numCache>
                <c:formatCode>General</c:formatCode>
                <c:ptCount val="1"/>
                <c:pt idx="0">
                  <c:v>28</c:v>
                </c:pt>
              </c:numCache>
            </c:numRef>
          </c:val>
          <c:extLst>
            <c:ext xmlns:c16="http://schemas.microsoft.com/office/drawing/2014/chart" uri="{C3380CC4-5D6E-409C-BE32-E72D297353CC}">
              <c16:uniqueId val="{00000004-9D14-433B-8E71-CF0103A952D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Claudio Poggi</c:v>
                </c:pt>
              </c:strCache>
            </c:strRef>
          </c:cat>
          <c:val>
            <c:numRef>
              <c:f>Sheet1!$G$2</c:f>
              <c:numCache>
                <c:formatCode>General</c:formatCode>
                <c:ptCount val="1"/>
                <c:pt idx="0">
                  <c:v>141</c:v>
                </c:pt>
              </c:numCache>
            </c:numRef>
          </c:val>
          <c:extLst>
            <c:ext xmlns:c16="http://schemas.microsoft.com/office/drawing/2014/chart" uri="{C3380CC4-5D6E-409C-BE32-E72D297353CC}">
              <c16:uniqueId val="{00000005-9D14-433B-8E71-CF0103A952D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Claudio Poggi</c:v>
                </c:pt>
              </c:strCache>
            </c:strRef>
          </c:cat>
          <c:val>
            <c:numRef>
              <c:f>Sheet1!$H$2</c:f>
              <c:numCache>
                <c:formatCode>General</c:formatCode>
                <c:ptCount val="1"/>
                <c:pt idx="0">
                  <c:v>7207</c:v>
                </c:pt>
              </c:numCache>
            </c:numRef>
          </c:val>
          <c:extLst>
            <c:ext xmlns:c16="http://schemas.microsoft.com/office/drawing/2014/chart" uri="{C3380CC4-5D6E-409C-BE32-E72D297353CC}">
              <c16:uniqueId val="{00000006-9D14-433B-8E71-CF0103A952D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Claudio Poggi</c:v>
                </c:pt>
              </c:strCache>
            </c:strRef>
          </c:cat>
          <c:val>
            <c:numRef>
              <c:f>Sheet1!$I$2</c:f>
              <c:numCache>
                <c:formatCode>General</c:formatCode>
                <c:ptCount val="1"/>
                <c:pt idx="0">
                  <c:v>10247</c:v>
                </c:pt>
              </c:numCache>
            </c:numRef>
          </c:val>
          <c:extLst>
            <c:ext xmlns:c16="http://schemas.microsoft.com/office/drawing/2014/chart" uri="{C3380CC4-5D6E-409C-BE32-E72D297353CC}">
              <c16:uniqueId val="{00000007-9D14-433B-8E71-CF0103A952D5}"/>
            </c:ext>
          </c:extLst>
        </c:ser>
        <c:dLbls>
          <c:showLegendKey val="0"/>
          <c:showVal val="0"/>
          <c:showCatName val="0"/>
          <c:showSerName val="0"/>
          <c:showPercent val="0"/>
          <c:showBubbleSize val="0"/>
        </c:dLbls>
        <c:gapWidth val="150"/>
        <c:overlap val="100"/>
        <c:axId val="356285504"/>
        <c:axId val="356291080"/>
      </c:barChart>
      <c:catAx>
        <c:axId val="35628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91080"/>
        <c:crosses val="autoZero"/>
        <c:auto val="1"/>
        <c:lblAlgn val="ctr"/>
        <c:lblOffset val="100"/>
        <c:noMultiLvlLbl val="0"/>
      </c:catAx>
      <c:valAx>
        <c:axId val="356291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8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671-4D93-BD72-8119703C2417}"/>
            </c:ext>
          </c:extLst>
        </c:ser>
        <c:dLbls>
          <c:showLegendKey val="0"/>
          <c:showVal val="0"/>
          <c:showCatName val="0"/>
          <c:showSerName val="0"/>
          <c:showPercent val="0"/>
          <c:showBubbleSize val="0"/>
        </c:dLbls>
        <c:gapWidth val="219"/>
        <c:overlap val="-27"/>
        <c:axId val="358596856"/>
        <c:axId val="358594232"/>
      </c:barChart>
      <c:catAx>
        <c:axId val="35859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94232"/>
        <c:crosses val="autoZero"/>
        <c:auto val="1"/>
        <c:lblAlgn val="ctr"/>
        <c:lblOffset val="100"/>
        <c:noMultiLvlLbl val="0"/>
      </c:catAx>
      <c:valAx>
        <c:axId val="35859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9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75004-1D7E-4E17-9C1F-DA5676893FE4}"/>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7D70C6F-FA1A-4CBA-82F7-9109991E09B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5379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4E372-EAC9-4DFC-AF82-38CDF3B3260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2280267-112E-40CD-9CD2-DCF3B449A335}"/>
              </a:ext>
            </a:extLst>
          </p:cNvPr>
          <p:cNvGraphicFramePr>
            <a:graphicFrameLocks noGrp="1"/>
          </p:cNvGraphicFramePr>
          <p:nvPr>
            <p:ph type="tbl" sz="quarter" idx="13"/>
            <p:extLst>
              <p:ext uri="{D42A27DB-BD31-4B8C-83A1-F6EECF244321}">
                <p14:modId xmlns:p14="http://schemas.microsoft.com/office/powerpoint/2010/main" val="2722292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1190469"/>
                    </a:ext>
                  </a:extLst>
                </a:gridCol>
                <a:gridCol w="740664">
                  <a:extLst>
                    <a:ext uri="{9D8B030D-6E8A-4147-A177-3AD203B41FA5}">
                      <a16:colId xmlns:a16="http://schemas.microsoft.com/office/drawing/2014/main" val="3035864405"/>
                    </a:ext>
                  </a:extLst>
                </a:gridCol>
                <a:gridCol w="740664">
                  <a:extLst>
                    <a:ext uri="{9D8B030D-6E8A-4147-A177-3AD203B41FA5}">
                      <a16:colId xmlns:a16="http://schemas.microsoft.com/office/drawing/2014/main" val="278645681"/>
                    </a:ext>
                  </a:extLst>
                </a:gridCol>
                <a:gridCol w="740664">
                  <a:extLst>
                    <a:ext uri="{9D8B030D-6E8A-4147-A177-3AD203B41FA5}">
                      <a16:colId xmlns:a16="http://schemas.microsoft.com/office/drawing/2014/main" val="207983379"/>
                    </a:ext>
                  </a:extLst>
                </a:gridCol>
                <a:gridCol w="740664">
                  <a:extLst>
                    <a:ext uri="{9D8B030D-6E8A-4147-A177-3AD203B41FA5}">
                      <a16:colId xmlns:a16="http://schemas.microsoft.com/office/drawing/2014/main" val="3166837136"/>
                    </a:ext>
                  </a:extLst>
                </a:gridCol>
                <a:gridCol w="740664">
                  <a:extLst>
                    <a:ext uri="{9D8B030D-6E8A-4147-A177-3AD203B41FA5}">
                      <a16:colId xmlns:a16="http://schemas.microsoft.com/office/drawing/2014/main" val="3948666198"/>
                    </a:ext>
                  </a:extLst>
                </a:gridCol>
                <a:gridCol w="740664">
                  <a:extLst>
                    <a:ext uri="{9D8B030D-6E8A-4147-A177-3AD203B41FA5}">
                      <a16:colId xmlns:a16="http://schemas.microsoft.com/office/drawing/2014/main" val="3061777338"/>
                    </a:ext>
                  </a:extLst>
                </a:gridCol>
                <a:gridCol w="740664">
                  <a:extLst>
                    <a:ext uri="{9D8B030D-6E8A-4147-A177-3AD203B41FA5}">
                      <a16:colId xmlns:a16="http://schemas.microsoft.com/office/drawing/2014/main" val="1602366382"/>
                    </a:ext>
                  </a:extLst>
                </a:gridCol>
                <a:gridCol w="740664">
                  <a:extLst>
                    <a:ext uri="{9D8B030D-6E8A-4147-A177-3AD203B41FA5}">
                      <a16:colId xmlns:a16="http://schemas.microsoft.com/office/drawing/2014/main" val="877954683"/>
                    </a:ext>
                  </a:extLst>
                </a:gridCol>
                <a:gridCol w="740664">
                  <a:extLst>
                    <a:ext uri="{9D8B030D-6E8A-4147-A177-3AD203B41FA5}">
                      <a16:colId xmlns:a16="http://schemas.microsoft.com/office/drawing/2014/main" val="15057517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78540743"/>
                  </a:ext>
                </a:extLst>
              </a:tr>
              <a:tr h="370840">
                <a:tc>
                  <a:txBody>
                    <a:bodyPr/>
                    <a:lstStyle/>
                    <a:p>
                      <a:r>
                        <a:rPr lang="en-US" sz="1000"/>
                        <a:t>Claudio Poggi</a:t>
                      </a:r>
                    </a:p>
                  </a:txBody>
                  <a:tcPr/>
                </a:tc>
                <a:tc>
                  <a:txBody>
                    <a:bodyPr/>
                    <a:lstStyle/>
                    <a:p>
                      <a:r>
                        <a:rPr lang="en-US" sz="1000"/>
                        <a:t>53435</a:t>
                      </a:r>
                    </a:p>
                  </a:txBody>
                  <a:tcPr/>
                </a:tc>
                <a:tc>
                  <a:txBody>
                    <a:bodyPr/>
                    <a:lstStyle/>
                    <a:p>
                      <a:r>
                        <a:rPr lang="en-US" sz="1000"/>
                        <a:t>3106</a:t>
                      </a:r>
                    </a:p>
                  </a:txBody>
                  <a:tcPr/>
                </a:tc>
                <a:tc>
                  <a:txBody>
                    <a:bodyPr/>
                    <a:lstStyle/>
                    <a:p>
                      <a:r>
                        <a:rPr lang="en-US" sz="1000"/>
                        <a:t>80</a:t>
                      </a:r>
                    </a:p>
                  </a:txBody>
                  <a:tcPr/>
                </a:tc>
                <a:tc>
                  <a:txBody>
                    <a:bodyPr/>
                    <a:lstStyle/>
                    <a:p>
                      <a:r>
                        <a:rPr lang="en-US" sz="1000"/>
                        <a:t>91698</a:t>
                      </a:r>
                    </a:p>
                  </a:txBody>
                  <a:tcPr/>
                </a:tc>
                <a:tc>
                  <a:txBody>
                    <a:bodyPr/>
                    <a:lstStyle/>
                    <a:p>
                      <a:r>
                        <a:rPr lang="en-US" sz="1000"/>
                        <a:t>7207</a:t>
                      </a:r>
                    </a:p>
                  </a:txBody>
                  <a:tcPr/>
                </a:tc>
                <a:tc>
                  <a:txBody>
                    <a:bodyPr/>
                    <a:lstStyle/>
                    <a:p>
                      <a:r>
                        <a:rPr lang="en-US" sz="1000"/>
                        <a:t>10247</a:t>
                      </a:r>
                    </a:p>
                  </a:txBody>
                  <a:tcPr/>
                </a:tc>
                <a:tc>
                  <a:txBody>
                    <a:bodyPr/>
                    <a:lstStyle/>
                    <a:p>
                      <a:r>
                        <a:rPr lang="en-US" sz="1000"/>
                        <a:t>0</a:t>
                      </a:r>
                    </a:p>
                  </a:txBody>
                  <a:tcPr/>
                </a:tc>
                <a:tc>
                  <a:txBody>
                    <a:bodyPr/>
                    <a:lstStyle/>
                    <a:p>
                      <a:r>
                        <a:rPr lang="en-US" sz="1000"/>
                        <a:t>2.6298%</a:t>
                      </a:r>
                    </a:p>
                  </a:txBody>
                  <a:tcPr/>
                </a:tc>
                <a:tc>
                  <a:txBody>
                    <a:bodyPr/>
                    <a:lstStyle/>
                    <a:p>
                      <a:r>
                        <a:rPr lang="en-US" sz="1000"/>
                        <a:t>0.0%</a:t>
                      </a:r>
                    </a:p>
                  </a:txBody>
                  <a:tcPr/>
                </a:tc>
                <a:extLst>
                  <a:ext uri="{0D108BD9-81ED-4DB2-BD59-A6C34878D82A}">
                    <a16:rowId xmlns:a16="http://schemas.microsoft.com/office/drawing/2014/main" val="571829785"/>
                  </a:ext>
                </a:extLst>
              </a:tr>
            </a:tbl>
          </a:graphicData>
        </a:graphic>
      </p:graphicFrame>
      <p:sp>
        <p:nvSpPr>
          <p:cNvPr id="4" name="Text Placeholder 3">
            <a:extLst>
              <a:ext uri="{FF2B5EF4-FFF2-40B4-BE49-F238E27FC236}">
                <a16:creationId xmlns:a16="http://schemas.microsoft.com/office/drawing/2014/main" id="{AE2EB121-64D0-4C6F-9192-F9D7F0BF8D4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86916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6E02-1971-4EB3-8BA2-68DF0747ED3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58D1D3C-FF1B-4F25-8089-C0C5D06293F4}"/>
              </a:ext>
            </a:extLst>
          </p:cNvPr>
          <p:cNvGraphicFramePr>
            <a:graphicFrameLocks noGrp="1"/>
          </p:cNvGraphicFramePr>
          <p:nvPr>
            <p:ph type="chart" sz="quarter" idx="13"/>
            <p:extLst>
              <p:ext uri="{D42A27DB-BD31-4B8C-83A1-F6EECF244321}">
                <p14:modId xmlns:p14="http://schemas.microsoft.com/office/powerpoint/2010/main" val="2708269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53B758-EE76-4447-85F1-20065321272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CE40FD2-036E-4AA1-B5D3-ACD2476E9D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915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A538F-9C02-439C-8B0C-17CABEA0E0C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9B50E8B-6D63-4412-8F2B-9ABB401AB2A5}"/>
              </a:ext>
            </a:extLst>
          </p:cNvPr>
          <p:cNvGraphicFramePr>
            <a:graphicFrameLocks noGrp="1"/>
          </p:cNvGraphicFramePr>
          <p:nvPr>
            <p:ph type="chart" sz="quarter" idx="13"/>
            <p:extLst>
              <p:ext uri="{D42A27DB-BD31-4B8C-83A1-F6EECF244321}">
                <p14:modId xmlns:p14="http://schemas.microsoft.com/office/powerpoint/2010/main" val="3205590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F96907-42C2-4384-96F8-F636CEAC7D2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DD73CDF-F90C-41C9-8550-B91137BD1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8053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7CE4-BD42-42D2-A974-4872EFECF85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8D8C6ED-FA8B-43EB-A72A-5F30C34F7C8F}"/>
              </a:ext>
            </a:extLst>
          </p:cNvPr>
          <p:cNvGraphicFramePr>
            <a:graphicFrameLocks noGrp="1"/>
          </p:cNvGraphicFramePr>
          <p:nvPr>
            <p:ph type="chart" sz="quarter" idx="13"/>
            <p:extLst>
              <p:ext uri="{D42A27DB-BD31-4B8C-83A1-F6EECF244321}">
                <p14:modId xmlns:p14="http://schemas.microsoft.com/office/powerpoint/2010/main" val="64547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425C42-5F4D-4E12-B684-D7A99146239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2BD5044-4900-4727-B04F-71AA814CA7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4813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DC1D0-E310-4044-B39D-0A7455DD15FA}"/>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3534A2FF-FC01-40F3-B0C3-68AF11138044}"/>
              </a:ext>
            </a:extLst>
          </p:cNvPr>
          <p:cNvGraphicFramePr>
            <a:graphicFrameLocks noGrp="1"/>
          </p:cNvGraphicFramePr>
          <p:nvPr>
            <p:ph type="chart" sz="quarter" idx="13"/>
            <p:extLst>
              <p:ext uri="{D42A27DB-BD31-4B8C-83A1-F6EECF244321}">
                <p14:modId xmlns:p14="http://schemas.microsoft.com/office/powerpoint/2010/main" val="655168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1AFCA8-A78D-440D-9DB2-E59E327A5BF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4FC9851-33B6-4A26-9973-70C31A08A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2597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6B899-6613-49CA-BB00-8774C05FCA3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E892558-2D02-42B0-B9F0-B3083F702307}"/>
              </a:ext>
            </a:extLst>
          </p:cNvPr>
          <p:cNvGraphicFramePr>
            <a:graphicFrameLocks noGrp="1"/>
          </p:cNvGraphicFramePr>
          <p:nvPr>
            <p:ph type="chart" sz="quarter" idx="13"/>
            <p:extLst>
              <p:ext uri="{D42A27DB-BD31-4B8C-83A1-F6EECF244321}">
                <p14:modId xmlns:p14="http://schemas.microsoft.com/office/powerpoint/2010/main" val="2403957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5A9B75-B595-4B07-AAA7-65E22E459AB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3778435-66E8-4A77-82EB-C4016E7B84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044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1F2F4-3695-464B-B0F9-0DD6243D3782}"/>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57976C87-9840-4CF6-88CE-914E889962D5}"/>
              </a:ext>
            </a:extLst>
          </p:cNvPr>
          <p:cNvGraphicFramePr>
            <a:graphicFrameLocks noGrp="1"/>
          </p:cNvGraphicFramePr>
          <p:nvPr>
            <p:ph type="tbl" sz="quarter" idx="13"/>
            <p:extLst>
              <p:ext uri="{D42A27DB-BD31-4B8C-83A1-F6EECF244321}">
                <p14:modId xmlns:p14="http://schemas.microsoft.com/office/powerpoint/2010/main" val="2145866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7566510"/>
                    </a:ext>
                  </a:extLst>
                </a:gridCol>
                <a:gridCol w="658368">
                  <a:extLst>
                    <a:ext uri="{9D8B030D-6E8A-4147-A177-3AD203B41FA5}">
                      <a16:colId xmlns:a16="http://schemas.microsoft.com/office/drawing/2014/main" val="2713096272"/>
                    </a:ext>
                  </a:extLst>
                </a:gridCol>
                <a:gridCol w="658368">
                  <a:extLst>
                    <a:ext uri="{9D8B030D-6E8A-4147-A177-3AD203B41FA5}">
                      <a16:colId xmlns:a16="http://schemas.microsoft.com/office/drawing/2014/main" val="3858575643"/>
                    </a:ext>
                  </a:extLst>
                </a:gridCol>
                <a:gridCol w="658368">
                  <a:extLst>
                    <a:ext uri="{9D8B030D-6E8A-4147-A177-3AD203B41FA5}">
                      <a16:colId xmlns:a16="http://schemas.microsoft.com/office/drawing/2014/main" val="3547999938"/>
                    </a:ext>
                  </a:extLst>
                </a:gridCol>
                <a:gridCol w="658368">
                  <a:extLst>
                    <a:ext uri="{9D8B030D-6E8A-4147-A177-3AD203B41FA5}">
                      <a16:colId xmlns:a16="http://schemas.microsoft.com/office/drawing/2014/main" val="2162455039"/>
                    </a:ext>
                  </a:extLst>
                </a:gridCol>
                <a:gridCol w="658368">
                  <a:extLst>
                    <a:ext uri="{9D8B030D-6E8A-4147-A177-3AD203B41FA5}">
                      <a16:colId xmlns:a16="http://schemas.microsoft.com/office/drawing/2014/main" val="434744997"/>
                    </a:ext>
                  </a:extLst>
                </a:gridCol>
                <a:gridCol w="658368">
                  <a:extLst>
                    <a:ext uri="{9D8B030D-6E8A-4147-A177-3AD203B41FA5}">
                      <a16:colId xmlns:a16="http://schemas.microsoft.com/office/drawing/2014/main" val="752138397"/>
                    </a:ext>
                  </a:extLst>
                </a:gridCol>
                <a:gridCol w="658368">
                  <a:extLst>
                    <a:ext uri="{9D8B030D-6E8A-4147-A177-3AD203B41FA5}">
                      <a16:colId xmlns:a16="http://schemas.microsoft.com/office/drawing/2014/main" val="3147799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118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- 2017-08-13 23:51:54</a:t>
                      </a:r>
                      <a:r>
                        <a:rPr kumimoji="0" lang="es-ES" sz="1000" b="0" i="0" u="none" strike="noStrike" kern="1200" cap="none" spc="0" normalizeH="0" baseline="0" noProof="0">
                          <a:ln>
                            <a:noFill/>
                          </a:ln>
                          <a:solidFill>
                            <a:prstClr val="black"/>
                          </a:solidFill>
                          <a:effectLst/>
                          <a:uLnTx/>
                          <a:uFillTx/>
                          <a:latin typeface="+mn-lt"/>
                          <a:ea typeface="+mn-ea"/>
                          <a:cs typeface="+mn-cs"/>
                        </a:rPr>
                        <a:t>
Gracias a cada uno de los que hoy se sumaron a escribir un nuevo futuro para San Luis. 
Vamos a Avanzar Juntos, todos juntos, con quienes nos acompañaron en las urnas y también, junto a quienes eligieron a otras opciones. 
El San Luis que se viene, es de todos los sanluiseños, es de una provincia en libertad, en paz y con justicia social. Gracias a todos y sigamos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075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- 2017-08-13 09:38:07</a:t>
                      </a:r>
                      <a:r>
                        <a:rPr kumimoji="0" lang="es-ES" sz="1000" b="0" i="0" u="none" strike="noStrike" kern="1200" cap="none" spc="0" normalizeH="0" baseline="0" noProof="0">
                          <a:ln>
                            <a:noFill/>
                          </a:ln>
                          <a:solidFill>
                            <a:prstClr val="black"/>
                          </a:solidFill>
                          <a:effectLst/>
                          <a:uLnTx/>
                          <a:uFillTx/>
                          <a:latin typeface="+mn-lt"/>
                          <a:ea typeface="+mn-ea"/>
                          <a:cs typeface="+mn-cs"/>
                        </a:rPr>
                        <a:t>
Votando temprano para disfrutar este hermoso día que nos regala la democracia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1373845"/>
                  </a:ext>
                </a:extLst>
              </a:tr>
            </a:tbl>
          </a:graphicData>
        </a:graphic>
      </p:graphicFrame>
      <p:sp>
        <p:nvSpPr>
          <p:cNvPr id="4" name="Text Placeholder 3">
            <a:extLst>
              <a:ext uri="{FF2B5EF4-FFF2-40B4-BE49-F238E27FC236}">
                <a16:creationId xmlns:a16="http://schemas.microsoft.com/office/drawing/2014/main" id="{1C42FB44-2D63-43F8-9742-E7FBB5BCA2E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51215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56C7-928C-4401-BD8C-88D84FDBB72C}"/>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5941CA82-EB4C-4310-95A4-7145C8FE8DFD}"/>
              </a:ext>
            </a:extLst>
          </p:cNvPr>
          <p:cNvGraphicFramePr>
            <a:graphicFrameLocks noGrp="1"/>
          </p:cNvGraphicFramePr>
          <p:nvPr>
            <p:ph type="tbl" sz="quarter" idx="13"/>
            <p:extLst>
              <p:ext uri="{D42A27DB-BD31-4B8C-83A1-F6EECF244321}">
                <p14:modId xmlns:p14="http://schemas.microsoft.com/office/powerpoint/2010/main" val="1145324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0308346"/>
                    </a:ext>
                  </a:extLst>
                </a:gridCol>
                <a:gridCol w="658368">
                  <a:extLst>
                    <a:ext uri="{9D8B030D-6E8A-4147-A177-3AD203B41FA5}">
                      <a16:colId xmlns:a16="http://schemas.microsoft.com/office/drawing/2014/main" val="4108080680"/>
                    </a:ext>
                  </a:extLst>
                </a:gridCol>
                <a:gridCol w="658368">
                  <a:extLst>
                    <a:ext uri="{9D8B030D-6E8A-4147-A177-3AD203B41FA5}">
                      <a16:colId xmlns:a16="http://schemas.microsoft.com/office/drawing/2014/main" val="3878688611"/>
                    </a:ext>
                  </a:extLst>
                </a:gridCol>
                <a:gridCol w="658368">
                  <a:extLst>
                    <a:ext uri="{9D8B030D-6E8A-4147-A177-3AD203B41FA5}">
                      <a16:colId xmlns:a16="http://schemas.microsoft.com/office/drawing/2014/main" val="3177626525"/>
                    </a:ext>
                  </a:extLst>
                </a:gridCol>
                <a:gridCol w="658368">
                  <a:extLst>
                    <a:ext uri="{9D8B030D-6E8A-4147-A177-3AD203B41FA5}">
                      <a16:colId xmlns:a16="http://schemas.microsoft.com/office/drawing/2014/main" val="3972851448"/>
                    </a:ext>
                  </a:extLst>
                </a:gridCol>
                <a:gridCol w="658368">
                  <a:extLst>
                    <a:ext uri="{9D8B030D-6E8A-4147-A177-3AD203B41FA5}">
                      <a16:colId xmlns:a16="http://schemas.microsoft.com/office/drawing/2014/main" val="2067182235"/>
                    </a:ext>
                  </a:extLst>
                </a:gridCol>
                <a:gridCol w="658368">
                  <a:extLst>
                    <a:ext uri="{9D8B030D-6E8A-4147-A177-3AD203B41FA5}">
                      <a16:colId xmlns:a16="http://schemas.microsoft.com/office/drawing/2014/main" val="428083810"/>
                    </a:ext>
                  </a:extLst>
                </a:gridCol>
                <a:gridCol w="658368">
                  <a:extLst>
                    <a:ext uri="{9D8B030D-6E8A-4147-A177-3AD203B41FA5}">
                      <a16:colId xmlns:a16="http://schemas.microsoft.com/office/drawing/2014/main" val="2427535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154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- 2017-08-10 14:01:50</a:t>
                      </a:r>
                      <a:r>
                        <a:rPr kumimoji="0" lang="es-ES" sz="1000" b="0" i="0" u="none" strike="noStrike" kern="1200" cap="none" spc="0" normalizeH="0" baseline="0" noProof="0">
                          <a:ln>
                            <a:noFill/>
                          </a:ln>
                          <a:solidFill>
                            <a:prstClr val="black"/>
                          </a:solidFill>
                          <a:effectLst/>
                          <a:uLnTx/>
                          <a:uFillTx/>
                          <a:latin typeface="+mn-lt"/>
                          <a:ea typeface="+mn-ea"/>
                          <a:cs typeface="+mn-cs"/>
                        </a:rPr>
                        <a:t>
Hola, quiero aprovechar para saludar a los más de 50 mil hombres y mujeres que a diario nos conectamos a través de esta red social.
Sé que a muchos no les ha sido fácil poner un “me gusta” o emitir un comentario,  gracias por el valor y el coraje que han demostrado todo este tiempo
Quiero contarles que si cada uno de ustedes, este domingo, elige esta boleta y convencen a dos amigos o familiares que hagan lo mismo, ganamos la elección
Es importante que les cuenten a los chicos de 16 y 17 años, o a los mayores de 70, que no están obligados legalmente a ir a votar, que los necesitamos, que juntos con ellos podemos construir un futuro mejor para San Luis
Nuevamente Gracias, a lo seguidores del Face, este domingo, sigamos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399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- 2017-08-09 12:17:53</a:t>
                      </a:r>
                      <a:r>
                        <a:rPr kumimoji="0" lang="es-ES" sz="1000" b="0" i="0" u="none" strike="noStrike" kern="1200" cap="none" spc="0" normalizeH="0" baseline="0" noProof="0">
                          <a:ln>
                            <a:noFill/>
                          </a:ln>
                          <a:solidFill>
                            <a:prstClr val="black"/>
                          </a:solidFill>
                          <a:effectLst/>
                          <a:uLnTx/>
                          <a:uFillTx/>
                          <a:latin typeface="+mn-lt"/>
                          <a:ea typeface="+mn-ea"/>
                          <a:cs typeface="+mn-cs"/>
                        </a:rPr>
                        <a:t>
Esta es la boleta que nos permitirá volver gobernar a San Luis. Necesitamos de tu voto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415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Claudio Poggi - 2017-08-14 08:47:59</a:t>
                      </a:r>
                      <a:r>
                        <a:rPr kumimoji="0" lang="it-IT" sz="1000" b="0" i="0" u="none" strike="noStrike" kern="1200" cap="none" spc="0" normalizeH="0" baseline="0" noProof="0">
                          <a:ln>
                            <a:noFill/>
                          </a:ln>
                          <a:solidFill>
                            <a:prstClr val="black"/>
                          </a:solidFill>
                          <a:effectLst/>
                          <a:uLnTx/>
                          <a:uFillTx/>
                          <a:latin typeface="+mn-lt"/>
                          <a:ea typeface="+mn-ea"/>
                          <a:cs typeface="+mn-cs"/>
                        </a:rPr>
                        <a:t>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125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Claudio Poggi - 2017-08-04 07:59:00</a:t>
                      </a:r>
                      <a:r>
                        <a:rPr kumimoji="0" lang="en-US" sz="1000" b="0" i="0" u="none" strike="noStrike" kern="1200" cap="none" spc="0" normalizeH="0" baseline="0" noProof="0">
                          <a:ln>
                            <a:noFill/>
                          </a:ln>
                          <a:solidFill>
                            <a:prstClr val="black"/>
                          </a:solidFill>
                          <a:effectLst/>
                          <a:uLnTx/>
                          <a:uFillTx/>
                          <a:latin typeface="+mn-lt"/>
                          <a:ea typeface="+mn-ea"/>
                          <a:cs typeface="+mn-cs"/>
                        </a:rPr>
                        <a:t>
Para poder volver a gobernar la provincia, este 13 de agosto, acompáñame con tu voto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36960093"/>
                  </a:ext>
                </a:extLst>
              </a:tr>
            </a:tbl>
          </a:graphicData>
        </a:graphic>
      </p:graphicFrame>
      <p:sp>
        <p:nvSpPr>
          <p:cNvPr id="4" name="Text Placeholder 3">
            <a:extLst>
              <a:ext uri="{FF2B5EF4-FFF2-40B4-BE49-F238E27FC236}">
                <a16:creationId xmlns:a16="http://schemas.microsoft.com/office/drawing/2014/main" id="{8A12706C-67D2-488E-BCA5-2AD543922E8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944012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B02D2-E196-4C02-8F47-68AC8B9D97AD}"/>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F43BD99B-F966-464D-8FD4-F475D7BCD382}"/>
              </a:ext>
            </a:extLst>
          </p:cNvPr>
          <p:cNvGraphicFramePr>
            <a:graphicFrameLocks noGrp="1"/>
          </p:cNvGraphicFramePr>
          <p:nvPr>
            <p:ph type="tbl" sz="quarter" idx="13"/>
            <p:extLst>
              <p:ext uri="{D42A27DB-BD31-4B8C-83A1-F6EECF244321}">
                <p14:modId xmlns:p14="http://schemas.microsoft.com/office/powerpoint/2010/main" val="209779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51272"/>
                    </a:ext>
                  </a:extLst>
                </a:gridCol>
                <a:gridCol w="658368">
                  <a:extLst>
                    <a:ext uri="{9D8B030D-6E8A-4147-A177-3AD203B41FA5}">
                      <a16:colId xmlns:a16="http://schemas.microsoft.com/office/drawing/2014/main" val="2914518030"/>
                    </a:ext>
                  </a:extLst>
                </a:gridCol>
                <a:gridCol w="658368">
                  <a:extLst>
                    <a:ext uri="{9D8B030D-6E8A-4147-A177-3AD203B41FA5}">
                      <a16:colId xmlns:a16="http://schemas.microsoft.com/office/drawing/2014/main" val="1768510979"/>
                    </a:ext>
                  </a:extLst>
                </a:gridCol>
                <a:gridCol w="658368">
                  <a:extLst>
                    <a:ext uri="{9D8B030D-6E8A-4147-A177-3AD203B41FA5}">
                      <a16:colId xmlns:a16="http://schemas.microsoft.com/office/drawing/2014/main" val="4130229730"/>
                    </a:ext>
                  </a:extLst>
                </a:gridCol>
                <a:gridCol w="658368">
                  <a:extLst>
                    <a:ext uri="{9D8B030D-6E8A-4147-A177-3AD203B41FA5}">
                      <a16:colId xmlns:a16="http://schemas.microsoft.com/office/drawing/2014/main" val="2480723203"/>
                    </a:ext>
                  </a:extLst>
                </a:gridCol>
                <a:gridCol w="658368">
                  <a:extLst>
                    <a:ext uri="{9D8B030D-6E8A-4147-A177-3AD203B41FA5}">
                      <a16:colId xmlns:a16="http://schemas.microsoft.com/office/drawing/2014/main" val="2880964134"/>
                    </a:ext>
                  </a:extLst>
                </a:gridCol>
                <a:gridCol w="658368">
                  <a:extLst>
                    <a:ext uri="{9D8B030D-6E8A-4147-A177-3AD203B41FA5}">
                      <a16:colId xmlns:a16="http://schemas.microsoft.com/office/drawing/2014/main" val="2115966266"/>
                    </a:ext>
                  </a:extLst>
                </a:gridCol>
                <a:gridCol w="658368">
                  <a:extLst>
                    <a:ext uri="{9D8B030D-6E8A-4147-A177-3AD203B41FA5}">
                      <a16:colId xmlns:a16="http://schemas.microsoft.com/office/drawing/2014/main" val="112499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337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- 2017-08-17 17:36:39</a:t>
                      </a:r>
                      <a:r>
                        <a:rPr kumimoji="0" lang="es-ES" sz="1000" b="0" i="0" u="none" strike="noStrike" kern="1200" cap="none" spc="0" normalizeH="0" baseline="0" noProof="0">
                          <a:ln>
                            <a:noFill/>
                          </a:ln>
                          <a:solidFill>
                            <a:prstClr val="black"/>
                          </a:solidFill>
                          <a:effectLst/>
                          <a:uLnTx/>
                          <a:uFillTx/>
                          <a:latin typeface="+mn-lt"/>
                          <a:ea typeface="+mn-ea"/>
                          <a:cs typeface="+mn-cs"/>
                        </a:rPr>
                        <a:t>
Durante la tarde del jueves me reuní con el Presidente de la Nación, Mauricio Macri, en la Quinta de Olivos.
Mientras se repone de la operación en la rodilla, dialogamos sobre el futuro de San Luis y de todos los argentinos.
Me manifestó su alegría por el triunfo del Frente Avanzar y Cambiemos por San Luis, que obtuvimos el domingo pasado y le comenté que somos miles y miles los sanluiseños los que nos estamos preparando para Avanzar Juntos hacia el nuevo desafío del próximo 22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854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- 2017-08-27 11:28:57</a:t>
                      </a:r>
                      <a:r>
                        <a:rPr kumimoji="0" lang="es-ES" sz="1000" b="0" i="0" u="none" strike="noStrike" kern="1200" cap="none" spc="0" normalizeH="0" baseline="0" noProof="0">
                          <a:ln>
                            <a:noFill/>
                          </a:ln>
                          <a:solidFill>
                            <a:prstClr val="black"/>
                          </a:solidFill>
                          <a:effectLst/>
                          <a:uLnTx/>
                          <a:uFillTx/>
                          <a:latin typeface="+mn-lt"/>
                          <a:ea typeface="+mn-ea"/>
                          <a:cs typeface="+mn-cs"/>
                        </a:rPr>
                        <a:t>
COSTÓ PERO ARRANCÓ
No hay como un poco de papel de diario y la madera de los cajones de las verdulerías para prender el fuego. El domingo viene con asado en la casa de mi suegra. Hoy me toca cocinar a mí, el asador anda esperando un mate mientras controla el fuego… espero tener suerte
Disfrutemos del sol que nos regala este domingo y de pasar el día rodeado de nuestros seres queridos. Que tengan un hermoso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8289149"/>
                  </a:ext>
                </a:extLst>
              </a:tr>
            </a:tbl>
          </a:graphicData>
        </a:graphic>
      </p:graphicFrame>
      <p:sp>
        <p:nvSpPr>
          <p:cNvPr id="4" name="Text Placeholder 3">
            <a:extLst>
              <a:ext uri="{FF2B5EF4-FFF2-40B4-BE49-F238E27FC236}">
                <a16:creationId xmlns:a16="http://schemas.microsoft.com/office/drawing/2014/main" id="{44DA2C26-C346-47ED-982A-5EE0F1C11A5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877191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FF1BA-2523-4A66-844F-6DB7C5F444CF}"/>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D7D7384C-5E4E-45B4-AF47-991D64F2B34F}"/>
              </a:ext>
            </a:extLst>
          </p:cNvPr>
          <p:cNvGraphicFramePr>
            <a:graphicFrameLocks noGrp="1"/>
          </p:cNvGraphicFramePr>
          <p:nvPr>
            <p:ph type="tbl" sz="quarter" idx="13"/>
            <p:extLst>
              <p:ext uri="{D42A27DB-BD31-4B8C-83A1-F6EECF244321}">
                <p14:modId xmlns:p14="http://schemas.microsoft.com/office/powerpoint/2010/main" val="2298977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7550094"/>
                    </a:ext>
                  </a:extLst>
                </a:gridCol>
                <a:gridCol w="658368">
                  <a:extLst>
                    <a:ext uri="{9D8B030D-6E8A-4147-A177-3AD203B41FA5}">
                      <a16:colId xmlns:a16="http://schemas.microsoft.com/office/drawing/2014/main" val="3013672376"/>
                    </a:ext>
                  </a:extLst>
                </a:gridCol>
                <a:gridCol w="658368">
                  <a:extLst>
                    <a:ext uri="{9D8B030D-6E8A-4147-A177-3AD203B41FA5}">
                      <a16:colId xmlns:a16="http://schemas.microsoft.com/office/drawing/2014/main" val="1917600252"/>
                    </a:ext>
                  </a:extLst>
                </a:gridCol>
                <a:gridCol w="658368">
                  <a:extLst>
                    <a:ext uri="{9D8B030D-6E8A-4147-A177-3AD203B41FA5}">
                      <a16:colId xmlns:a16="http://schemas.microsoft.com/office/drawing/2014/main" val="3314568384"/>
                    </a:ext>
                  </a:extLst>
                </a:gridCol>
                <a:gridCol w="658368">
                  <a:extLst>
                    <a:ext uri="{9D8B030D-6E8A-4147-A177-3AD203B41FA5}">
                      <a16:colId xmlns:a16="http://schemas.microsoft.com/office/drawing/2014/main" val="3406196682"/>
                    </a:ext>
                  </a:extLst>
                </a:gridCol>
                <a:gridCol w="658368">
                  <a:extLst>
                    <a:ext uri="{9D8B030D-6E8A-4147-A177-3AD203B41FA5}">
                      <a16:colId xmlns:a16="http://schemas.microsoft.com/office/drawing/2014/main" val="2953668672"/>
                    </a:ext>
                  </a:extLst>
                </a:gridCol>
                <a:gridCol w="658368">
                  <a:extLst>
                    <a:ext uri="{9D8B030D-6E8A-4147-A177-3AD203B41FA5}">
                      <a16:colId xmlns:a16="http://schemas.microsoft.com/office/drawing/2014/main" val="1221057009"/>
                    </a:ext>
                  </a:extLst>
                </a:gridCol>
                <a:gridCol w="658368">
                  <a:extLst>
                    <a:ext uri="{9D8B030D-6E8A-4147-A177-3AD203B41FA5}">
                      <a16:colId xmlns:a16="http://schemas.microsoft.com/office/drawing/2014/main" val="2288561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7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- 2017-08-15 17:01:11</a:t>
                      </a:r>
                      <a:r>
                        <a:rPr kumimoji="0" lang="es-ES" sz="1000" b="0" i="0" u="none" strike="noStrike" kern="1200" cap="none" spc="0" normalizeH="0" baseline="0" noProof="0">
                          <a:ln>
                            <a:noFill/>
                          </a:ln>
                          <a:solidFill>
                            <a:prstClr val="black"/>
                          </a:solidFill>
                          <a:effectLst/>
                          <a:uLnTx/>
                          <a:uFillTx/>
                          <a:latin typeface="+mn-lt"/>
                          <a:ea typeface="+mn-ea"/>
                          <a:cs typeface="+mn-cs"/>
                        </a:rPr>
                        <a:t>
QUIERO DECIRLES GRACIAS
Quiero agradecerles a los hombres y mujeres que a diario nos conectamos por esta red social
El domingo pasado, gracias al apoyo de ustedes, comenzamos a construir un nuevo futuro para San Luis
El próximo desafío será el 22 de octubre. Sigamos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8914351"/>
                  </a:ext>
                </a:extLst>
              </a:tr>
            </a:tbl>
          </a:graphicData>
        </a:graphic>
      </p:graphicFrame>
      <p:sp>
        <p:nvSpPr>
          <p:cNvPr id="4" name="Text Placeholder 3">
            <a:extLst>
              <a:ext uri="{FF2B5EF4-FFF2-40B4-BE49-F238E27FC236}">
                <a16:creationId xmlns:a16="http://schemas.microsoft.com/office/drawing/2014/main" id="{FB5FA539-DD0F-436A-B3D0-3EABF05B1A3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935816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6FB25-6F74-4F3F-B4E8-DD0848BCC782}"/>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BF371568-6DC0-4239-9207-821CDBFE6D9E}"/>
              </a:ext>
            </a:extLst>
          </p:cNvPr>
          <p:cNvGraphicFramePr>
            <a:graphicFrameLocks noGrp="1"/>
          </p:cNvGraphicFramePr>
          <p:nvPr>
            <p:ph type="tbl" sz="quarter" idx="13"/>
            <p:extLst>
              <p:ext uri="{D42A27DB-BD31-4B8C-83A1-F6EECF244321}">
                <p14:modId xmlns:p14="http://schemas.microsoft.com/office/powerpoint/2010/main" val="526778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7612261"/>
                    </a:ext>
                  </a:extLst>
                </a:gridCol>
                <a:gridCol w="658368">
                  <a:extLst>
                    <a:ext uri="{9D8B030D-6E8A-4147-A177-3AD203B41FA5}">
                      <a16:colId xmlns:a16="http://schemas.microsoft.com/office/drawing/2014/main" val="874942916"/>
                    </a:ext>
                  </a:extLst>
                </a:gridCol>
                <a:gridCol w="658368">
                  <a:extLst>
                    <a:ext uri="{9D8B030D-6E8A-4147-A177-3AD203B41FA5}">
                      <a16:colId xmlns:a16="http://schemas.microsoft.com/office/drawing/2014/main" val="2981855278"/>
                    </a:ext>
                  </a:extLst>
                </a:gridCol>
                <a:gridCol w="658368">
                  <a:extLst>
                    <a:ext uri="{9D8B030D-6E8A-4147-A177-3AD203B41FA5}">
                      <a16:colId xmlns:a16="http://schemas.microsoft.com/office/drawing/2014/main" val="597261239"/>
                    </a:ext>
                  </a:extLst>
                </a:gridCol>
                <a:gridCol w="658368">
                  <a:extLst>
                    <a:ext uri="{9D8B030D-6E8A-4147-A177-3AD203B41FA5}">
                      <a16:colId xmlns:a16="http://schemas.microsoft.com/office/drawing/2014/main" val="2870380962"/>
                    </a:ext>
                  </a:extLst>
                </a:gridCol>
                <a:gridCol w="658368">
                  <a:extLst>
                    <a:ext uri="{9D8B030D-6E8A-4147-A177-3AD203B41FA5}">
                      <a16:colId xmlns:a16="http://schemas.microsoft.com/office/drawing/2014/main" val="746761394"/>
                    </a:ext>
                  </a:extLst>
                </a:gridCol>
                <a:gridCol w="658368">
                  <a:extLst>
                    <a:ext uri="{9D8B030D-6E8A-4147-A177-3AD203B41FA5}">
                      <a16:colId xmlns:a16="http://schemas.microsoft.com/office/drawing/2014/main" val="382551679"/>
                    </a:ext>
                  </a:extLst>
                </a:gridCol>
                <a:gridCol w="658368">
                  <a:extLst>
                    <a:ext uri="{9D8B030D-6E8A-4147-A177-3AD203B41FA5}">
                      <a16:colId xmlns:a16="http://schemas.microsoft.com/office/drawing/2014/main" val="336011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206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- 2017-08-18 17:36:07</a:t>
                      </a:r>
                      <a:r>
                        <a:rPr kumimoji="0" lang="es-ES" sz="1000" b="0" i="0" u="none" strike="noStrike" kern="1200" cap="none" spc="0" normalizeH="0" baseline="0" noProof="0">
                          <a:ln>
                            <a:noFill/>
                          </a:ln>
                          <a:solidFill>
                            <a:prstClr val="black"/>
                          </a:solidFill>
                          <a:effectLst/>
                          <a:uLnTx/>
                          <a:uFillTx/>
                          <a:latin typeface="+mn-lt"/>
                          <a:ea typeface="+mn-ea"/>
                          <a:cs typeface="+mn-cs"/>
                        </a:rPr>
                        <a:t>
LA DEMOCRACIA NO ES SEMBRAR MIEDO 
Hoy quiero dirigirme a nuestros principales adversarios electorales, al senador Adolfo Rodríguez Saá y a su hermano, gobernador Alberto Rodríguez Saá
La democracia es el sistema que elegimos para discutir en paz nuestras ideas y proyectos.
La democracia no es sembrar miedo, no es perseguir a los que piensan distintos, no es realizar limpiezas autoritarias de los que opinan diferente.
No va más la política del miedo en San Luis
Como Diputado de la Nación y representante del pueblo de la provincia de San Luis, les exijo que, por el bien de nuestro pueblo, dejen de perseguir a los empleados públicos, dejen de perseguir a los proveedores del estado, dejen de perseguir a quienes son beneficiarios de alguna política de gobierno, dejen de perseguir a los ciudadanos por su modo de pensar. Cesen con la violencia institucional que están llevando adelante
Senador. Gobernador. Dejen a la gente vivir en democracia, en paz y en libertad.
Los sanluiseños eligieron 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7533689"/>
                  </a:ext>
                </a:extLst>
              </a:tr>
            </a:tbl>
          </a:graphicData>
        </a:graphic>
      </p:graphicFrame>
      <p:sp>
        <p:nvSpPr>
          <p:cNvPr id="4" name="Text Placeholder 3">
            <a:extLst>
              <a:ext uri="{FF2B5EF4-FFF2-40B4-BE49-F238E27FC236}">
                <a16:creationId xmlns:a16="http://schemas.microsoft.com/office/drawing/2014/main" id="{2ABED529-1961-4DAB-A1A9-F5B98607D8E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09971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D10CB-DF93-44D6-B550-35199493241A}"/>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8A329BDA-99F3-4EAC-8B9A-99017489628D}"/>
              </a:ext>
            </a:extLst>
          </p:cNvPr>
          <p:cNvGraphicFramePr>
            <a:graphicFrameLocks noGrp="1"/>
          </p:cNvGraphicFramePr>
          <p:nvPr>
            <p:ph type="tbl" sz="quarter" idx="13"/>
            <p:extLst>
              <p:ext uri="{D42A27DB-BD31-4B8C-83A1-F6EECF244321}">
                <p14:modId xmlns:p14="http://schemas.microsoft.com/office/powerpoint/2010/main" val="1653743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1155345"/>
                    </a:ext>
                  </a:extLst>
                </a:gridCol>
                <a:gridCol w="658368">
                  <a:extLst>
                    <a:ext uri="{9D8B030D-6E8A-4147-A177-3AD203B41FA5}">
                      <a16:colId xmlns:a16="http://schemas.microsoft.com/office/drawing/2014/main" val="3602743784"/>
                    </a:ext>
                  </a:extLst>
                </a:gridCol>
                <a:gridCol w="658368">
                  <a:extLst>
                    <a:ext uri="{9D8B030D-6E8A-4147-A177-3AD203B41FA5}">
                      <a16:colId xmlns:a16="http://schemas.microsoft.com/office/drawing/2014/main" val="4093653731"/>
                    </a:ext>
                  </a:extLst>
                </a:gridCol>
                <a:gridCol w="658368">
                  <a:extLst>
                    <a:ext uri="{9D8B030D-6E8A-4147-A177-3AD203B41FA5}">
                      <a16:colId xmlns:a16="http://schemas.microsoft.com/office/drawing/2014/main" val="3467131022"/>
                    </a:ext>
                  </a:extLst>
                </a:gridCol>
                <a:gridCol w="658368">
                  <a:extLst>
                    <a:ext uri="{9D8B030D-6E8A-4147-A177-3AD203B41FA5}">
                      <a16:colId xmlns:a16="http://schemas.microsoft.com/office/drawing/2014/main" val="1319132124"/>
                    </a:ext>
                  </a:extLst>
                </a:gridCol>
                <a:gridCol w="658368">
                  <a:extLst>
                    <a:ext uri="{9D8B030D-6E8A-4147-A177-3AD203B41FA5}">
                      <a16:colId xmlns:a16="http://schemas.microsoft.com/office/drawing/2014/main" val="3216338257"/>
                    </a:ext>
                  </a:extLst>
                </a:gridCol>
                <a:gridCol w="658368">
                  <a:extLst>
                    <a:ext uri="{9D8B030D-6E8A-4147-A177-3AD203B41FA5}">
                      <a16:colId xmlns:a16="http://schemas.microsoft.com/office/drawing/2014/main" val="198414139"/>
                    </a:ext>
                  </a:extLst>
                </a:gridCol>
                <a:gridCol w="658368">
                  <a:extLst>
                    <a:ext uri="{9D8B030D-6E8A-4147-A177-3AD203B41FA5}">
                      <a16:colId xmlns:a16="http://schemas.microsoft.com/office/drawing/2014/main" val="1986715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852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- 2017-08-16 15:03:46</a:t>
                      </a:r>
                      <a:r>
                        <a:rPr kumimoji="0" lang="es-ES" sz="1000" b="0" i="0" u="none" strike="noStrike" kern="1200" cap="none" spc="0" normalizeH="0" baseline="0" noProof="0">
                          <a:ln>
                            <a:noFill/>
                          </a:ln>
                          <a:solidFill>
                            <a:prstClr val="black"/>
                          </a:solidFill>
                          <a:effectLst/>
                          <a:uLnTx/>
                          <a:uFillTx/>
                          <a:latin typeface="+mn-lt"/>
                          <a:ea typeface="+mn-ea"/>
                          <a:cs typeface="+mn-cs"/>
                        </a:rPr>
                        <a:t>
Aproveché el sol del mediodía para recorrer las calles de la ciudad de San Luis, agradeciendo  personalmente el apoyo de los vecinos por el acompañamiento y respaldo que nos dieron el domingo pasado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716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- 2017-08-25 00:00:00</a:t>
                      </a:r>
                      <a:r>
                        <a:rPr kumimoji="0" lang="es-ES" sz="1000" b="0" i="0" u="none" strike="noStrike" kern="1200" cap="none" spc="0" normalizeH="0" baseline="0" noProof="0">
                          <a:ln>
                            <a:noFill/>
                          </a:ln>
                          <a:solidFill>
                            <a:prstClr val="black"/>
                          </a:solidFill>
                          <a:effectLst/>
                          <a:uLnTx/>
                          <a:uFillTx/>
                          <a:latin typeface="+mn-lt"/>
                          <a:ea typeface="+mn-ea"/>
                          <a:cs typeface="+mn-cs"/>
                        </a:rPr>
                        <a:t>
FELIZ CUMPLE
Honramos nuestro pasado, luchamos por nuestro presente y construimos juntos nuestro futuro
Feliz cumpleaños, querido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2656484"/>
                  </a:ext>
                </a:extLst>
              </a:tr>
            </a:tbl>
          </a:graphicData>
        </a:graphic>
      </p:graphicFrame>
      <p:sp>
        <p:nvSpPr>
          <p:cNvPr id="4" name="Text Placeholder 3">
            <a:extLst>
              <a:ext uri="{FF2B5EF4-FFF2-40B4-BE49-F238E27FC236}">
                <a16:creationId xmlns:a16="http://schemas.microsoft.com/office/drawing/2014/main" id="{30875FFA-9E48-43CA-9434-BA08E31ABDF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279822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F410D-609E-42D3-9005-E6C212040DA2}"/>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9CE47867-AD35-4121-9585-CC47745B1851}"/>
              </a:ext>
            </a:extLst>
          </p:cNvPr>
          <p:cNvGraphicFramePr>
            <a:graphicFrameLocks noGrp="1"/>
          </p:cNvGraphicFramePr>
          <p:nvPr>
            <p:ph type="tbl" sz="quarter" idx="13"/>
            <p:extLst>
              <p:ext uri="{D42A27DB-BD31-4B8C-83A1-F6EECF244321}">
                <p14:modId xmlns:p14="http://schemas.microsoft.com/office/powerpoint/2010/main" val="436130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0862115"/>
                    </a:ext>
                  </a:extLst>
                </a:gridCol>
                <a:gridCol w="658368">
                  <a:extLst>
                    <a:ext uri="{9D8B030D-6E8A-4147-A177-3AD203B41FA5}">
                      <a16:colId xmlns:a16="http://schemas.microsoft.com/office/drawing/2014/main" val="2560920563"/>
                    </a:ext>
                  </a:extLst>
                </a:gridCol>
                <a:gridCol w="658368">
                  <a:extLst>
                    <a:ext uri="{9D8B030D-6E8A-4147-A177-3AD203B41FA5}">
                      <a16:colId xmlns:a16="http://schemas.microsoft.com/office/drawing/2014/main" val="156592850"/>
                    </a:ext>
                  </a:extLst>
                </a:gridCol>
                <a:gridCol w="658368">
                  <a:extLst>
                    <a:ext uri="{9D8B030D-6E8A-4147-A177-3AD203B41FA5}">
                      <a16:colId xmlns:a16="http://schemas.microsoft.com/office/drawing/2014/main" val="3685548021"/>
                    </a:ext>
                  </a:extLst>
                </a:gridCol>
                <a:gridCol w="658368">
                  <a:extLst>
                    <a:ext uri="{9D8B030D-6E8A-4147-A177-3AD203B41FA5}">
                      <a16:colId xmlns:a16="http://schemas.microsoft.com/office/drawing/2014/main" val="1139151973"/>
                    </a:ext>
                  </a:extLst>
                </a:gridCol>
                <a:gridCol w="658368">
                  <a:extLst>
                    <a:ext uri="{9D8B030D-6E8A-4147-A177-3AD203B41FA5}">
                      <a16:colId xmlns:a16="http://schemas.microsoft.com/office/drawing/2014/main" val="2885639653"/>
                    </a:ext>
                  </a:extLst>
                </a:gridCol>
                <a:gridCol w="658368">
                  <a:extLst>
                    <a:ext uri="{9D8B030D-6E8A-4147-A177-3AD203B41FA5}">
                      <a16:colId xmlns:a16="http://schemas.microsoft.com/office/drawing/2014/main" val="592460935"/>
                    </a:ext>
                  </a:extLst>
                </a:gridCol>
                <a:gridCol w="658368">
                  <a:extLst>
                    <a:ext uri="{9D8B030D-6E8A-4147-A177-3AD203B41FA5}">
                      <a16:colId xmlns:a16="http://schemas.microsoft.com/office/drawing/2014/main" val="3625075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773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- 2017-08-07 21:19:40</a:t>
                      </a:r>
                      <a:r>
                        <a:rPr kumimoji="0" lang="es-ES" sz="1000" b="0" i="0" u="none" strike="noStrike" kern="1200" cap="none" spc="0" normalizeH="0" baseline="0" noProof="0">
                          <a:ln>
                            <a:noFill/>
                          </a:ln>
                          <a:solidFill>
                            <a:prstClr val="black"/>
                          </a:solidFill>
                          <a:effectLst/>
                          <a:uLnTx/>
                          <a:uFillTx/>
                          <a:latin typeface="+mn-lt"/>
                          <a:ea typeface="+mn-ea"/>
                          <a:cs typeface="+mn-cs"/>
                        </a:rPr>
                        <a:t>
CUIDAR A LA FAMILIA
Cada vez que entregábamos una vivienda, sabíamos que le estábamos cambiando la vida a quienes la recibían. Cada familia transformó su casa construida en el hogar donde fluye el amor de quienes lo habitan, donde los hijos crecen, donde los nietos tienen el patio propio para jugar.
Cada casa generaba tres nuevos puestos de trabajo, cada vivienda construida era el sustento económico de tres familias. En el San Luis del futuro vamos a seguir construyendo viviendas, como ya lo hicimos, sin preguntar el color político al que pertenece el beneficiario, sin parar una sola obra por el capricho de un funcionario o gobernante. Este 13 de agosto, para volver a gobernar a San Luis, acompáñame con tu voto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293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- 2017-08-06 11:05:57</a:t>
                      </a:r>
                      <a:r>
                        <a:rPr kumimoji="0" lang="es-ES" sz="1000" b="0" i="0" u="none" strike="noStrike" kern="1200" cap="none" spc="0" normalizeH="0" baseline="0" noProof="0">
                          <a:ln>
                            <a:noFill/>
                          </a:ln>
                          <a:solidFill>
                            <a:prstClr val="black"/>
                          </a:solidFill>
                          <a:effectLst/>
                          <a:uLnTx/>
                          <a:uFillTx/>
                          <a:latin typeface="+mn-lt"/>
                          <a:ea typeface="+mn-ea"/>
                          <a:cs typeface="+mn-cs"/>
                        </a:rPr>
                        <a:t>
ESPERANDO LAS PASTAS
Este domingo las harinas le ganaron la pulseada a las costillas. Mientras espero las pastas del mediodía y el rico olorcito de la salsa invade la casa, aprovecho a revisar la agenda de la semana. Que tengan un hermoso domingo rodeados de sus afectos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6653001"/>
                  </a:ext>
                </a:extLst>
              </a:tr>
            </a:tbl>
          </a:graphicData>
        </a:graphic>
      </p:graphicFrame>
      <p:sp>
        <p:nvSpPr>
          <p:cNvPr id="4" name="Text Placeholder 3">
            <a:extLst>
              <a:ext uri="{FF2B5EF4-FFF2-40B4-BE49-F238E27FC236}">
                <a16:creationId xmlns:a16="http://schemas.microsoft.com/office/drawing/2014/main" id="{79AE9113-63BB-4FE8-B2CE-5DD12592607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704881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AF35B-C053-4C9B-80ED-AF2D3A73681F}"/>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33975EB6-A202-4D0C-AB3F-A0BCD3015E1E}"/>
              </a:ext>
            </a:extLst>
          </p:cNvPr>
          <p:cNvGraphicFramePr>
            <a:graphicFrameLocks noGrp="1"/>
          </p:cNvGraphicFramePr>
          <p:nvPr>
            <p:ph type="tbl" sz="quarter" idx="13"/>
            <p:extLst>
              <p:ext uri="{D42A27DB-BD31-4B8C-83A1-F6EECF244321}">
                <p14:modId xmlns:p14="http://schemas.microsoft.com/office/powerpoint/2010/main" val="351836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0448420"/>
                    </a:ext>
                  </a:extLst>
                </a:gridCol>
                <a:gridCol w="658368">
                  <a:extLst>
                    <a:ext uri="{9D8B030D-6E8A-4147-A177-3AD203B41FA5}">
                      <a16:colId xmlns:a16="http://schemas.microsoft.com/office/drawing/2014/main" val="804568296"/>
                    </a:ext>
                  </a:extLst>
                </a:gridCol>
                <a:gridCol w="658368">
                  <a:extLst>
                    <a:ext uri="{9D8B030D-6E8A-4147-A177-3AD203B41FA5}">
                      <a16:colId xmlns:a16="http://schemas.microsoft.com/office/drawing/2014/main" val="1996481442"/>
                    </a:ext>
                  </a:extLst>
                </a:gridCol>
                <a:gridCol w="658368">
                  <a:extLst>
                    <a:ext uri="{9D8B030D-6E8A-4147-A177-3AD203B41FA5}">
                      <a16:colId xmlns:a16="http://schemas.microsoft.com/office/drawing/2014/main" val="1577452930"/>
                    </a:ext>
                  </a:extLst>
                </a:gridCol>
                <a:gridCol w="658368">
                  <a:extLst>
                    <a:ext uri="{9D8B030D-6E8A-4147-A177-3AD203B41FA5}">
                      <a16:colId xmlns:a16="http://schemas.microsoft.com/office/drawing/2014/main" val="157486135"/>
                    </a:ext>
                  </a:extLst>
                </a:gridCol>
                <a:gridCol w="658368">
                  <a:extLst>
                    <a:ext uri="{9D8B030D-6E8A-4147-A177-3AD203B41FA5}">
                      <a16:colId xmlns:a16="http://schemas.microsoft.com/office/drawing/2014/main" val="656429567"/>
                    </a:ext>
                  </a:extLst>
                </a:gridCol>
                <a:gridCol w="658368">
                  <a:extLst>
                    <a:ext uri="{9D8B030D-6E8A-4147-A177-3AD203B41FA5}">
                      <a16:colId xmlns:a16="http://schemas.microsoft.com/office/drawing/2014/main" val="4060118520"/>
                    </a:ext>
                  </a:extLst>
                </a:gridCol>
                <a:gridCol w="658368">
                  <a:extLst>
                    <a:ext uri="{9D8B030D-6E8A-4147-A177-3AD203B41FA5}">
                      <a16:colId xmlns:a16="http://schemas.microsoft.com/office/drawing/2014/main" val="357335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136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Claudio Poggi - 2017-08-23 16:56:44</a:t>
                      </a:r>
                      <a:r>
                        <a:rPr kumimoji="0" lang="en-US" sz="1000" b="0" i="0" u="none" strike="noStrike" kern="1200" cap="none" spc="0" normalizeH="0" baseline="0" noProof="0">
                          <a:ln>
                            <a:noFill/>
                          </a:ln>
                          <a:solidFill>
                            <a:prstClr val="black"/>
                          </a:solidFill>
                          <a:effectLst/>
                          <a:uLnTx/>
                          <a:uFillTx/>
                          <a:latin typeface="+mn-lt"/>
                          <a:ea typeface="+mn-ea"/>
                          <a:cs typeface="+mn-cs"/>
                        </a:rPr>
                        <a:t>
Rumbo a Villa Mercedes
Cerca de la gente
Seguimos Caminando. Seguimos avanzando juntos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131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- 2017-08-25 14:00:31</a:t>
                      </a:r>
                      <a:r>
                        <a:rPr kumimoji="0" lang="es-ES" sz="1000" b="0" i="0" u="none" strike="noStrike" kern="1200" cap="none" spc="0" normalizeH="0" baseline="0" noProof="0">
                          <a:ln>
                            <a:noFill/>
                          </a:ln>
                          <a:solidFill>
                            <a:prstClr val="black"/>
                          </a:solidFill>
                          <a:effectLst/>
                          <a:uLnTx/>
                          <a:uFillTx/>
                          <a:latin typeface="+mn-lt"/>
                          <a:ea typeface="+mn-ea"/>
                          <a:cs typeface="+mn-cs"/>
                        </a:rPr>
                        <a:t>
Junto a nuestro pueblo, participando de la procesión y santa misa, en honor a nuestro santo patrono, en el día de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4088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- 2017-08-04 00:03:03</a:t>
                      </a:r>
                      <a:r>
                        <a:rPr kumimoji="0" lang="es-ES" sz="1000" b="0" i="0" u="none" strike="noStrike" kern="1200" cap="none" spc="0" normalizeH="0" baseline="0" noProof="0">
                          <a:ln>
                            <a:noFill/>
                          </a:ln>
                          <a:solidFill>
                            <a:prstClr val="black"/>
                          </a:solidFill>
                          <a:effectLst/>
                          <a:uLnTx/>
                          <a:uFillTx/>
                          <a:latin typeface="+mn-lt"/>
                          <a:ea typeface="+mn-ea"/>
                          <a:cs typeface="+mn-cs"/>
                        </a:rPr>
                        <a:t>
UNA VUELTA EN EL FITITO
Gracias a Matias, un joven amigo de El Volcán, pude darme el gusto de unir esa localidad con Potrero en el querido Fiat 600. Volví a mi primer amor tuerca... y saben una cosa, POR MAS QUE DEL OTRO LADO HAYA UNA FERRARI, NOSOTROS TENEMOS UN FIAT 600 PERO LO EMPUJA LA GENTE... Y ESO ES LO IMPORTANTE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378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- 2017-08-16 09:42:46</a:t>
                      </a:r>
                      <a:r>
                        <a:rPr kumimoji="0" lang="es-ES" sz="1000" b="0" i="0" u="none" strike="noStrike" kern="1200" cap="none" spc="0" normalizeH="0" baseline="0" noProof="0">
                          <a:ln>
                            <a:noFill/>
                          </a:ln>
                          <a:solidFill>
                            <a:prstClr val="black"/>
                          </a:solidFill>
                          <a:effectLst/>
                          <a:uLnTx/>
                          <a:uFillTx/>
                          <a:latin typeface="+mn-lt"/>
                          <a:ea typeface="+mn-ea"/>
                          <a:cs typeface="+mn-cs"/>
                        </a:rPr>
                        <a:t>
Me quedan muchos agradecimientos para dar, entre todas las muestras de cariño, a los trabajadores de las farmacias Los Álamos y Quintana les afradezco el afecto que me regalaron. Gracias a todos los que me han hecho llegar sus muestras de cariños. Sigamos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0439056"/>
                  </a:ext>
                </a:extLst>
              </a:tr>
            </a:tbl>
          </a:graphicData>
        </a:graphic>
      </p:graphicFrame>
      <p:sp>
        <p:nvSpPr>
          <p:cNvPr id="4" name="Text Placeholder 3">
            <a:extLst>
              <a:ext uri="{FF2B5EF4-FFF2-40B4-BE49-F238E27FC236}">
                <a16:creationId xmlns:a16="http://schemas.microsoft.com/office/drawing/2014/main" id="{7BFB9DB1-BC47-4D6A-8BC8-30F7991E18D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446134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5018C-B927-4D78-80F7-00563734C26B}"/>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36455116-7809-4AB6-9553-69CA42C1B74C}"/>
              </a:ext>
            </a:extLst>
          </p:cNvPr>
          <p:cNvGraphicFramePr>
            <a:graphicFrameLocks noGrp="1"/>
          </p:cNvGraphicFramePr>
          <p:nvPr>
            <p:ph type="tbl" sz="quarter" idx="13"/>
            <p:extLst>
              <p:ext uri="{D42A27DB-BD31-4B8C-83A1-F6EECF244321}">
                <p14:modId xmlns:p14="http://schemas.microsoft.com/office/powerpoint/2010/main" val="104696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522178"/>
                    </a:ext>
                  </a:extLst>
                </a:gridCol>
                <a:gridCol w="658368">
                  <a:extLst>
                    <a:ext uri="{9D8B030D-6E8A-4147-A177-3AD203B41FA5}">
                      <a16:colId xmlns:a16="http://schemas.microsoft.com/office/drawing/2014/main" val="2416151769"/>
                    </a:ext>
                  </a:extLst>
                </a:gridCol>
                <a:gridCol w="658368">
                  <a:extLst>
                    <a:ext uri="{9D8B030D-6E8A-4147-A177-3AD203B41FA5}">
                      <a16:colId xmlns:a16="http://schemas.microsoft.com/office/drawing/2014/main" val="1761963924"/>
                    </a:ext>
                  </a:extLst>
                </a:gridCol>
                <a:gridCol w="658368">
                  <a:extLst>
                    <a:ext uri="{9D8B030D-6E8A-4147-A177-3AD203B41FA5}">
                      <a16:colId xmlns:a16="http://schemas.microsoft.com/office/drawing/2014/main" val="1603697054"/>
                    </a:ext>
                  </a:extLst>
                </a:gridCol>
                <a:gridCol w="658368">
                  <a:extLst>
                    <a:ext uri="{9D8B030D-6E8A-4147-A177-3AD203B41FA5}">
                      <a16:colId xmlns:a16="http://schemas.microsoft.com/office/drawing/2014/main" val="598540591"/>
                    </a:ext>
                  </a:extLst>
                </a:gridCol>
                <a:gridCol w="658368">
                  <a:extLst>
                    <a:ext uri="{9D8B030D-6E8A-4147-A177-3AD203B41FA5}">
                      <a16:colId xmlns:a16="http://schemas.microsoft.com/office/drawing/2014/main" val="1139977941"/>
                    </a:ext>
                  </a:extLst>
                </a:gridCol>
                <a:gridCol w="658368">
                  <a:extLst>
                    <a:ext uri="{9D8B030D-6E8A-4147-A177-3AD203B41FA5}">
                      <a16:colId xmlns:a16="http://schemas.microsoft.com/office/drawing/2014/main" val="1904879718"/>
                    </a:ext>
                  </a:extLst>
                </a:gridCol>
                <a:gridCol w="658368">
                  <a:extLst>
                    <a:ext uri="{9D8B030D-6E8A-4147-A177-3AD203B41FA5}">
                      <a16:colId xmlns:a16="http://schemas.microsoft.com/office/drawing/2014/main" val="207496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277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- 2017-08-01 14:23:57</a:t>
                      </a:r>
                      <a:r>
                        <a:rPr kumimoji="0" lang="es-ES" sz="1000" b="0" i="0" u="none" strike="noStrike" kern="1200" cap="none" spc="0" normalizeH="0" baseline="0" noProof="0">
                          <a:ln>
                            <a:noFill/>
                          </a:ln>
                          <a:solidFill>
                            <a:prstClr val="black"/>
                          </a:solidFill>
                          <a:effectLst/>
                          <a:uLnTx/>
                          <a:uFillTx/>
                          <a:latin typeface="+mn-lt"/>
                          <a:ea typeface="+mn-ea"/>
                          <a:cs typeface="+mn-cs"/>
                        </a:rPr>
                        <a:t>
COMPROMETIDOS
Santiago. Valentina. Mario, Gonzalo y Nahuel tienen 16 años y este 13 de agosto van votar por primera vez. Comprometiéndose, como lo hacen ellos; de ese modo, vamos a construir un mejor futuro para San Luis. Sigamos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136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- 2017-08-20 00:06:36</a:t>
                      </a:r>
                      <a:r>
                        <a:rPr kumimoji="0" lang="es-ES" sz="1000" b="0" i="0" u="none" strike="noStrike" kern="1200" cap="none" spc="0" normalizeH="0" baseline="0" noProof="0">
                          <a:ln>
                            <a:noFill/>
                          </a:ln>
                          <a:solidFill>
                            <a:prstClr val="black"/>
                          </a:solidFill>
                          <a:effectLst/>
                          <a:uLnTx/>
                          <a:uFillTx/>
                          <a:latin typeface="+mn-lt"/>
                          <a:ea typeface="+mn-ea"/>
                          <a:cs typeface="+mn-cs"/>
                        </a:rPr>
                        <a:t>
FELIZ DIA DEL NIÑO
Disfrutar de la maravilla que nos regalan en cada charla, en cada encuentro, en cada abrazo, en cada momento de nuestras vidas
Volver a ser por un minuto como ellos, aprender de ellos, crecer con ellos. Cuidarlos y amarlos
Feliz día del niño a todos los chicos de nuestra querida provincia de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031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- 2017-08-18 00:10:41</a:t>
                      </a:r>
                      <a:r>
                        <a:rPr kumimoji="0" lang="es-ES" sz="1000" b="0" i="0" u="none" strike="noStrike" kern="1200" cap="none" spc="0" normalizeH="0" baseline="0" noProof="0">
                          <a:ln>
                            <a:noFill/>
                          </a:ln>
                          <a:solidFill>
                            <a:prstClr val="black"/>
                          </a:solidFill>
                          <a:effectLst/>
                          <a:uLnTx/>
                          <a:uFillTx/>
                          <a:latin typeface="+mn-lt"/>
                          <a:ea typeface="+mn-ea"/>
                          <a:cs typeface="+mn-cs"/>
                        </a:rPr>
                        <a:t>
Dialogando con el gobernador de Salta, previo a nuestra participación en el programa de Código Político de TN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9201733"/>
                  </a:ext>
                </a:extLst>
              </a:tr>
            </a:tbl>
          </a:graphicData>
        </a:graphic>
      </p:graphicFrame>
      <p:sp>
        <p:nvSpPr>
          <p:cNvPr id="4" name="Text Placeholder 3">
            <a:extLst>
              <a:ext uri="{FF2B5EF4-FFF2-40B4-BE49-F238E27FC236}">
                <a16:creationId xmlns:a16="http://schemas.microsoft.com/office/drawing/2014/main" id="{DF21AE74-C53E-4B37-9334-0174C2778AB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97696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A52D-70D0-4FE0-995F-591F72FEFD34}"/>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C0BDEB2C-1AA9-44C3-B514-2615F0841F06}"/>
              </a:ext>
            </a:extLst>
          </p:cNvPr>
          <p:cNvGraphicFramePr>
            <a:graphicFrameLocks noGrp="1"/>
          </p:cNvGraphicFramePr>
          <p:nvPr>
            <p:ph type="tbl" sz="quarter" idx="13"/>
            <p:extLst>
              <p:ext uri="{D42A27DB-BD31-4B8C-83A1-F6EECF244321}">
                <p14:modId xmlns:p14="http://schemas.microsoft.com/office/powerpoint/2010/main" val="2012966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4639273"/>
                    </a:ext>
                  </a:extLst>
                </a:gridCol>
                <a:gridCol w="658368">
                  <a:extLst>
                    <a:ext uri="{9D8B030D-6E8A-4147-A177-3AD203B41FA5}">
                      <a16:colId xmlns:a16="http://schemas.microsoft.com/office/drawing/2014/main" val="2761124354"/>
                    </a:ext>
                  </a:extLst>
                </a:gridCol>
                <a:gridCol w="658368">
                  <a:extLst>
                    <a:ext uri="{9D8B030D-6E8A-4147-A177-3AD203B41FA5}">
                      <a16:colId xmlns:a16="http://schemas.microsoft.com/office/drawing/2014/main" val="119409304"/>
                    </a:ext>
                  </a:extLst>
                </a:gridCol>
                <a:gridCol w="658368">
                  <a:extLst>
                    <a:ext uri="{9D8B030D-6E8A-4147-A177-3AD203B41FA5}">
                      <a16:colId xmlns:a16="http://schemas.microsoft.com/office/drawing/2014/main" val="3081974342"/>
                    </a:ext>
                  </a:extLst>
                </a:gridCol>
                <a:gridCol w="658368">
                  <a:extLst>
                    <a:ext uri="{9D8B030D-6E8A-4147-A177-3AD203B41FA5}">
                      <a16:colId xmlns:a16="http://schemas.microsoft.com/office/drawing/2014/main" val="831798979"/>
                    </a:ext>
                  </a:extLst>
                </a:gridCol>
                <a:gridCol w="658368">
                  <a:extLst>
                    <a:ext uri="{9D8B030D-6E8A-4147-A177-3AD203B41FA5}">
                      <a16:colId xmlns:a16="http://schemas.microsoft.com/office/drawing/2014/main" val="1127279045"/>
                    </a:ext>
                  </a:extLst>
                </a:gridCol>
                <a:gridCol w="658368">
                  <a:extLst>
                    <a:ext uri="{9D8B030D-6E8A-4147-A177-3AD203B41FA5}">
                      <a16:colId xmlns:a16="http://schemas.microsoft.com/office/drawing/2014/main" val="1583464042"/>
                    </a:ext>
                  </a:extLst>
                </a:gridCol>
                <a:gridCol w="658368">
                  <a:extLst>
                    <a:ext uri="{9D8B030D-6E8A-4147-A177-3AD203B41FA5}">
                      <a16:colId xmlns:a16="http://schemas.microsoft.com/office/drawing/2014/main" val="360675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695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- 2017-08-02 13:10:26</a:t>
                      </a:r>
                      <a:r>
                        <a:rPr kumimoji="0" lang="es-ES" sz="1000" b="0" i="0" u="none" strike="noStrike" kern="1200" cap="none" spc="0" normalizeH="0" baseline="0" noProof="0">
                          <a:ln>
                            <a:noFill/>
                          </a:ln>
                          <a:solidFill>
                            <a:prstClr val="black"/>
                          </a:solidFill>
                          <a:effectLst/>
                          <a:uLnTx/>
                          <a:uFillTx/>
                          <a:latin typeface="+mn-lt"/>
                          <a:ea typeface="+mn-ea"/>
                          <a:cs typeface="+mn-cs"/>
                        </a:rPr>
                        <a:t>
RECONOCER EL ESFUERZO
Si reconocemos a los que se esfuerzan y destacan, crecemos todos como sociedad. Cuando se puso en marcha la Beca al Mérito, nacieron los futuros médicos, ingenieros, docentes, entre otras profesiones, que van a trabajar en el San Luis de mañana. La Beca es una apuesta por una educación inclusiva, de calidad y por un San Luis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9155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- 2017-08-12 14:54:03</a:t>
                      </a:r>
                      <a:r>
                        <a:rPr kumimoji="0" lang="es-ES" sz="1000" b="0" i="0" u="none" strike="noStrike" kern="1200" cap="none" spc="0" normalizeH="0" baseline="0" noProof="0">
                          <a:ln>
                            <a:noFill/>
                          </a:ln>
                          <a:solidFill>
                            <a:prstClr val="black"/>
                          </a:solidFill>
                          <a:effectLst/>
                          <a:uLnTx/>
                          <a:uFillTx/>
                          <a:latin typeface="+mn-lt"/>
                          <a:ea typeface="+mn-ea"/>
                          <a:cs typeface="+mn-cs"/>
                        </a:rPr>
                        <a:t>
ALMUERZO CON AMIGOS
Unas pizzas para festejar el encuentro con mis amigos de la época de la facultad, Gustavo Walter y David, quienes vinieron desde Buenos Aires para acompañarme durante el fin de semana. Siempre es bueno juntarse con amigos, aprovechemos el sábado.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130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- 2017-08-25 21:44:06</a:t>
                      </a:r>
                      <a:r>
                        <a:rPr kumimoji="0" lang="es-ES" sz="1000" b="0" i="0" u="none" strike="noStrike" kern="1200" cap="none" spc="0" normalizeH="0" baseline="0" noProof="0">
                          <a:ln>
                            <a:noFill/>
                          </a:ln>
                          <a:solidFill>
                            <a:prstClr val="black"/>
                          </a:solidFill>
                          <a:effectLst/>
                          <a:uLnTx/>
                          <a:uFillTx/>
                          <a:latin typeface="+mn-lt"/>
                          <a:ea typeface="+mn-ea"/>
                          <a:cs typeface="+mn-cs"/>
                        </a:rPr>
                        <a:t>
FESTEJAMOS LAS PASO Y SEGUIMOS CAMINANDO
Junto a los fiscales, quienes colaboraron el día de la eleccion y con los integrantes de los espacios que componemos el Frente Avanzar y Cambiemos por San Luis, celebramos el triunfo del 13 de agosto y comenzamos a caminar, redoblando los esfuerzos, rumbo al 22 de octubre. Sigamos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919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- 2017-08-23 18:12:47</a:t>
                      </a:r>
                      <a:r>
                        <a:rPr kumimoji="0" lang="es-ES" sz="1000" b="0" i="0" u="none" strike="noStrike" kern="1200" cap="none" spc="0" normalizeH="0" baseline="0" noProof="0">
                          <a:ln>
                            <a:noFill/>
                          </a:ln>
                          <a:solidFill>
                            <a:prstClr val="black"/>
                          </a:solidFill>
                          <a:effectLst/>
                          <a:uLnTx/>
                          <a:uFillTx/>
                          <a:latin typeface="+mn-lt"/>
                          <a:ea typeface="+mn-ea"/>
                          <a:cs typeface="+mn-cs"/>
                        </a:rPr>
                        <a:t>
SEGUIMOS EN LA CALLE.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2740376"/>
                  </a:ext>
                </a:extLst>
              </a:tr>
            </a:tbl>
          </a:graphicData>
        </a:graphic>
      </p:graphicFrame>
      <p:sp>
        <p:nvSpPr>
          <p:cNvPr id="4" name="Text Placeholder 3">
            <a:extLst>
              <a:ext uri="{FF2B5EF4-FFF2-40B4-BE49-F238E27FC236}">
                <a16:creationId xmlns:a16="http://schemas.microsoft.com/office/drawing/2014/main" id="{CFE0E5D6-0F83-4811-B5C1-126F9E25C81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965091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191D6-8EEE-4796-BFE8-F7AAC37A032F}"/>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C44F5BD-46FD-4FC9-AD71-C887F3491D03}"/>
              </a:ext>
            </a:extLst>
          </p:cNvPr>
          <p:cNvGraphicFramePr>
            <a:graphicFrameLocks noGrp="1"/>
          </p:cNvGraphicFramePr>
          <p:nvPr>
            <p:ph type="chart" sz="quarter" idx="13"/>
            <p:extLst>
              <p:ext uri="{D42A27DB-BD31-4B8C-83A1-F6EECF244321}">
                <p14:modId xmlns:p14="http://schemas.microsoft.com/office/powerpoint/2010/main" val="850348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B2511-60BC-4634-A0A1-8B91CCDC308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C6657F8-79EC-405D-BE7C-360A209A72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852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8DB3-B481-4AA7-9D78-77E5FB3BA27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38C8E90-D015-481A-9FB5-87EE3B4F97BF}"/>
              </a:ext>
            </a:extLst>
          </p:cNvPr>
          <p:cNvGraphicFramePr>
            <a:graphicFrameLocks noGrp="1"/>
          </p:cNvGraphicFramePr>
          <p:nvPr>
            <p:ph type="chart" sz="quarter" idx="13"/>
            <p:extLst>
              <p:ext uri="{D42A27DB-BD31-4B8C-83A1-F6EECF244321}">
                <p14:modId xmlns:p14="http://schemas.microsoft.com/office/powerpoint/2010/main" val="173715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FDAA53-5E14-405B-8E15-C37EC057DC4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22315E5-A57E-4BAD-89D1-2126693EC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2031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58CF6-EB3F-4821-8811-CEE8A72CDDC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0F0D3FA-7A37-44A5-94F5-622E98D1ECC7}"/>
              </a:ext>
            </a:extLst>
          </p:cNvPr>
          <p:cNvGraphicFramePr>
            <a:graphicFrameLocks noGrp="1"/>
          </p:cNvGraphicFramePr>
          <p:nvPr>
            <p:ph type="chart" sz="quarter" idx="13"/>
            <p:extLst>
              <p:ext uri="{D42A27DB-BD31-4B8C-83A1-F6EECF244321}">
                <p14:modId xmlns:p14="http://schemas.microsoft.com/office/powerpoint/2010/main" val="3623448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831889-512F-455B-897F-2F64759997E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F0ABE42-F33D-497C-B9C6-04A5BD8A1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268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70041-3B42-4910-BF5C-1C155A11BB0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57C4A5E-171A-43DA-8EFA-9F992FE39A5E}"/>
              </a:ext>
            </a:extLst>
          </p:cNvPr>
          <p:cNvGraphicFramePr>
            <a:graphicFrameLocks noGrp="1"/>
          </p:cNvGraphicFramePr>
          <p:nvPr>
            <p:ph type="chart" sz="quarter" idx="13"/>
            <p:extLst>
              <p:ext uri="{D42A27DB-BD31-4B8C-83A1-F6EECF244321}">
                <p14:modId xmlns:p14="http://schemas.microsoft.com/office/powerpoint/2010/main" val="1998004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A2837C-354A-4275-B0D1-8EBBE4B333E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5AE9471-BDF4-4FBB-8AF8-5F9BEFCFE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8711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1DB1-7F35-4761-AF67-7FB0ABEF8F49}"/>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A22E8249-23EE-458D-A5CC-4F8E5BBDCFCF}"/>
              </a:ext>
            </a:extLst>
          </p:cNvPr>
          <p:cNvGraphicFramePr>
            <a:graphicFrameLocks noGrp="1"/>
          </p:cNvGraphicFramePr>
          <p:nvPr>
            <p:ph type="chart" sz="quarter" idx="13"/>
            <p:extLst>
              <p:ext uri="{D42A27DB-BD31-4B8C-83A1-F6EECF244321}">
                <p14:modId xmlns:p14="http://schemas.microsoft.com/office/powerpoint/2010/main" val="2921962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82887-E826-4F87-93B5-A21681F5F1E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1E8CD92-E05D-4A4A-8E58-6DF1B5E26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6593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A9816-643B-4E8D-AFF1-007A9390F55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4E27C853-A3DC-4000-9B25-4E03503ECB41}"/>
              </a:ext>
            </a:extLst>
          </p:cNvPr>
          <p:cNvGraphicFramePr>
            <a:graphicFrameLocks noGrp="1"/>
          </p:cNvGraphicFramePr>
          <p:nvPr>
            <p:ph type="chart" sz="quarter" idx="13"/>
            <p:extLst>
              <p:ext uri="{D42A27DB-BD31-4B8C-83A1-F6EECF244321}">
                <p14:modId xmlns:p14="http://schemas.microsoft.com/office/powerpoint/2010/main" val="421560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10FB0-C250-492C-B204-B6B21C32679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2CD688C-AB7F-4EB5-A630-E2CB78CD65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6652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DC78-9B7E-458E-B3FB-73BB289D5C6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6BF6712-2A06-4569-A0D8-9BB9DC9538A5}"/>
              </a:ext>
            </a:extLst>
          </p:cNvPr>
          <p:cNvGraphicFramePr>
            <a:graphicFrameLocks noGrp="1"/>
          </p:cNvGraphicFramePr>
          <p:nvPr>
            <p:ph type="chart" sz="quarter" idx="13"/>
            <p:extLst>
              <p:ext uri="{D42A27DB-BD31-4B8C-83A1-F6EECF244321}">
                <p14:modId xmlns:p14="http://schemas.microsoft.com/office/powerpoint/2010/main" val="3633046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E335BF-CBCD-4F47-BAD2-EB16716AE32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03B3843-8B30-4EA7-A251-3C5F0946B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587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8877C-EE71-48B1-9A2D-A963D8035A4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681A7858-35C7-4B9D-A986-83AEFED25677}"/>
              </a:ext>
            </a:extLst>
          </p:cNvPr>
          <p:cNvGraphicFramePr>
            <a:graphicFrameLocks noGrp="1"/>
          </p:cNvGraphicFramePr>
          <p:nvPr>
            <p:ph type="chart" sz="quarter" idx="13"/>
            <p:extLst>
              <p:ext uri="{D42A27DB-BD31-4B8C-83A1-F6EECF244321}">
                <p14:modId xmlns:p14="http://schemas.microsoft.com/office/powerpoint/2010/main" val="398107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E222D6-DAED-40CE-9819-5C5A9884697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58D2C8B-FA3A-4FE3-A1C8-EB3C026AB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49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B7DF-DB12-4764-A194-55664647CBEC}"/>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85C49E0-6296-4865-908A-B73E3839513C}"/>
              </a:ext>
            </a:extLst>
          </p:cNvPr>
          <p:cNvGraphicFramePr>
            <a:graphicFrameLocks noGrp="1"/>
          </p:cNvGraphicFramePr>
          <p:nvPr>
            <p:ph type="tbl" sz="quarter" idx="13"/>
            <p:extLst>
              <p:ext uri="{D42A27DB-BD31-4B8C-83A1-F6EECF244321}">
                <p14:modId xmlns:p14="http://schemas.microsoft.com/office/powerpoint/2010/main" val="340391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6301365"/>
                    </a:ext>
                  </a:extLst>
                </a:gridCol>
                <a:gridCol w="2468880">
                  <a:extLst>
                    <a:ext uri="{9D8B030D-6E8A-4147-A177-3AD203B41FA5}">
                      <a16:colId xmlns:a16="http://schemas.microsoft.com/office/drawing/2014/main" val="2323021634"/>
                    </a:ext>
                  </a:extLst>
                </a:gridCol>
                <a:gridCol w="822960">
                  <a:extLst>
                    <a:ext uri="{9D8B030D-6E8A-4147-A177-3AD203B41FA5}">
                      <a16:colId xmlns:a16="http://schemas.microsoft.com/office/drawing/2014/main" val="2349361648"/>
                    </a:ext>
                  </a:extLst>
                </a:gridCol>
                <a:gridCol w="822960">
                  <a:extLst>
                    <a:ext uri="{9D8B030D-6E8A-4147-A177-3AD203B41FA5}">
                      <a16:colId xmlns:a16="http://schemas.microsoft.com/office/drawing/2014/main" val="372328596"/>
                    </a:ext>
                  </a:extLst>
                </a:gridCol>
                <a:gridCol w="822960">
                  <a:extLst>
                    <a:ext uri="{9D8B030D-6E8A-4147-A177-3AD203B41FA5}">
                      <a16:colId xmlns:a16="http://schemas.microsoft.com/office/drawing/2014/main" val="302359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81813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Abigail Luciana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97458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Cordido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63976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Ever Sergio Cairo Perdomo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10536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Marquitos Grillo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31923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Ricardo Olivero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55359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Viviana Coria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14616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Indio Blanco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90620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81630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Beba Alaniz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24106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Myrian Funes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606446412"/>
                  </a:ext>
                </a:extLst>
              </a:tr>
            </a:tbl>
          </a:graphicData>
        </a:graphic>
      </p:graphicFrame>
      <p:sp>
        <p:nvSpPr>
          <p:cNvPr id="4" name="Text Placeholder 3">
            <a:extLst>
              <a:ext uri="{FF2B5EF4-FFF2-40B4-BE49-F238E27FC236}">
                <a16:creationId xmlns:a16="http://schemas.microsoft.com/office/drawing/2014/main" id="{7DD3BE76-E3EC-4AD7-8F9F-AE09614DB98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586300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A43B-D8F3-4975-A456-98B8A99FFBD7}"/>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BF19AD1-7CE4-48AC-B27F-32F0EC17B63A}"/>
              </a:ext>
            </a:extLst>
          </p:cNvPr>
          <p:cNvGraphicFramePr>
            <a:graphicFrameLocks noGrp="1"/>
          </p:cNvGraphicFramePr>
          <p:nvPr>
            <p:ph type="tbl" sz="quarter" idx="13"/>
            <p:extLst>
              <p:ext uri="{D42A27DB-BD31-4B8C-83A1-F6EECF244321}">
                <p14:modId xmlns:p14="http://schemas.microsoft.com/office/powerpoint/2010/main" val="2283900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3512351"/>
                    </a:ext>
                  </a:extLst>
                </a:gridCol>
                <a:gridCol w="2468880">
                  <a:extLst>
                    <a:ext uri="{9D8B030D-6E8A-4147-A177-3AD203B41FA5}">
                      <a16:colId xmlns:a16="http://schemas.microsoft.com/office/drawing/2014/main" val="2038803807"/>
                    </a:ext>
                  </a:extLst>
                </a:gridCol>
                <a:gridCol w="822960">
                  <a:extLst>
                    <a:ext uri="{9D8B030D-6E8A-4147-A177-3AD203B41FA5}">
                      <a16:colId xmlns:a16="http://schemas.microsoft.com/office/drawing/2014/main" val="2924441332"/>
                    </a:ext>
                  </a:extLst>
                </a:gridCol>
                <a:gridCol w="822960">
                  <a:extLst>
                    <a:ext uri="{9D8B030D-6E8A-4147-A177-3AD203B41FA5}">
                      <a16:colId xmlns:a16="http://schemas.microsoft.com/office/drawing/2014/main" val="111753489"/>
                    </a:ext>
                  </a:extLst>
                </a:gridCol>
                <a:gridCol w="822960">
                  <a:extLst>
                    <a:ext uri="{9D8B030D-6E8A-4147-A177-3AD203B41FA5}">
                      <a16:colId xmlns:a16="http://schemas.microsoft.com/office/drawing/2014/main" val="1343404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6330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de Lucero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79171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 Costa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67915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Clara Vera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67253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Olga Garbero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8414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Loli Julian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039350765"/>
                  </a:ext>
                </a:extLst>
              </a:tr>
            </a:tbl>
          </a:graphicData>
        </a:graphic>
      </p:graphicFrame>
      <p:sp>
        <p:nvSpPr>
          <p:cNvPr id="4" name="Text Placeholder 3">
            <a:extLst>
              <a:ext uri="{FF2B5EF4-FFF2-40B4-BE49-F238E27FC236}">
                <a16:creationId xmlns:a16="http://schemas.microsoft.com/office/drawing/2014/main" id="{618257F7-F65D-4338-9314-5A866197F7E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531724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DAB1D-522A-49B9-9B06-5CB2014E6CFB}"/>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4FF8C487-4FDF-4C11-817D-972031507477}"/>
              </a:ext>
            </a:extLst>
          </p:cNvPr>
          <p:cNvGraphicFramePr>
            <a:graphicFrameLocks noGrp="1"/>
          </p:cNvGraphicFramePr>
          <p:nvPr>
            <p:ph type="chart" sz="quarter" idx="13"/>
            <p:extLst>
              <p:ext uri="{D42A27DB-BD31-4B8C-83A1-F6EECF244321}">
                <p14:modId xmlns:p14="http://schemas.microsoft.com/office/powerpoint/2010/main" val="4028085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D41B6C-4D03-4E9D-B1F2-2A801A08669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28A0589-C366-4830-87BF-5C3B76ACA9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5468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923</Words>
  <Application>Microsoft Office PowerPoint</Application>
  <PresentationFormat>On-screen Show (4:3)</PresentationFormat>
  <Paragraphs>455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2017-09-03T15:11:35Z</dcterms:created>
  <dcterms:modified xsi:type="dcterms:W3CDTF">2017-09-03T15:12:30Z</dcterms:modified>
</cp:coreProperties>
</file>