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2264776</c:v>
                </c:pt>
                <c:pt idx="1">
                  <c:v>2265232</c:v>
                </c:pt>
                <c:pt idx="2">
                  <c:v>2265616</c:v>
                </c:pt>
                <c:pt idx="3">
                  <c:v>2265890</c:v>
                </c:pt>
                <c:pt idx="4">
                  <c:v>2266253</c:v>
                </c:pt>
                <c:pt idx="5">
                  <c:v>2266686</c:v>
                </c:pt>
                <c:pt idx="6">
                  <c:v>2267468</c:v>
                </c:pt>
                <c:pt idx="7">
                  <c:v>2268187</c:v>
                </c:pt>
                <c:pt idx="8">
                  <c:v>2268972</c:v>
                </c:pt>
                <c:pt idx="9">
                  <c:v>2269746</c:v>
                </c:pt>
                <c:pt idx="10">
                  <c:v>2274345</c:v>
                </c:pt>
                <c:pt idx="11">
                  <c:v>2277027</c:v>
                </c:pt>
                <c:pt idx="12">
                  <c:v>2283267</c:v>
                </c:pt>
                <c:pt idx="13">
                  <c:v>2290427</c:v>
                </c:pt>
                <c:pt idx="14">
                  <c:v>2292165</c:v>
                </c:pt>
                <c:pt idx="15">
                  <c:v>2293235</c:v>
                </c:pt>
                <c:pt idx="16">
                  <c:v>2293756</c:v>
                </c:pt>
                <c:pt idx="17">
                  <c:v>2294589</c:v>
                </c:pt>
                <c:pt idx="18">
                  <c:v>2294941</c:v>
                </c:pt>
                <c:pt idx="19">
                  <c:v>2295141</c:v>
                </c:pt>
                <c:pt idx="20">
                  <c:v>2295403</c:v>
                </c:pt>
                <c:pt idx="21">
                  <c:v>2295594</c:v>
                </c:pt>
                <c:pt idx="22">
                  <c:v>2295704</c:v>
                </c:pt>
                <c:pt idx="23">
                  <c:v>2295841</c:v>
                </c:pt>
                <c:pt idx="24">
                  <c:v>2296128</c:v>
                </c:pt>
                <c:pt idx="25">
                  <c:v>2296474</c:v>
                </c:pt>
                <c:pt idx="26">
                  <c:v>2296763</c:v>
                </c:pt>
                <c:pt idx="27">
                  <c:v>2296956</c:v>
                </c:pt>
                <c:pt idx="28">
                  <c:v>2297235</c:v>
                </c:pt>
                <c:pt idx="29">
                  <c:v>2298002</c:v>
                </c:pt>
                <c:pt idx="30">
                  <c:v>2298609</c:v>
                </c:pt>
              </c:numCache>
            </c:numRef>
          </c:val>
          <c:smooth val="0"/>
          <c:extLst>
            <c:ext xmlns:c16="http://schemas.microsoft.com/office/drawing/2014/chart" uri="{C3380CC4-5D6E-409C-BE32-E72D297353CC}">
              <c16:uniqueId val="{00000000-CA89-4858-9ED9-0EA48A18A513}"/>
            </c:ext>
          </c:extLst>
        </c:ser>
        <c:dLbls>
          <c:showLegendKey val="0"/>
          <c:showVal val="0"/>
          <c:showCatName val="0"/>
          <c:showSerName val="0"/>
          <c:showPercent val="0"/>
          <c:showBubbleSize val="0"/>
        </c:dLbls>
        <c:smooth val="0"/>
        <c:axId val="284049168"/>
        <c:axId val="284045888"/>
      </c:lineChart>
      <c:dateAx>
        <c:axId val="28404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45888"/>
        <c:crosses val="autoZero"/>
        <c:auto val="1"/>
        <c:lblOffset val="100"/>
        <c:baseTimeUnit val="days"/>
      </c:dateAx>
      <c:valAx>
        <c:axId val="28404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4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DB6-4AF0-BE26-4B631A904FF6}"/>
            </c:ext>
          </c:extLst>
        </c:ser>
        <c:dLbls>
          <c:showLegendKey val="0"/>
          <c:showVal val="0"/>
          <c:showCatName val="0"/>
          <c:showSerName val="0"/>
          <c:showPercent val="0"/>
          <c:showBubbleSize val="0"/>
        </c:dLbls>
        <c:axId val="284155080"/>
        <c:axId val="284154752"/>
      </c:radarChart>
      <c:catAx>
        <c:axId val="28415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54752"/>
        <c:crosses val="autoZero"/>
        <c:auto val="1"/>
        <c:lblAlgn val="ctr"/>
        <c:lblOffset val="100"/>
        <c:noMultiLvlLbl val="0"/>
      </c:catAx>
      <c:valAx>
        <c:axId val="28415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5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0.80509916958515004</c:v>
                </c:pt>
                <c:pt idx="1">
                  <c:v>0.22004376151211999</c:v>
                </c:pt>
                <c:pt idx="2">
                  <c:v>0.62814731370374999</c:v>
                </c:pt>
                <c:pt idx="3">
                  <c:v>0.31322920018201</c:v>
                </c:pt>
                <c:pt idx="4">
                  <c:v>0.37526626482577002</c:v>
                </c:pt>
                <c:pt idx="5">
                  <c:v>0.50930176705116004</c:v>
                </c:pt>
                <c:pt idx="6">
                  <c:v>0.24601428770761999</c:v>
                </c:pt>
                <c:pt idx="7">
                  <c:v>0.7786925545908</c:v>
                </c:pt>
                <c:pt idx="8">
                  <c:v>0.27534857723711997</c:v>
                </c:pt>
                <c:pt idx="9">
                  <c:v>1.3044828958309</c:v>
                </c:pt>
                <c:pt idx="10">
                  <c:v>5.2629239297636996</c:v>
                </c:pt>
                <c:pt idx="11">
                  <c:v>0</c:v>
                </c:pt>
                <c:pt idx="12">
                  <c:v>5.4881549303619002</c:v>
                </c:pt>
                <c:pt idx="13">
                  <c:v>1.9018252350653</c:v>
                </c:pt>
                <c:pt idx="14">
                  <c:v>1.5254540079792001</c:v>
                </c:pt>
                <c:pt idx="15">
                  <c:v>0.25536703450081</c:v>
                </c:pt>
                <c:pt idx="16">
                  <c:v>0.73070637981396003</c:v>
                </c:pt>
                <c:pt idx="17">
                  <c:v>0.12035714846141</c:v>
                </c:pt>
                <c:pt idx="18">
                  <c:v>0</c:v>
                </c:pt>
                <c:pt idx="19">
                  <c:v>0.73767745325682998</c:v>
                </c:pt>
                <c:pt idx="20">
                  <c:v>0.34372832500896999</c:v>
                </c:pt>
                <c:pt idx="21">
                  <c:v>0.23033128323353</c:v>
                </c:pt>
                <c:pt idx="22">
                  <c:v>0.19083927900128</c:v>
                </c:pt>
                <c:pt idx="23">
                  <c:v>0.62610747060247995</c:v>
                </c:pt>
                <c:pt idx="24">
                  <c:v>0.39880262425367002</c:v>
                </c:pt>
                <c:pt idx="25">
                  <c:v>0.4623958270279</c:v>
                </c:pt>
                <c:pt idx="26">
                  <c:v>0</c:v>
                </c:pt>
                <c:pt idx="27">
                  <c:v>0.46010660645689999</c:v>
                </c:pt>
                <c:pt idx="28">
                  <c:v>0.43627567282444002</c:v>
                </c:pt>
                <c:pt idx="29">
                  <c:v>0.64314433469792998</c:v>
                </c:pt>
                <c:pt idx="30">
                  <c:v>0.33857560245485002</c:v>
                </c:pt>
              </c:numCache>
            </c:numRef>
          </c:val>
          <c:smooth val="0"/>
          <c:extLst>
            <c:ext xmlns:c16="http://schemas.microsoft.com/office/drawing/2014/chart" uri="{C3380CC4-5D6E-409C-BE32-E72D297353CC}">
              <c16:uniqueId val="{00000000-521B-486F-8913-667965C7577E}"/>
            </c:ext>
          </c:extLst>
        </c:ser>
        <c:dLbls>
          <c:showLegendKey val="0"/>
          <c:showVal val="0"/>
          <c:showCatName val="0"/>
          <c:showSerName val="0"/>
          <c:showPercent val="0"/>
          <c:showBubbleSize val="0"/>
        </c:dLbls>
        <c:smooth val="0"/>
        <c:axId val="284703624"/>
        <c:axId val="284700672"/>
      </c:lineChart>
      <c:dateAx>
        <c:axId val="284703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00672"/>
        <c:crosses val="autoZero"/>
        <c:auto val="1"/>
        <c:lblOffset val="100"/>
        <c:baseTimeUnit val="days"/>
      </c:dateAx>
      <c:valAx>
        <c:axId val="28470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0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2099</c:v>
                </c:pt>
                <c:pt idx="1">
                  <c:v>677</c:v>
                </c:pt>
                <c:pt idx="2">
                  <c:v>638</c:v>
                </c:pt>
                <c:pt idx="3">
                  <c:v>485</c:v>
                </c:pt>
                <c:pt idx="4">
                  <c:v>1498</c:v>
                </c:pt>
                <c:pt idx="5">
                  <c:v>936</c:v>
                </c:pt>
                <c:pt idx="6">
                  <c:v>1791</c:v>
                </c:pt>
              </c:numCache>
            </c:numRef>
          </c:val>
          <c:extLst>
            <c:ext xmlns:c16="http://schemas.microsoft.com/office/drawing/2014/chart" uri="{C3380CC4-5D6E-409C-BE32-E72D297353CC}">
              <c16:uniqueId val="{00000000-556D-4135-A5C8-B2985483832C}"/>
            </c:ext>
          </c:extLst>
        </c:ser>
        <c:dLbls>
          <c:showLegendKey val="0"/>
          <c:showVal val="0"/>
          <c:showCatName val="0"/>
          <c:showSerName val="0"/>
          <c:showPercent val="0"/>
          <c:showBubbleSize val="0"/>
        </c:dLbls>
        <c:gapWidth val="219"/>
        <c:overlap val="-27"/>
        <c:axId val="285857168"/>
        <c:axId val="285862416"/>
      </c:barChart>
      <c:catAx>
        <c:axId val="28585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62416"/>
        <c:crosses val="autoZero"/>
        <c:auto val="1"/>
        <c:lblAlgn val="ctr"/>
        <c:lblOffset val="100"/>
        <c:noMultiLvlLbl val="0"/>
      </c:catAx>
      <c:valAx>
        <c:axId val="28586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5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456</c:v>
                </c:pt>
                <c:pt idx="1">
                  <c:v>456</c:v>
                </c:pt>
                <c:pt idx="2">
                  <c:v>384</c:v>
                </c:pt>
                <c:pt idx="3">
                  <c:v>274</c:v>
                </c:pt>
                <c:pt idx="4">
                  <c:v>363</c:v>
                </c:pt>
                <c:pt idx="5">
                  <c:v>433</c:v>
                </c:pt>
                <c:pt idx="6">
                  <c:v>782</c:v>
                </c:pt>
                <c:pt idx="7">
                  <c:v>719</c:v>
                </c:pt>
                <c:pt idx="8">
                  <c:v>785</c:v>
                </c:pt>
                <c:pt idx="9">
                  <c:v>774</c:v>
                </c:pt>
                <c:pt idx="10">
                  <c:v>4599</c:v>
                </c:pt>
                <c:pt idx="11">
                  <c:v>2682</c:v>
                </c:pt>
                <c:pt idx="12">
                  <c:v>6240</c:v>
                </c:pt>
                <c:pt idx="13">
                  <c:v>7160</c:v>
                </c:pt>
                <c:pt idx="14">
                  <c:v>1738</c:v>
                </c:pt>
                <c:pt idx="15">
                  <c:v>1070</c:v>
                </c:pt>
                <c:pt idx="16">
                  <c:v>521</c:v>
                </c:pt>
                <c:pt idx="17">
                  <c:v>833</c:v>
                </c:pt>
                <c:pt idx="18">
                  <c:v>352</c:v>
                </c:pt>
                <c:pt idx="19">
                  <c:v>200</c:v>
                </c:pt>
                <c:pt idx="20">
                  <c:v>262</c:v>
                </c:pt>
                <c:pt idx="21">
                  <c:v>191</c:v>
                </c:pt>
                <c:pt idx="22">
                  <c:v>110</c:v>
                </c:pt>
                <c:pt idx="23">
                  <c:v>137</c:v>
                </c:pt>
                <c:pt idx="24">
                  <c:v>287</c:v>
                </c:pt>
                <c:pt idx="25">
                  <c:v>346</c:v>
                </c:pt>
                <c:pt idx="26">
                  <c:v>289</c:v>
                </c:pt>
                <c:pt idx="27">
                  <c:v>193</c:v>
                </c:pt>
                <c:pt idx="28">
                  <c:v>279</c:v>
                </c:pt>
                <c:pt idx="29">
                  <c:v>767</c:v>
                </c:pt>
                <c:pt idx="30">
                  <c:v>607</c:v>
                </c:pt>
              </c:numCache>
            </c:numRef>
          </c:val>
          <c:smooth val="0"/>
          <c:extLst>
            <c:ext xmlns:c16="http://schemas.microsoft.com/office/drawing/2014/chart" uri="{C3380CC4-5D6E-409C-BE32-E72D297353CC}">
              <c16:uniqueId val="{00000000-53DE-40F3-94F3-224295AC0340}"/>
            </c:ext>
          </c:extLst>
        </c:ser>
        <c:dLbls>
          <c:showLegendKey val="0"/>
          <c:showVal val="0"/>
          <c:showCatName val="0"/>
          <c:showSerName val="0"/>
          <c:showPercent val="0"/>
          <c:showBubbleSize val="0"/>
        </c:dLbls>
        <c:smooth val="0"/>
        <c:axId val="284152784"/>
        <c:axId val="284699688"/>
      </c:lineChart>
      <c:dateAx>
        <c:axId val="28415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99688"/>
        <c:crosses val="autoZero"/>
        <c:auto val="1"/>
        <c:lblOffset val="100"/>
        <c:baseTimeUnit val="days"/>
      </c:dateAx>
      <c:valAx>
        <c:axId val="28469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5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7</c:v>
                </c:pt>
                <c:pt idx="1">
                  <c:v>2</c:v>
                </c:pt>
                <c:pt idx="2">
                  <c:v>5</c:v>
                </c:pt>
                <c:pt idx="3">
                  <c:v>2</c:v>
                </c:pt>
                <c:pt idx="4">
                  <c:v>5</c:v>
                </c:pt>
                <c:pt idx="5">
                  <c:v>6</c:v>
                </c:pt>
                <c:pt idx="6">
                  <c:v>3</c:v>
                </c:pt>
                <c:pt idx="7">
                  <c:v>5</c:v>
                </c:pt>
                <c:pt idx="8">
                  <c:v>2</c:v>
                </c:pt>
                <c:pt idx="9">
                  <c:v>5</c:v>
                </c:pt>
                <c:pt idx="10">
                  <c:v>1</c:v>
                </c:pt>
                <c:pt idx="11">
                  <c:v>0</c:v>
                </c:pt>
                <c:pt idx="12">
                  <c:v>1</c:v>
                </c:pt>
                <c:pt idx="13">
                  <c:v>6</c:v>
                </c:pt>
                <c:pt idx="14">
                  <c:v>3</c:v>
                </c:pt>
                <c:pt idx="15">
                  <c:v>5</c:v>
                </c:pt>
                <c:pt idx="16">
                  <c:v>7</c:v>
                </c:pt>
                <c:pt idx="17">
                  <c:v>10</c:v>
                </c:pt>
                <c:pt idx="18">
                  <c:v>0</c:v>
                </c:pt>
                <c:pt idx="19">
                  <c:v>2</c:v>
                </c:pt>
                <c:pt idx="20">
                  <c:v>2</c:v>
                </c:pt>
                <c:pt idx="21">
                  <c:v>4</c:v>
                </c:pt>
                <c:pt idx="22">
                  <c:v>3</c:v>
                </c:pt>
                <c:pt idx="23">
                  <c:v>2</c:v>
                </c:pt>
                <c:pt idx="24">
                  <c:v>9</c:v>
                </c:pt>
                <c:pt idx="25">
                  <c:v>4</c:v>
                </c:pt>
                <c:pt idx="26">
                  <c:v>0</c:v>
                </c:pt>
                <c:pt idx="27">
                  <c:v>1</c:v>
                </c:pt>
                <c:pt idx="28">
                  <c:v>3</c:v>
                </c:pt>
                <c:pt idx="29">
                  <c:v>8</c:v>
                </c:pt>
                <c:pt idx="30">
                  <c:v>2</c:v>
                </c:pt>
              </c:numCache>
            </c:numRef>
          </c:val>
          <c:smooth val="0"/>
          <c:extLst>
            <c:ext xmlns:c16="http://schemas.microsoft.com/office/drawing/2014/chart" uri="{C3380CC4-5D6E-409C-BE32-E72D297353CC}">
              <c16:uniqueId val="{00000000-32CD-4C49-8290-861E0D0E1FC9}"/>
            </c:ext>
          </c:extLst>
        </c:ser>
        <c:dLbls>
          <c:showLegendKey val="0"/>
          <c:showVal val="0"/>
          <c:showCatName val="0"/>
          <c:showSerName val="0"/>
          <c:showPercent val="0"/>
          <c:showBubbleSize val="0"/>
        </c:dLbls>
        <c:smooth val="0"/>
        <c:axId val="353736352"/>
        <c:axId val="353742912"/>
      </c:lineChart>
      <c:dateAx>
        <c:axId val="35373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42912"/>
        <c:crosses val="autoZero"/>
        <c:auto val="1"/>
        <c:lblOffset val="100"/>
        <c:baseTimeUnit val="days"/>
      </c:dateAx>
      <c:valAx>
        <c:axId val="35374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3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22</c:v>
                </c:pt>
                <c:pt idx="2">
                  <c:v>20</c:v>
                </c:pt>
                <c:pt idx="3">
                  <c:v>21</c:v>
                </c:pt>
                <c:pt idx="4">
                  <c:v>22</c:v>
                </c:pt>
                <c:pt idx="5">
                  <c:v>9</c:v>
                </c:pt>
                <c:pt idx="6">
                  <c:v>9</c:v>
                </c:pt>
              </c:numCache>
            </c:numRef>
          </c:val>
          <c:extLst>
            <c:ext xmlns:c16="http://schemas.microsoft.com/office/drawing/2014/chart" uri="{C3380CC4-5D6E-409C-BE32-E72D297353CC}">
              <c16:uniqueId val="{00000000-87C4-4582-A4AB-B1E0FFB83D8A}"/>
            </c:ext>
          </c:extLst>
        </c:ser>
        <c:dLbls>
          <c:showLegendKey val="0"/>
          <c:showVal val="0"/>
          <c:showCatName val="0"/>
          <c:showSerName val="0"/>
          <c:showPercent val="0"/>
          <c:showBubbleSize val="0"/>
        </c:dLbls>
        <c:gapWidth val="219"/>
        <c:overlap val="-27"/>
        <c:axId val="353735368"/>
        <c:axId val="356217904"/>
      </c:barChart>
      <c:catAx>
        <c:axId val="35373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17904"/>
        <c:crosses val="autoZero"/>
        <c:auto val="1"/>
        <c:lblAlgn val="ctr"/>
        <c:lblOffset val="100"/>
        <c:noMultiLvlLbl val="0"/>
      </c:catAx>
      <c:valAx>
        <c:axId val="35621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3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1.1103967289772001</c:v>
                </c:pt>
                <c:pt idx="1">
                  <c:v>0.74106090010076997</c:v>
                </c:pt>
                <c:pt idx="2">
                  <c:v>0.40122417924942999</c:v>
                </c:pt>
                <c:pt idx="3">
                  <c:v>0.79471099266934997</c:v>
                </c:pt>
                <c:pt idx="4">
                  <c:v>0.48566430685489997</c:v>
                </c:pt>
                <c:pt idx="5">
                  <c:v>0.41387901804645</c:v>
                </c:pt>
                <c:pt idx="6">
                  <c:v>1.1115386690618001</c:v>
                </c:pt>
              </c:numCache>
            </c:numRef>
          </c:val>
          <c:extLst>
            <c:ext xmlns:c16="http://schemas.microsoft.com/office/drawing/2014/chart" uri="{C3380CC4-5D6E-409C-BE32-E72D297353CC}">
              <c16:uniqueId val="{00000000-588B-4BFE-A93B-6229767A9727}"/>
            </c:ext>
          </c:extLst>
        </c:ser>
        <c:dLbls>
          <c:showLegendKey val="0"/>
          <c:showVal val="0"/>
          <c:showCatName val="0"/>
          <c:showSerName val="0"/>
          <c:showPercent val="0"/>
          <c:showBubbleSize val="0"/>
        </c:dLbls>
        <c:gapWidth val="219"/>
        <c:overlap val="-27"/>
        <c:axId val="356217576"/>
        <c:axId val="356214952"/>
      </c:barChart>
      <c:catAx>
        <c:axId val="35621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14952"/>
        <c:crosses val="autoZero"/>
        <c:auto val="1"/>
        <c:lblAlgn val="ctr"/>
        <c:lblOffset val="100"/>
        <c:noMultiLvlLbl val="0"/>
      </c:catAx>
      <c:valAx>
        <c:axId val="35621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1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Cristina Fernandez de Kirchner</c:v>
                </c:pt>
              </c:strCache>
            </c:strRef>
          </c:cat>
          <c:val>
            <c:numRef>
              <c:f>Sheet1!$B$2</c:f>
              <c:numCache>
                <c:formatCode>General</c:formatCode>
                <c:ptCount val="1"/>
                <c:pt idx="0">
                  <c:v>13</c:v>
                </c:pt>
              </c:numCache>
            </c:numRef>
          </c:val>
          <c:extLst>
            <c:ext xmlns:c16="http://schemas.microsoft.com/office/drawing/2014/chart" uri="{C3380CC4-5D6E-409C-BE32-E72D297353CC}">
              <c16:uniqueId val="{00000000-4BDC-4C38-93E4-F8D56469FBEB}"/>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Cristina Fernandez de Kirchner</c:v>
                </c:pt>
              </c:strCache>
            </c:strRef>
          </c:cat>
          <c:val>
            <c:numRef>
              <c:f>Sheet1!$C$2</c:f>
              <c:numCache>
                <c:formatCode>General</c:formatCode>
                <c:ptCount val="1"/>
                <c:pt idx="0">
                  <c:v>11</c:v>
                </c:pt>
              </c:numCache>
            </c:numRef>
          </c:val>
          <c:extLst>
            <c:ext xmlns:c16="http://schemas.microsoft.com/office/drawing/2014/chart" uri="{C3380CC4-5D6E-409C-BE32-E72D297353CC}">
              <c16:uniqueId val="{00000001-4BDC-4C38-93E4-F8D56469FBE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Cristina Fernandez de Kirchner</c:v>
                </c:pt>
              </c:strCache>
            </c:strRef>
          </c:cat>
          <c:val>
            <c:numRef>
              <c:f>Sheet1!$D$2</c:f>
              <c:numCache>
                <c:formatCode>General</c:formatCode>
                <c:ptCount val="1"/>
                <c:pt idx="0">
                  <c:v>44</c:v>
                </c:pt>
              </c:numCache>
            </c:numRef>
          </c:val>
          <c:extLst>
            <c:ext xmlns:c16="http://schemas.microsoft.com/office/drawing/2014/chart" uri="{C3380CC4-5D6E-409C-BE32-E72D297353CC}">
              <c16:uniqueId val="{00000002-4BDC-4C38-93E4-F8D56469FBE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Cristina Fernandez de Kirchner</c:v>
                </c:pt>
              </c:strCache>
            </c:strRef>
          </c:cat>
          <c:val>
            <c:numRef>
              <c:f>Sheet1!$E$2</c:f>
              <c:numCache>
                <c:formatCode>General</c:formatCode>
                <c:ptCount val="1"/>
                <c:pt idx="0">
                  <c:v>3</c:v>
                </c:pt>
              </c:numCache>
            </c:numRef>
          </c:val>
          <c:extLst>
            <c:ext xmlns:c16="http://schemas.microsoft.com/office/drawing/2014/chart" uri="{C3380CC4-5D6E-409C-BE32-E72D297353CC}">
              <c16:uniqueId val="{00000003-4BDC-4C38-93E4-F8D56469FBE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Cristina Fernandez de Kirchner</c:v>
                </c:pt>
              </c:strCache>
            </c:strRef>
          </c:cat>
          <c:val>
            <c:numRef>
              <c:f>Sheet1!$F$2</c:f>
              <c:numCache>
                <c:formatCode>General</c:formatCode>
                <c:ptCount val="1"/>
                <c:pt idx="0">
                  <c:v>44</c:v>
                </c:pt>
              </c:numCache>
            </c:numRef>
          </c:val>
          <c:extLst>
            <c:ext xmlns:c16="http://schemas.microsoft.com/office/drawing/2014/chart" uri="{C3380CC4-5D6E-409C-BE32-E72D297353CC}">
              <c16:uniqueId val="{00000004-4BDC-4C38-93E4-F8D56469FBEB}"/>
            </c:ext>
          </c:extLst>
        </c:ser>
        <c:dLbls>
          <c:showLegendKey val="0"/>
          <c:showVal val="0"/>
          <c:showCatName val="0"/>
          <c:showSerName val="0"/>
          <c:showPercent val="0"/>
          <c:showBubbleSize val="0"/>
        </c:dLbls>
        <c:gapWidth val="150"/>
        <c:overlap val="100"/>
        <c:axId val="356219216"/>
        <c:axId val="356223480"/>
      </c:barChart>
      <c:catAx>
        <c:axId val="35621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23480"/>
        <c:crosses val="autoZero"/>
        <c:auto val="1"/>
        <c:lblAlgn val="ctr"/>
        <c:lblOffset val="100"/>
        <c:noMultiLvlLbl val="0"/>
      </c:catAx>
      <c:valAx>
        <c:axId val="356223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1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0.3718797624563</c:v>
                </c:pt>
                <c:pt idx="4">
                  <c:v>7.4656467604668002</c:v>
                </c:pt>
                <c:pt idx="5">
                  <c:v>0</c:v>
                </c:pt>
                <c:pt idx="6">
                  <c:v>0</c:v>
                </c:pt>
                <c:pt idx="7">
                  <c:v>5.2410742501590004</c:v>
                </c:pt>
                <c:pt idx="8">
                  <c:v>0.34931436700523</c:v>
                </c:pt>
                <c:pt idx="9">
                  <c:v>0.53872050920505998</c:v>
                </c:pt>
                <c:pt idx="10">
                  <c:v>0.27255549706621002</c:v>
                </c:pt>
                <c:pt idx="11">
                  <c:v>0.9448343166216</c:v>
                </c:pt>
                <c:pt idx="12">
                  <c:v>0.22039991542738999</c:v>
                </c:pt>
                <c:pt idx="13">
                  <c:v>0.21270935083980999</c:v>
                </c:pt>
                <c:pt idx="14">
                  <c:v>0.41581982514266003</c:v>
                </c:pt>
                <c:pt idx="15">
                  <c:v>0.69503755615232998</c:v>
                </c:pt>
                <c:pt idx="16">
                  <c:v>0.65732580559338005</c:v>
                </c:pt>
                <c:pt idx="17">
                  <c:v>0.64016860516732998</c:v>
                </c:pt>
                <c:pt idx="18">
                  <c:v>0.82610778151924003</c:v>
                </c:pt>
                <c:pt idx="19">
                  <c:v>0.36615191479258002</c:v>
                </c:pt>
                <c:pt idx="20">
                  <c:v>0.74118326631895004</c:v>
                </c:pt>
                <c:pt idx="21">
                  <c:v>0.55981027827829999</c:v>
                </c:pt>
                <c:pt idx="22">
                  <c:v>0.70784482429892004</c:v>
                </c:pt>
                <c:pt idx="23">
                  <c:v>0</c:v>
                </c:pt>
              </c:numCache>
            </c:numRef>
          </c:val>
          <c:smooth val="0"/>
          <c:extLst>
            <c:ext xmlns:c16="http://schemas.microsoft.com/office/drawing/2014/chart" uri="{C3380CC4-5D6E-409C-BE32-E72D297353CC}">
              <c16:uniqueId val="{00000000-4B36-4415-BFE5-E6DB8ADD2BC1}"/>
            </c:ext>
          </c:extLst>
        </c:ser>
        <c:dLbls>
          <c:showLegendKey val="0"/>
          <c:showVal val="0"/>
          <c:showCatName val="0"/>
          <c:showSerName val="0"/>
          <c:showPercent val="0"/>
          <c:showBubbleSize val="0"/>
        </c:dLbls>
        <c:smooth val="0"/>
        <c:axId val="356215936"/>
        <c:axId val="356224464"/>
      </c:lineChart>
      <c:catAx>
        <c:axId val="35621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24464"/>
        <c:crosses val="autoZero"/>
        <c:auto val="1"/>
        <c:lblAlgn val="ctr"/>
        <c:lblOffset val="100"/>
        <c:noMultiLvlLbl val="0"/>
      </c:catAx>
      <c:valAx>
        <c:axId val="35622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1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2</c:v>
                </c:pt>
                <c:pt idx="4">
                  <c:v>1</c:v>
                </c:pt>
                <c:pt idx="5">
                  <c:v>0</c:v>
                </c:pt>
                <c:pt idx="6">
                  <c:v>0</c:v>
                </c:pt>
                <c:pt idx="7">
                  <c:v>1</c:v>
                </c:pt>
                <c:pt idx="8">
                  <c:v>3</c:v>
                </c:pt>
                <c:pt idx="9">
                  <c:v>3</c:v>
                </c:pt>
                <c:pt idx="10">
                  <c:v>5</c:v>
                </c:pt>
                <c:pt idx="11">
                  <c:v>9</c:v>
                </c:pt>
                <c:pt idx="12">
                  <c:v>13</c:v>
                </c:pt>
                <c:pt idx="13">
                  <c:v>3</c:v>
                </c:pt>
                <c:pt idx="14">
                  <c:v>2</c:v>
                </c:pt>
                <c:pt idx="15">
                  <c:v>5</c:v>
                </c:pt>
                <c:pt idx="16">
                  <c:v>9</c:v>
                </c:pt>
                <c:pt idx="17">
                  <c:v>9</c:v>
                </c:pt>
                <c:pt idx="18">
                  <c:v>19</c:v>
                </c:pt>
                <c:pt idx="19">
                  <c:v>11</c:v>
                </c:pt>
                <c:pt idx="20">
                  <c:v>9</c:v>
                </c:pt>
                <c:pt idx="21">
                  <c:v>6</c:v>
                </c:pt>
                <c:pt idx="22">
                  <c:v>5</c:v>
                </c:pt>
                <c:pt idx="23">
                  <c:v>0</c:v>
                </c:pt>
              </c:numCache>
            </c:numRef>
          </c:val>
          <c:smooth val="0"/>
          <c:extLst>
            <c:ext xmlns:c16="http://schemas.microsoft.com/office/drawing/2014/chart" uri="{C3380CC4-5D6E-409C-BE32-E72D297353CC}">
              <c16:uniqueId val="{00000000-735C-48A5-B18C-847A0407574F}"/>
            </c:ext>
          </c:extLst>
        </c:ser>
        <c:dLbls>
          <c:showLegendKey val="0"/>
          <c:showVal val="0"/>
          <c:showCatName val="0"/>
          <c:showSerName val="0"/>
          <c:showPercent val="0"/>
          <c:showBubbleSize val="0"/>
        </c:dLbls>
        <c:smooth val="0"/>
        <c:axId val="356200520"/>
        <c:axId val="356202160"/>
      </c:lineChart>
      <c:catAx>
        <c:axId val="35620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02160"/>
        <c:crosses val="autoZero"/>
        <c:auto val="1"/>
        <c:lblAlgn val="ctr"/>
        <c:lblOffset val="100"/>
        <c:noMultiLvlLbl val="0"/>
      </c:catAx>
      <c:valAx>
        <c:axId val="35620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0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0.72236443971915998</c:v>
                </c:pt>
                <c:pt idx="1">
                  <c:v>0.33266121009642002</c:v>
                </c:pt>
                <c:pt idx="2">
                  <c:v>0.70327711004627003</c:v>
                </c:pt>
                <c:pt idx="3">
                  <c:v>0</c:v>
                </c:pt>
                <c:pt idx="4">
                  <c:v>0.75051099351820005</c:v>
                </c:pt>
                <c:pt idx="5">
                  <c:v>0</c:v>
                </c:pt>
                <c:pt idx="6">
                  <c:v>0</c:v>
                </c:pt>
              </c:numCache>
            </c:numRef>
          </c:val>
          <c:extLst>
            <c:ext xmlns:c16="http://schemas.microsoft.com/office/drawing/2014/chart" uri="{C3380CC4-5D6E-409C-BE32-E72D297353CC}">
              <c16:uniqueId val="{00000000-0DD7-4FD8-B668-6BE45F5FCD99}"/>
            </c:ext>
          </c:extLst>
        </c:ser>
        <c:dLbls>
          <c:showLegendKey val="0"/>
          <c:showVal val="0"/>
          <c:showCatName val="0"/>
          <c:showSerName val="0"/>
          <c:showPercent val="0"/>
          <c:showBubbleSize val="0"/>
        </c:dLbls>
        <c:gapWidth val="219"/>
        <c:overlap val="-27"/>
        <c:axId val="356198552"/>
        <c:axId val="356193960"/>
      </c:barChart>
      <c:catAx>
        <c:axId val="35619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3960"/>
        <c:crosses val="autoZero"/>
        <c:auto val="1"/>
        <c:lblAlgn val="ctr"/>
        <c:lblOffset val="100"/>
        <c:noMultiLvlLbl val="0"/>
      </c:catAx>
      <c:valAx>
        <c:axId val="35619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Cristina Fernandez de Kirchner</c:v>
                </c:pt>
              </c:strCache>
            </c:strRef>
          </c:cat>
          <c:val>
            <c:numRef>
              <c:f>Sheet1!$B$2</c:f>
              <c:numCache>
                <c:formatCode>General</c:formatCode>
                <c:ptCount val="1"/>
                <c:pt idx="0">
                  <c:v>938139</c:v>
                </c:pt>
              </c:numCache>
            </c:numRef>
          </c:val>
          <c:extLst>
            <c:ext xmlns:c16="http://schemas.microsoft.com/office/drawing/2014/chart" uri="{C3380CC4-5D6E-409C-BE32-E72D297353CC}">
              <c16:uniqueId val="{00000000-F79D-46B4-B391-8EBEE832680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Cristina Fernandez de Kirchner</c:v>
                </c:pt>
              </c:strCache>
            </c:strRef>
          </c:cat>
          <c:val>
            <c:numRef>
              <c:f>Sheet1!$C$2</c:f>
              <c:numCache>
                <c:formatCode>General</c:formatCode>
                <c:ptCount val="1"/>
                <c:pt idx="0">
                  <c:v>296028</c:v>
                </c:pt>
              </c:numCache>
            </c:numRef>
          </c:val>
          <c:extLst>
            <c:ext xmlns:c16="http://schemas.microsoft.com/office/drawing/2014/chart" uri="{C3380CC4-5D6E-409C-BE32-E72D297353CC}">
              <c16:uniqueId val="{00000001-F79D-46B4-B391-8EBEE832680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Cristina Fernandez de Kirchner</c:v>
                </c:pt>
              </c:strCache>
            </c:strRef>
          </c:cat>
          <c:val>
            <c:numRef>
              <c:f>Sheet1!$D$2</c:f>
              <c:numCache>
                <c:formatCode>General</c:formatCode>
                <c:ptCount val="1"/>
                <c:pt idx="0">
                  <c:v>14951</c:v>
                </c:pt>
              </c:numCache>
            </c:numRef>
          </c:val>
          <c:extLst>
            <c:ext xmlns:c16="http://schemas.microsoft.com/office/drawing/2014/chart" uri="{C3380CC4-5D6E-409C-BE32-E72D297353CC}">
              <c16:uniqueId val="{00000002-F79D-46B4-B391-8EBEE832680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Cristina Fernandez de Kirchner</c:v>
                </c:pt>
              </c:strCache>
            </c:strRef>
          </c:cat>
          <c:val>
            <c:numRef>
              <c:f>Sheet1!$E$2</c:f>
              <c:numCache>
                <c:formatCode>General</c:formatCode>
                <c:ptCount val="1"/>
                <c:pt idx="0">
                  <c:v>2505</c:v>
                </c:pt>
              </c:numCache>
            </c:numRef>
          </c:val>
          <c:extLst>
            <c:ext xmlns:c16="http://schemas.microsoft.com/office/drawing/2014/chart" uri="{C3380CC4-5D6E-409C-BE32-E72D297353CC}">
              <c16:uniqueId val="{00000003-F79D-46B4-B391-8EBEE832680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Cristina Fernandez de Kirchner</c:v>
                </c:pt>
              </c:strCache>
            </c:strRef>
          </c:cat>
          <c:val>
            <c:numRef>
              <c:f>Sheet1!$F$2</c:f>
              <c:numCache>
                <c:formatCode>General</c:formatCode>
                <c:ptCount val="1"/>
                <c:pt idx="0">
                  <c:v>23557</c:v>
                </c:pt>
              </c:numCache>
            </c:numRef>
          </c:val>
          <c:extLst>
            <c:ext xmlns:c16="http://schemas.microsoft.com/office/drawing/2014/chart" uri="{C3380CC4-5D6E-409C-BE32-E72D297353CC}">
              <c16:uniqueId val="{00000004-F79D-46B4-B391-8EBEE832680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Cristina Fernandez de Kirchner</c:v>
                </c:pt>
              </c:strCache>
            </c:strRef>
          </c:cat>
          <c:val>
            <c:numRef>
              <c:f>Sheet1!$G$2</c:f>
              <c:numCache>
                <c:formatCode>General</c:formatCode>
                <c:ptCount val="1"/>
                <c:pt idx="0">
                  <c:v>25999</c:v>
                </c:pt>
              </c:numCache>
            </c:numRef>
          </c:val>
          <c:extLst>
            <c:ext xmlns:c16="http://schemas.microsoft.com/office/drawing/2014/chart" uri="{C3380CC4-5D6E-409C-BE32-E72D297353CC}">
              <c16:uniqueId val="{00000005-F79D-46B4-B391-8EBEE832680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Cristina Fernandez de Kirchner</c:v>
                </c:pt>
              </c:strCache>
            </c:strRef>
          </c:cat>
          <c:val>
            <c:numRef>
              <c:f>Sheet1!$H$2</c:f>
              <c:numCache>
                <c:formatCode>General</c:formatCode>
                <c:ptCount val="1"/>
                <c:pt idx="0">
                  <c:v>197505</c:v>
                </c:pt>
              </c:numCache>
            </c:numRef>
          </c:val>
          <c:extLst>
            <c:ext xmlns:c16="http://schemas.microsoft.com/office/drawing/2014/chart" uri="{C3380CC4-5D6E-409C-BE32-E72D297353CC}">
              <c16:uniqueId val="{00000006-F79D-46B4-B391-8EBEE832680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Cristina Fernandez de Kirchner</c:v>
                </c:pt>
              </c:strCache>
            </c:strRef>
          </c:cat>
          <c:val>
            <c:numRef>
              <c:f>Sheet1!$I$2</c:f>
              <c:numCache>
                <c:formatCode>General</c:formatCode>
                <c:ptCount val="1"/>
                <c:pt idx="0">
                  <c:v>298260</c:v>
                </c:pt>
              </c:numCache>
            </c:numRef>
          </c:val>
          <c:extLst>
            <c:ext xmlns:c16="http://schemas.microsoft.com/office/drawing/2014/chart" uri="{C3380CC4-5D6E-409C-BE32-E72D297353CC}">
              <c16:uniqueId val="{00000007-F79D-46B4-B391-8EBEE832680C}"/>
            </c:ext>
          </c:extLst>
        </c:ser>
        <c:dLbls>
          <c:showLegendKey val="0"/>
          <c:showVal val="0"/>
          <c:showCatName val="0"/>
          <c:showSerName val="0"/>
          <c:showPercent val="0"/>
          <c:showBubbleSize val="0"/>
        </c:dLbls>
        <c:gapWidth val="150"/>
        <c:overlap val="100"/>
        <c:axId val="356197568"/>
        <c:axId val="356198224"/>
      </c:barChart>
      <c:catAx>
        <c:axId val="35619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8224"/>
        <c:crosses val="autoZero"/>
        <c:auto val="1"/>
        <c:lblAlgn val="ctr"/>
        <c:lblOffset val="100"/>
        <c:noMultiLvlLbl val="0"/>
      </c:catAx>
      <c:valAx>
        <c:axId val="356198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EBE-4CFA-8257-CCE21FE585B2}"/>
            </c:ext>
          </c:extLst>
        </c:ser>
        <c:dLbls>
          <c:showLegendKey val="0"/>
          <c:showVal val="0"/>
          <c:showCatName val="0"/>
          <c:showSerName val="0"/>
          <c:showPercent val="0"/>
          <c:showBubbleSize val="0"/>
        </c:dLbls>
        <c:gapWidth val="219"/>
        <c:overlap val="-27"/>
        <c:axId val="287952272"/>
        <c:axId val="287953584"/>
      </c:barChart>
      <c:catAx>
        <c:axId val="28795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53584"/>
        <c:crosses val="autoZero"/>
        <c:auto val="1"/>
        <c:lblAlgn val="ctr"/>
        <c:lblOffset val="100"/>
        <c:noMultiLvlLbl val="0"/>
      </c:catAx>
      <c:valAx>
        <c:axId val="28795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5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DDB58-6FD1-4683-9361-4EA3C3EB5271}"/>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748A8780-C151-47AE-AB2F-F3E8CAB87BC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68304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71DC4-5E69-40B0-BBEC-213B8EAEE7D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D37F275-C1D7-4EE7-BBEB-E7EF98E10AA7}"/>
              </a:ext>
            </a:extLst>
          </p:cNvPr>
          <p:cNvGraphicFramePr>
            <a:graphicFrameLocks noGrp="1"/>
          </p:cNvGraphicFramePr>
          <p:nvPr>
            <p:ph type="tbl" sz="quarter" idx="13"/>
            <p:extLst>
              <p:ext uri="{D42A27DB-BD31-4B8C-83A1-F6EECF244321}">
                <p14:modId xmlns:p14="http://schemas.microsoft.com/office/powerpoint/2010/main" val="3126855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3789352"/>
                    </a:ext>
                  </a:extLst>
                </a:gridCol>
                <a:gridCol w="740664">
                  <a:extLst>
                    <a:ext uri="{9D8B030D-6E8A-4147-A177-3AD203B41FA5}">
                      <a16:colId xmlns:a16="http://schemas.microsoft.com/office/drawing/2014/main" val="1914354598"/>
                    </a:ext>
                  </a:extLst>
                </a:gridCol>
                <a:gridCol w="740664">
                  <a:extLst>
                    <a:ext uri="{9D8B030D-6E8A-4147-A177-3AD203B41FA5}">
                      <a16:colId xmlns:a16="http://schemas.microsoft.com/office/drawing/2014/main" val="1351786512"/>
                    </a:ext>
                  </a:extLst>
                </a:gridCol>
                <a:gridCol w="740664">
                  <a:extLst>
                    <a:ext uri="{9D8B030D-6E8A-4147-A177-3AD203B41FA5}">
                      <a16:colId xmlns:a16="http://schemas.microsoft.com/office/drawing/2014/main" val="293872631"/>
                    </a:ext>
                  </a:extLst>
                </a:gridCol>
                <a:gridCol w="740664">
                  <a:extLst>
                    <a:ext uri="{9D8B030D-6E8A-4147-A177-3AD203B41FA5}">
                      <a16:colId xmlns:a16="http://schemas.microsoft.com/office/drawing/2014/main" val="2146623016"/>
                    </a:ext>
                  </a:extLst>
                </a:gridCol>
                <a:gridCol w="740664">
                  <a:extLst>
                    <a:ext uri="{9D8B030D-6E8A-4147-A177-3AD203B41FA5}">
                      <a16:colId xmlns:a16="http://schemas.microsoft.com/office/drawing/2014/main" val="590038212"/>
                    </a:ext>
                  </a:extLst>
                </a:gridCol>
                <a:gridCol w="740664">
                  <a:extLst>
                    <a:ext uri="{9D8B030D-6E8A-4147-A177-3AD203B41FA5}">
                      <a16:colId xmlns:a16="http://schemas.microsoft.com/office/drawing/2014/main" val="34995600"/>
                    </a:ext>
                  </a:extLst>
                </a:gridCol>
                <a:gridCol w="740664">
                  <a:extLst>
                    <a:ext uri="{9D8B030D-6E8A-4147-A177-3AD203B41FA5}">
                      <a16:colId xmlns:a16="http://schemas.microsoft.com/office/drawing/2014/main" val="3452559119"/>
                    </a:ext>
                  </a:extLst>
                </a:gridCol>
                <a:gridCol w="740664">
                  <a:extLst>
                    <a:ext uri="{9D8B030D-6E8A-4147-A177-3AD203B41FA5}">
                      <a16:colId xmlns:a16="http://schemas.microsoft.com/office/drawing/2014/main" val="2205135499"/>
                    </a:ext>
                  </a:extLst>
                </a:gridCol>
                <a:gridCol w="740664">
                  <a:extLst>
                    <a:ext uri="{9D8B030D-6E8A-4147-A177-3AD203B41FA5}">
                      <a16:colId xmlns:a16="http://schemas.microsoft.com/office/drawing/2014/main" val="27696898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07989272"/>
                  </a:ext>
                </a:extLst>
              </a:tr>
              <a:tr h="370840">
                <a:tc>
                  <a:txBody>
                    <a:bodyPr/>
                    <a:lstStyle/>
                    <a:p>
                      <a:r>
                        <a:rPr lang="en-US" sz="1000"/>
                        <a:t>Cristina Fernandez de Kirchner</a:t>
                      </a:r>
                    </a:p>
                  </a:txBody>
                  <a:tcPr/>
                </a:tc>
                <a:tc>
                  <a:txBody>
                    <a:bodyPr/>
                    <a:lstStyle/>
                    <a:p>
                      <a:r>
                        <a:rPr lang="en-US" sz="1000"/>
                        <a:t>2298609</a:t>
                      </a:r>
                    </a:p>
                  </a:txBody>
                  <a:tcPr/>
                </a:tc>
                <a:tc>
                  <a:txBody>
                    <a:bodyPr/>
                    <a:lstStyle/>
                    <a:p>
                      <a:r>
                        <a:rPr lang="en-US" sz="1000"/>
                        <a:t>34289</a:t>
                      </a:r>
                    </a:p>
                  </a:txBody>
                  <a:tcPr/>
                </a:tc>
                <a:tc>
                  <a:txBody>
                    <a:bodyPr/>
                    <a:lstStyle/>
                    <a:p>
                      <a:r>
                        <a:rPr lang="en-US" sz="1000"/>
                        <a:t>115</a:t>
                      </a:r>
                    </a:p>
                  </a:txBody>
                  <a:tcPr/>
                </a:tc>
                <a:tc>
                  <a:txBody>
                    <a:bodyPr/>
                    <a:lstStyle/>
                    <a:p>
                      <a:r>
                        <a:rPr lang="en-US" sz="1000"/>
                        <a:t>1301179</a:t>
                      </a:r>
                    </a:p>
                  </a:txBody>
                  <a:tcPr/>
                </a:tc>
                <a:tc>
                  <a:txBody>
                    <a:bodyPr/>
                    <a:lstStyle/>
                    <a:p>
                      <a:r>
                        <a:rPr lang="en-US" sz="1000"/>
                        <a:t>197505</a:t>
                      </a:r>
                    </a:p>
                  </a:txBody>
                  <a:tcPr/>
                </a:tc>
                <a:tc>
                  <a:txBody>
                    <a:bodyPr/>
                    <a:lstStyle/>
                    <a:p>
                      <a:r>
                        <a:rPr lang="en-US" sz="1000"/>
                        <a:t>298260</a:t>
                      </a:r>
                    </a:p>
                  </a:txBody>
                  <a:tcPr/>
                </a:tc>
                <a:tc>
                  <a:txBody>
                    <a:bodyPr/>
                    <a:lstStyle/>
                    <a:p>
                      <a:r>
                        <a:rPr lang="en-US" sz="1000"/>
                        <a:t>0</a:t>
                      </a:r>
                    </a:p>
                  </a:txBody>
                  <a:tcPr/>
                </a:tc>
                <a:tc>
                  <a:txBody>
                    <a:bodyPr/>
                    <a:lstStyle/>
                    <a:p>
                      <a:r>
                        <a:rPr lang="en-US" sz="1000"/>
                        <a:t>0.6849%</a:t>
                      </a:r>
                    </a:p>
                  </a:txBody>
                  <a:tcPr/>
                </a:tc>
                <a:tc>
                  <a:txBody>
                    <a:bodyPr/>
                    <a:lstStyle/>
                    <a:p>
                      <a:r>
                        <a:rPr lang="en-US" sz="1000"/>
                        <a:t>0.0%</a:t>
                      </a:r>
                    </a:p>
                  </a:txBody>
                  <a:tcPr/>
                </a:tc>
                <a:extLst>
                  <a:ext uri="{0D108BD9-81ED-4DB2-BD59-A6C34878D82A}">
                    <a16:rowId xmlns:a16="http://schemas.microsoft.com/office/drawing/2014/main" val="2753506087"/>
                  </a:ext>
                </a:extLst>
              </a:tr>
            </a:tbl>
          </a:graphicData>
        </a:graphic>
      </p:graphicFrame>
      <p:sp>
        <p:nvSpPr>
          <p:cNvPr id="4" name="Text Placeholder 3">
            <a:extLst>
              <a:ext uri="{FF2B5EF4-FFF2-40B4-BE49-F238E27FC236}">
                <a16:creationId xmlns:a16="http://schemas.microsoft.com/office/drawing/2014/main" id="{3869BE13-24CA-4F28-A6F3-A9DA0DC9191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45468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3962D-9409-4729-8B70-0A034958507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3A5ADD8-0C44-4256-AB49-C241552ADA01}"/>
              </a:ext>
            </a:extLst>
          </p:cNvPr>
          <p:cNvGraphicFramePr>
            <a:graphicFrameLocks noGrp="1"/>
          </p:cNvGraphicFramePr>
          <p:nvPr>
            <p:ph type="chart" sz="quarter" idx="13"/>
            <p:extLst>
              <p:ext uri="{D42A27DB-BD31-4B8C-83A1-F6EECF244321}">
                <p14:modId xmlns:p14="http://schemas.microsoft.com/office/powerpoint/2010/main" val="906008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BEB23-39B4-477D-BD86-F81AAB88C32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08F62E6-EEFC-443F-8B0D-D768C13E6B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8997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93621-8CCC-4584-AA78-3D6D4AD0DB54}"/>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C7E9511-F296-4882-AB5D-6430F123C73A}"/>
              </a:ext>
            </a:extLst>
          </p:cNvPr>
          <p:cNvGraphicFramePr>
            <a:graphicFrameLocks noGrp="1"/>
          </p:cNvGraphicFramePr>
          <p:nvPr>
            <p:ph type="chart" sz="quarter" idx="13"/>
            <p:extLst>
              <p:ext uri="{D42A27DB-BD31-4B8C-83A1-F6EECF244321}">
                <p14:modId xmlns:p14="http://schemas.microsoft.com/office/powerpoint/2010/main" val="3228050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3FB6DF-C5AD-40B9-A353-E7BE23F8B4F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E075408-1107-4DEF-A923-DC54919041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6418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5A3B-59CE-4AB6-B202-F0AFDE0E725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2BD46D9-994C-4820-BC24-148C42FADFFB}"/>
              </a:ext>
            </a:extLst>
          </p:cNvPr>
          <p:cNvGraphicFramePr>
            <a:graphicFrameLocks noGrp="1"/>
          </p:cNvGraphicFramePr>
          <p:nvPr>
            <p:ph type="chart" sz="quarter" idx="13"/>
            <p:extLst>
              <p:ext uri="{D42A27DB-BD31-4B8C-83A1-F6EECF244321}">
                <p14:modId xmlns:p14="http://schemas.microsoft.com/office/powerpoint/2010/main" val="3668820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4A817E-FC03-4BC6-8F8E-B455AEBB4F5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D1C8778-B67A-4B21-BEE3-8F28BA1FD4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255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42D3-0E42-4C6B-91FB-4C6F7E6A4058}"/>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00B29F2A-81C0-4203-871A-7D06DBEF4197}"/>
              </a:ext>
            </a:extLst>
          </p:cNvPr>
          <p:cNvGraphicFramePr>
            <a:graphicFrameLocks noGrp="1"/>
          </p:cNvGraphicFramePr>
          <p:nvPr>
            <p:ph type="chart" sz="quarter" idx="13"/>
            <p:extLst>
              <p:ext uri="{D42A27DB-BD31-4B8C-83A1-F6EECF244321}">
                <p14:modId xmlns:p14="http://schemas.microsoft.com/office/powerpoint/2010/main" val="3316232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5C9C9-74A2-4F9D-84E7-A5D81A882B4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57B456D-2515-4493-9B62-0F0C96C49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7721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486F-631B-49B4-B1BC-09242AFD117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AA2F001-3792-4CA7-949C-73383F84566F}"/>
              </a:ext>
            </a:extLst>
          </p:cNvPr>
          <p:cNvGraphicFramePr>
            <a:graphicFrameLocks noGrp="1"/>
          </p:cNvGraphicFramePr>
          <p:nvPr>
            <p:ph type="chart" sz="quarter" idx="13"/>
            <p:extLst>
              <p:ext uri="{D42A27DB-BD31-4B8C-83A1-F6EECF244321}">
                <p14:modId xmlns:p14="http://schemas.microsoft.com/office/powerpoint/2010/main" val="1851400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7BBEFC-A454-40F9-B9F0-0B18830D956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6AE1817-EDD2-44C5-8E14-8E43F0285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969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744EE-2994-4F08-BCB3-6B275BC4E325}"/>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DFB48880-5B74-4CEB-8F12-CEECBC260E75}"/>
              </a:ext>
            </a:extLst>
          </p:cNvPr>
          <p:cNvGraphicFramePr>
            <a:graphicFrameLocks noGrp="1"/>
          </p:cNvGraphicFramePr>
          <p:nvPr>
            <p:ph type="tbl" sz="quarter" idx="13"/>
            <p:extLst>
              <p:ext uri="{D42A27DB-BD31-4B8C-83A1-F6EECF244321}">
                <p14:modId xmlns:p14="http://schemas.microsoft.com/office/powerpoint/2010/main" val="3178694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4435459"/>
                    </a:ext>
                  </a:extLst>
                </a:gridCol>
                <a:gridCol w="658368">
                  <a:extLst>
                    <a:ext uri="{9D8B030D-6E8A-4147-A177-3AD203B41FA5}">
                      <a16:colId xmlns:a16="http://schemas.microsoft.com/office/drawing/2014/main" val="2909242486"/>
                    </a:ext>
                  </a:extLst>
                </a:gridCol>
                <a:gridCol w="658368">
                  <a:extLst>
                    <a:ext uri="{9D8B030D-6E8A-4147-A177-3AD203B41FA5}">
                      <a16:colId xmlns:a16="http://schemas.microsoft.com/office/drawing/2014/main" val="1312051226"/>
                    </a:ext>
                  </a:extLst>
                </a:gridCol>
                <a:gridCol w="658368">
                  <a:extLst>
                    <a:ext uri="{9D8B030D-6E8A-4147-A177-3AD203B41FA5}">
                      <a16:colId xmlns:a16="http://schemas.microsoft.com/office/drawing/2014/main" val="61380230"/>
                    </a:ext>
                  </a:extLst>
                </a:gridCol>
                <a:gridCol w="658368">
                  <a:extLst>
                    <a:ext uri="{9D8B030D-6E8A-4147-A177-3AD203B41FA5}">
                      <a16:colId xmlns:a16="http://schemas.microsoft.com/office/drawing/2014/main" val="3584734540"/>
                    </a:ext>
                  </a:extLst>
                </a:gridCol>
                <a:gridCol w="658368">
                  <a:extLst>
                    <a:ext uri="{9D8B030D-6E8A-4147-A177-3AD203B41FA5}">
                      <a16:colId xmlns:a16="http://schemas.microsoft.com/office/drawing/2014/main" val="1018149471"/>
                    </a:ext>
                  </a:extLst>
                </a:gridCol>
                <a:gridCol w="658368">
                  <a:extLst>
                    <a:ext uri="{9D8B030D-6E8A-4147-A177-3AD203B41FA5}">
                      <a16:colId xmlns:a16="http://schemas.microsoft.com/office/drawing/2014/main" val="1583909073"/>
                    </a:ext>
                  </a:extLst>
                </a:gridCol>
                <a:gridCol w="658368">
                  <a:extLst>
                    <a:ext uri="{9D8B030D-6E8A-4147-A177-3AD203B41FA5}">
                      <a16:colId xmlns:a16="http://schemas.microsoft.com/office/drawing/2014/main" val="772420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609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Cristina Fernandez de Kirchner - 2017-08-14 04:34:31</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703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- 2017-08-13 11:38:54</a:t>
                      </a:r>
                      <a:r>
                        <a:rPr kumimoji="0" lang="es-ES" sz="1000" b="0" i="0" u="none" strike="noStrike" kern="1200" cap="none" spc="0" normalizeH="0" baseline="0" noProof="0">
                          <a:ln>
                            <a:noFill/>
                          </a:ln>
                          <a:solidFill>
                            <a:prstClr val="black"/>
                          </a:solidFill>
                          <a:effectLst/>
                          <a:uLnTx/>
                          <a:uFillTx/>
                          <a:latin typeface="+mn-lt"/>
                          <a:ea typeface="+mn-ea"/>
                          <a:cs typeface="+mn-cs"/>
                        </a:rPr>
                        <a:t>
Hola, buen día a todos y a todas. Estoy en casa con Néstor Iván analizando el impacto de campaña en las redes…
Naaa!! Es un chiste, estamos mirando dibujitos. Buena jornada democrática para todxs.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94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- 2017-08-11 07:33:16</a:t>
                      </a:r>
                      <a:r>
                        <a:rPr kumimoji="0" lang="es-ES" sz="1000" b="0" i="0" u="none" strike="noStrike" kern="1200" cap="none" spc="0" normalizeH="0" baseline="0" noProof="0">
                          <a:ln>
                            <a:noFill/>
                          </a:ln>
                          <a:solidFill>
                            <a:prstClr val="black"/>
                          </a:solidFill>
                          <a:effectLst/>
                          <a:uLnTx/>
                          <a:uFillTx/>
                          <a:latin typeface="+mn-lt"/>
                          <a:ea typeface="+mn-ea"/>
                          <a:cs typeface="+mn-cs"/>
                        </a:rPr>
                        <a:t>
Hola buen día, estamos a minutos de entrar en la veda electoral...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242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- 2017-08-10 16:58:28</a:t>
                      </a:r>
                      <a:r>
                        <a:rPr kumimoji="0" lang="es-ES" sz="1000" b="0" i="0" u="none" strike="noStrike" kern="1200" cap="none" spc="0" normalizeH="0" baseline="0" noProof="0">
                          <a:ln>
                            <a:noFill/>
                          </a:ln>
                          <a:solidFill>
                            <a:prstClr val="black"/>
                          </a:solidFill>
                          <a:effectLst/>
                          <a:uLnTx/>
                          <a:uFillTx/>
                          <a:latin typeface="+mn-lt"/>
                          <a:ea typeface="+mn-ea"/>
                          <a:cs typeface="+mn-cs"/>
                        </a:rPr>
                        <a:t>
[AHORA] Cierre de campaña de Unidad Ciudadana en la Provincia de Buenos Aires #tuvoztuvoto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45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- 2017-08-15 20:25:26</a:t>
                      </a:r>
                      <a:r>
                        <a:rPr kumimoji="0" lang="es-ES" sz="1000" b="0" i="0" u="none" strike="noStrike" kern="1200" cap="none" spc="0" normalizeH="0" baseline="0" noProof="0">
                          <a:ln>
                            <a:noFill/>
                          </a:ln>
                          <a:solidFill>
                            <a:prstClr val="black"/>
                          </a:solidFill>
                          <a:effectLst/>
                          <a:uLnTx/>
                          <a:uFillTx/>
                          <a:latin typeface="+mn-lt"/>
                          <a:ea typeface="+mn-ea"/>
                          <a:cs typeface="+mn-cs"/>
                        </a:rPr>
                        <a:t>
[AHORA] #UnidadCiudadana Cristina con Agustin Rossi en el Instituto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075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- 2017-08-30 18:07:16</a:t>
                      </a:r>
                      <a:r>
                        <a:rPr kumimoji="0" lang="es-ES" sz="1000" b="0" i="0" u="none" strike="noStrike" kern="1200" cap="none" spc="0" normalizeH="0" baseline="0" noProof="0">
                          <a:ln>
                            <a:noFill/>
                          </a:ln>
                          <a:solidFill>
                            <a:prstClr val="black"/>
                          </a:solidFill>
                          <a:effectLst/>
                          <a:uLnTx/>
                          <a:uFillTx/>
                          <a:latin typeface="+mn-lt"/>
                          <a:ea typeface="+mn-ea"/>
                          <a:cs typeface="+mn-cs"/>
                        </a:rPr>
                        <a:t>
[EN VIVO] Cristina en La Plata #GanóLaMayoría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3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- 2017-08-14 18:07:01</a:t>
                      </a:r>
                      <a:r>
                        <a:rPr kumimoji="0" lang="es-ES" sz="1000" b="0" i="0" u="none" strike="noStrike" kern="1200" cap="none" spc="0" normalizeH="0" baseline="0" noProof="0">
                          <a:ln>
                            <a:noFill/>
                          </a:ln>
                          <a:solidFill>
                            <a:prstClr val="black"/>
                          </a:solidFill>
                          <a:effectLst/>
                          <a:uLnTx/>
                          <a:uFillTx/>
                          <a:latin typeface="+mn-lt"/>
                          <a:ea typeface="+mn-ea"/>
                          <a:cs typeface="+mn-cs"/>
                        </a:rPr>
                        <a:t>
[EN VIVO] Conferencia de prensa de Unidad Ciudadana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2505591"/>
                  </a:ext>
                </a:extLst>
              </a:tr>
            </a:tbl>
          </a:graphicData>
        </a:graphic>
      </p:graphicFrame>
      <p:sp>
        <p:nvSpPr>
          <p:cNvPr id="4" name="Text Placeholder 3">
            <a:extLst>
              <a:ext uri="{FF2B5EF4-FFF2-40B4-BE49-F238E27FC236}">
                <a16:creationId xmlns:a16="http://schemas.microsoft.com/office/drawing/2014/main" id="{48530211-8D4A-4BB3-B36D-D86BA38BEF5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869623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2CBAD-F0BC-4D52-9CDB-7C66E66B1560}"/>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5DA8637B-6BF3-40C4-813F-3A8B7C8C8FD4}"/>
              </a:ext>
            </a:extLst>
          </p:cNvPr>
          <p:cNvGraphicFramePr>
            <a:graphicFrameLocks noGrp="1"/>
          </p:cNvGraphicFramePr>
          <p:nvPr>
            <p:ph type="tbl" sz="quarter" idx="13"/>
            <p:extLst>
              <p:ext uri="{D42A27DB-BD31-4B8C-83A1-F6EECF244321}">
                <p14:modId xmlns:p14="http://schemas.microsoft.com/office/powerpoint/2010/main" val="82471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8766980"/>
                    </a:ext>
                  </a:extLst>
                </a:gridCol>
                <a:gridCol w="658368">
                  <a:extLst>
                    <a:ext uri="{9D8B030D-6E8A-4147-A177-3AD203B41FA5}">
                      <a16:colId xmlns:a16="http://schemas.microsoft.com/office/drawing/2014/main" val="2343152769"/>
                    </a:ext>
                  </a:extLst>
                </a:gridCol>
                <a:gridCol w="658368">
                  <a:extLst>
                    <a:ext uri="{9D8B030D-6E8A-4147-A177-3AD203B41FA5}">
                      <a16:colId xmlns:a16="http://schemas.microsoft.com/office/drawing/2014/main" val="892609010"/>
                    </a:ext>
                  </a:extLst>
                </a:gridCol>
                <a:gridCol w="658368">
                  <a:extLst>
                    <a:ext uri="{9D8B030D-6E8A-4147-A177-3AD203B41FA5}">
                      <a16:colId xmlns:a16="http://schemas.microsoft.com/office/drawing/2014/main" val="3447545808"/>
                    </a:ext>
                  </a:extLst>
                </a:gridCol>
                <a:gridCol w="658368">
                  <a:extLst>
                    <a:ext uri="{9D8B030D-6E8A-4147-A177-3AD203B41FA5}">
                      <a16:colId xmlns:a16="http://schemas.microsoft.com/office/drawing/2014/main" val="220031830"/>
                    </a:ext>
                  </a:extLst>
                </a:gridCol>
                <a:gridCol w="658368">
                  <a:extLst>
                    <a:ext uri="{9D8B030D-6E8A-4147-A177-3AD203B41FA5}">
                      <a16:colId xmlns:a16="http://schemas.microsoft.com/office/drawing/2014/main" val="2999417271"/>
                    </a:ext>
                  </a:extLst>
                </a:gridCol>
                <a:gridCol w="658368">
                  <a:extLst>
                    <a:ext uri="{9D8B030D-6E8A-4147-A177-3AD203B41FA5}">
                      <a16:colId xmlns:a16="http://schemas.microsoft.com/office/drawing/2014/main" val="2702706383"/>
                    </a:ext>
                  </a:extLst>
                </a:gridCol>
                <a:gridCol w="658368">
                  <a:extLst>
                    <a:ext uri="{9D8B030D-6E8A-4147-A177-3AD203B41FA5}">
                      <a16:colId xmlns:a16="http://schemas.microsoft.com/office/drawing/2014/main" val="1949661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739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- 2017-08-08 18:28:21</a:t>
                      </a:r>
                      <a:r>
                        <a:rPr kumimoji="0" lang="es-ES" sz="1000" b="0" i="0" u="none" strike="noStrike" kern="1200" cap="none" spc="0" normalizeH="0" baseline="0" noProof="0">
                          <a:ln>
                            <a:noFill/>
                          </a:ln>
                          <a:solidFill>
                            <a:prstClr val="black"/>
                          </a:solidFill>
                          <a:effectLst/>
                          <a:uLnTx/>
                          <a:uFillTx/>
                          <a:latin typeface="+mn-lt"/>
                          <a:ea typeface="+mn-ea"/>
                          <a:cs typeface="+mn-cs"/>
                        </a:rPr>
                        <a:t>
[AHORA] Estamos en Independiente de Merlo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295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- 2017-08-10 18:53:05</a:t>
                      </a:r>
                      <a:r>
                        <a:rPr kumimoji="0" lang="es-ES" sz="1000" b="0" i="0" u="none" strike="noStrike" kern="1200" cap="none" spc="0" normalizeH="0" baseline="0" noProof="0">
                          <a:ln>
                            <a:noFill/>
                          </a:ln>
                          <a:solidFill>
                            <a:prstClr val="black"/>
                          </a:solidFill>
                          <a:effectLst/>
                          <a:uLnTx/>
                          <a:uFillTx/>
                          <a:latin typeface="+mn-lt"/>
                          <a:ea typeface="+mn-ea"/>
                          <a:cs typeface="+mn-cs"/>
                        </a:rPr>
                        <a:t>
Nosotros pensamos que cuando más universidades se abran y más pibes metamos adentro de las universidades, menos cárceles vamos a necesitar, y que cuando sigamos cerrando universidades y sigamos impidiendo que los pibes estudien, no va a haber cárcel que alcance ni en la República Argentina ni en ninguna parte del mundo. Porque es como que tienen invertidos los conceptos de educación y de seguridad.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851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- 2017-08-01 17:49:04</a:t>
                      </a:r>
                      <a:r>
                        <a:rPr kumimoji="0" lang="es-ES" sz="1000" b="0" i="0" u="none" strike="noStrike" kern="1200" cap="none" spc="0" normalizeH="0" baseline="0" noProof="0">
                          <a:ln>
                            <a:noFill/>
                          </a:ln>
                          <a:solidFill>
                            <a:prstClr val="black"/>
                          </a:solidFill>
                          <a:effectLst/>
                          <a:uLnTx/>
                          <a:uFillTx/>
                          <a:latin typeface="+mn-lt"/>
                          <a:ea typeface="+mn-ea"/>
                          <a:cs typeface="+mn-cs"/>
                        </a:rPr>
                        <a:t>
En la Universidad General Sarmiento, partido de Malvinas Argentinas. #LaVozDeLaMayoría hablando de Ciencia y Tecnología, innovación productiva y su impacto en la industria y la generación de empleos.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195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- 2017-08-01 17:49:04</a:t>
                      </a:r>
                      <a:r>
                        <a:rPr kumimoji="0" lang="es-ES" sz="1000" b="0" i="0" u="none" strike="noStrike" kern="1200" cap="none" spc="0" normalizeH="0" baseline="0" noProof="0">
                          <a:ln>
                            <a:noFill/>
                          </a:ln>
                          <a:solidFill>
                            <a:prstClr val="black"/>
                          </a:solidFill>
                          <a:effectLst/>
                          <a:uLnTx/>
                          <a:uFillTx/>
                          <a:latin typeface="+mn-lt"/>
                          <a:ea typeface="+mn-ea"/>
                          <a:cs typeface="+mn-cs"/>
                        </a:rPr>
                        <a:t>
En la Universidad General Sarmiento, partido de Malvinas Argentinas. #LaVozDeLaMayoría hablando de Ciencia y Tecnología, innovación productiva y su impacto en la industria y la generación de empleos.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8972540"/>
                  </a:ext>
                </a:extLst>
              </a:tr>
            </a:tbl>
          </a:graphicData>
        </a:graphic>
      </p:graphicFrame>
      <p:sp>
        <p:nvSpPr>
          <p:cNvPr id="4" name="Text Placeholder 3">
            <a:extLst>
              <a:ext uri="{FF2B5EF4-FFF2-40B4-BE49-F238E27FC236}">
                <a16:creationId xmlns:a16="http://schemas.microsoft.com/office/drawing/2014/main" id="{5733E323-F741-4F9D-BAEF-AD7E1754B5D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696813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BF93D-C6C6-4028-95DB-E2788C16DD5C}"/>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E89D2FFB-77DB-4702-80D6-0DA61F81F0D3}"/>
              </a:ext>
            </a:extLst>
          </p:cNvPr>
          <p:cNvGraphicFramePr>
            <a:graphicFrameLocks noGrp="1"/>
          </p:cNvGraphicFramePr>
          <p:nvPr>
            <p:ph type="tbl" sz="quarter" idx="13"/>
            <p:extLst>
              <p:ext uri="{D42A27DB-BD31-4B8C-83A1-F6EECF244321}">
                <p14:modId xmlns:p14="http://schemas.microsoft.com/office/powerpoint/2010/main" val="602784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8085672"/>
                    </a:ext>
                  </a:extLst>
                </a:gridCol>
                <a:gridCol w="658368">
                  <a:extLst>
                    <a:ext uri="{9D8B030D-6E8A-4147-A177-3AD203B41FA5}">
                      <a16:colId xmlns:a16="http://schemas.microsoft.com/office/drawing/2014/main" val="3923725557"/>
                    </a:ext>
                  </a:extLst>
                </a:gridCol>
                <a:gridCol w="658368">
                  <a:extLst>
                    <a:ext uri="{9D8B030D-6E8A-4147-A177-3AD203B41FA5}">
                      <a16:colId xmlns:a16="http://schemas.microsoft.com/office/drawing/2014/main" val="4187806617"/>
                    </a:ext>
                  </a:extLst>
                </a:gridCol>
                <a:gridCol w="658368">
                  <a:extLst>
                    <a:ext uri="{9D8B030D-6E8A-4147-A177-3AD203B41FA5}">
                      <a16:colId xmlns:a16="http://schemas.microsoft.com/office/drawing/2014/main" val="329736584"/>
                    </a:ext>
                  </a:extLst>
                </a:gridCol>
                <a:gridCol w="658368">
                  <a:extLst>
                    <a:ext uri="{9D8B030D-6E8A-4147-A177-3AD203B41FA5}">
                      <a16:colId xmlns:a16="http://schemas.microsoft.com/office/drawing/2014/main" val="3015944992"/>
                    </a:ext>
                  </a:extLst>
                </a:gridCol>
                <a:gridCol w="658368">
                  <a:extLst>
                    <a:ext uri="{9D8B030D-6E8A-4147-A177-3AD203B41FA5}">
                      <a16:colId xmlns:a16="http://schemas.microsoft.com/office/drawing/2014/main" val="607588886"/>
                    </a:ext>
                  </a:extLst>
                </a:gridCol>
                <a:gridCol w="658368">
                  <a:extLst>
                    <a:ext uri="{9D8B030D-6E8A-4147-A177-3AD203B41FA5}">
                      <a16:colId xmlns:a16="http://schemas.microsoft.com/office/drawing/2014/main" val="367687710"/>
                    </a:ext>
                  </a:extLst>
                </a:gridCol>
                <a:gridCol w="658368">
                  <a:extLst>
                    <a:ext uri="{9D8B030D-6E8A-4147-A177-3AD203B41FA5}">
                      <a16:colId xmlns:a16="http://schemas.microsoft.com/office/drawing/2014/main" val="334534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347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- 2017-08-06 20:26:56</a:t>
                      </a:r>
                      <a:r>
                        <a:rPr kumimoji="0" lang="es-ES" sz="1000" b="0" i="0" u="none" strike="noStrike" kern="1200" cap="none" spc="0" normalizeH="0" baseline="0" noProof="0">
                          <a:ln>
                            <a:noFill/>
                          </a:ln>
                          <a:solidFill>
                            <a:prstClr val="black"/>
                          </a:solidFill>
                          <a:effectLst/>
                          <a:uLnTx/>
                          <a:uFillTx/>
                          <a:latin typeface="+mn-lt"/>
                          <a:ea typeface="+mn-ea"/>
                          <a:cs typeface="+mn-cs"/>
                        </a:rPr>
                        <a:t>
Hoy por la tarde me comuniqué con Sergio Maldonado y Andrea, su mujer. Sergio es hermano de Santiago Maldonado…
Santiago, hace 5 días que está desaparecido. Su hermano me cuenta que testigos vieron que la Gendarmería lo llevó, que lo rodearon, lo golpearon y lo subieron a una camioneta de esa fuerza. Desde ese momento, nadie supo más nada de su hermano…
El Gobierno Nacional, de quien depende Gendarmería, tiene la obligación de informar donde está Santiago y la responsabilidad de su aparición. Santiago debe aparecer. Y debe aparecer con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300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Cristina Fernandez de Kirchner - 2017-08-17 18:35:44</a:t>
                      </a:r>
                      <a:r>
                        <a:rPr kumimoji="0" lang="en-US" sz="1000" b="0" i="0" u="none" strike="noStrike" kern="1200" cap="none" spc="0" normalizeH="0" baseline="0" noProof="0">
                          <a:ln>
                            <a:noFill/>
                          </a:ln>
                          <a:solidFill>
                            <a:prstClr val="black"/>
                          </a:solidFill>
                          <a:effectLst/>
                          <a:uLnTx/>
                          <a:uFillTx/>
                          <a:latin typeface="+mn-lt"/>
                          <a:ea typeface="+mn-ea"/>
                          <a:cs typeface="+mn-cs"/>
                        </a:rPr>
                        <a:t>
Llegando al Instituto PATRIA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517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- 2017-08-03 15:40:39</a:t>
                      </a:r>
                      <a:r>
                        <a:rPr kumimoji="0" lang="es-ES" sz="1000" b="0" i="0" u="none" strike="noStrike" kern="1200" cap="none" spc="0" normalizeH="0" baseline="0" noProof="0">
                          <a:ln>
                            <a:noFill/>
                          </a:ln>
                          <a:solidFill>
                            <a:prstClr val="black"/>
                          </a:solidFill>
                          <a:effectLst/>
                          <a:uLnTx/>
                          <a:uFillTx/>
                          <a:latin typeface="+mn-lt"/>
                          <a:ea typeface="+mn-ea"/>
                          <a:cs typeface="+mn-cs"/>
                        </a:rPr>
                        <a:t>
[EN VIVO] Cristina Kirchner en el  Centro de Jubilados DAME TU MANO, Barrio Cuartel Noveno, Lomas de Zamora.
Dame tu Mano tiene más de 300 socios y socias y existe desde hace 26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436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- 2017-08-17 22:49:24</a:t>
                      </a:r>
                      <a:r>
                        <a:rPr kumimoji="0" lang="es-ES" sz="1000" b="0" i="0" u="none" strike="noStrike" kern="1200" cap="none" spc="0" normalizeH="0" baseline="0" noProof="0">
                          <a:ln>
                            <a:noFill/>
                          </a:ln>
                          <a:solidFill>
                            <a:prstClr val="black"/>
                          </a:solidFill>
                          <a:effectLst/>
                          <a:uLnTx/>
                          <a:uFillTx/>
                          <a:latin typeface="+mn-lt"/>
                          <a:ea typeface="+mn-ea"/>
                          <a:cs typeface="+mn-cs"/>
                        </a:rPr>
                        <a:t>
Hace un rato. Gracias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0169979"/>
                  </a:ext>
                </a:extLst>
              </a:tr>
            </a:tbl>
          </a:graphicData>
        </a:graphic>
      </p:graphicFrame>
      <p:sp>
        <p:nvSpPr>
          <p:cNvPr id="4" name="Text Placeholder 3">
            <a:extLst>
              <a:ext uri="{FF2B5EF4-FFF2-40B4-BE49-F238E27FC236}">
                <a16:creationId xmlns:a16="http://schemas.microsoft.com/office/drawing/2014/main" id="{F43D3BC2-6F23-4041-A665-9C71A297C14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449934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501C-E229-4FEF-AB02-A9F67E99BBB6}"/>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9BC31B11-9D7A-4BDC-8132-B79E02472DA4}"/>
              </a:ext>
            </a:extLst>
          </p:cNvPr>
          <p:cNvGraphicFramePr>
            <a:graphicFrameLocks noGrp="1"/>
          </p:cNvGraphicFramePr>
          <p:nvPr>
            <p:ph type="tbl" sz="quarter" idx="13"/>
            <p:extLst>
              <p:ext uri="{D42A27DB-BD31-4B8C-83A1-F6EECF244321}">
                <p14:modId xmlns:p14="http://schemas.microsoft.com/office/powerpoint/2010/main" val="330683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5901806"/>
                    </a:ext>
                  </a:extLst>
                </a:gridCol>
                <a:gridCol w="658368">
                  <a:extLst>
                    <a:ext uri="{9D8B030D-6E8A-4147-A177-3AD203B41FA5}">
                      <a16:colId xmlns:a16="http://schemas.microsoft.com/office/drawing/2014/main" val="840463597"/>
                    </a:ext>
                  </a:extLst>
                </a:gridCol>
                <a:gridCol w="658368">
                  <a:extLst>
                    <a:ext uri="{9D8B030D-6E8A-4147-A177-3AD203B41FA5}">
                      <a16:colId xmlns:a16="http://schemas.microsoft.com/office/drawing/2014/main" val="3334313678"/>
                    </a:ext>
                  </a:extLst>
                </a:gridCol>
                <a:gridCol w="658368">
                  <a:extLst>
                    <a:ext uri="{9D8B030D-6E8A-4147-A177-3AD203B41FA5}">
                      <a16:colId xmlns:a16="http://schemas.microsoft.com/office/drawing/2014/main" val="1502276839"/>
                    </a:ext>
                  </a:extLst>
                </a:gridCol>
                <a:gridCol w="658368">
                  <a:extLst>
                    <a:ext uri="{9D8B030D-6E8A-4147-A177-3AD203B41FA5}">
                      <a16:colId xmlns:a16="http://schemas.microsoft.com/office/drawing/2014/main" val="4130819370"/>
                    </a:ext>
                  </a:extLst>
                </a:gridCol>
                <a:gridCol w="658368">
                  <a:extLst>
                    <a:ext uri="{9D8B030D-6E8A-4147-A177-3AD203B41FA5}">
                      <a16:colId xmlns:a16="http://schemas.microsoft.com/office/drawing/2014/main" val="1219213354"/>
                    </a:ext>
                  </a:extLst>
                </a:gridCol>
                <a:gridCol w="658368">
                  <a:extLst>
                    <a:ext uri="{9D8B030D-6E8A-4147-A177-3AD203B41FA5}">
                      <a16:colId xmlns:a16="http://schemas.microsoft.com/office/drawing/2014/main" val="1727482629"/>
                    </a:ext>
                  </a:extLst>
                </a:gridCol>
                <a:gridCol w="658368">
                  <a:extLst>
                    <a:ext uri="{9D8B030D-6E8A-4147-A177-3AD203B41FA5}">
                      <a16:colId xmlns:a16="http://schemas.microsoft.com/office/drawing/2014/main" val="3071727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26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- 2017-08-15 21:31:43</a:t>
                      </a:r>
                      <a:r>
                        <a:rPr kumimoji="0" lang="es-ES" sz="1000" b="0" i="0" u="none" strike="noStrike" kern="1200" cap="none" spc="0" normalizeH="0" baseline="0" noProof="0">
                          <a:ln>
                            <a:noFill/>
                          </a:ln>
                          <a:solidFill>
                            <a:prstClr val="black"/>
                          </a:solidFill>
                          <a:effectLst/>
                          <a:uLnTx/>
                          <a:uFillTx/>
                          <a:latin typeface="+mn-lt"/>
                          <a:ea typeface="+mn-ea"/>
                          <a:cs typeface="+mn-cs"/>
                        </a:rPr>
                        <a:t>
#CuentenLosVotos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04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- 2017-08-30 18:27:01</a:t>
                      </a:r>
                      <a:r>
                        <a:rPr kumimoji="0" lang="es-ES" sz="1000" b="0" i="0" u="none" strike="noStrike" kern="1200" cap="none" spc="0" normalizeH="0" baseline="0" noProof="0">
                          <a:ln>
                            <a:noFill/>
                          </a:ln>
                          <a:solidFill>
                            <a:prstClr val="black"/>
                          </a:solidFill>
                          <a:effectLst/>
                          <a:uLnTx/>
                          <a:uFillTx/>
                          <a:latin typeface="+mn-lt"/>
                          <a:ea typeface="+mn-ea"/>
                          <a:cs typeface="+mn-cs"/>
                        </a:rPr>
                        <a:t>
[AHORA] En La Plata. #GanoLaMayoria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880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- 2017-08-20 18:16:08</a:t>
                      </a:r>
                      <a:r>
                        <a:rPr kumimoji="0" lang="es-ES" sz="1000" b="0" i="0" u="none" strike="noStrike" kern="1200" cap="none" spc="0" normalizeH="0" baseline="0" noProof="0">
                          <a:ln>
                            <a:noFill/>
                          </a:ln>
                          <a:solidFill>
                            <a:prstClr val="black"/>
                          </a:solidFill>
                          <a:effectLst/>
                          <a:uLnTx/>
                          <a:uFillTx/>
                          <a:latin typeface="+mn-lt"/>
                          <a:ea typeface="+mn-ea"/>
                          <a:cs typeface="+mn-cs"/>
                        </a:rPr>
                        <a:t>
Un fuerte abrazo para todxs. Feliz Día del Niño.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4825020"/>
                  </a:ext>
                </a:extLst>
              </a:tr>
            </a:tbl>
          </a:graphicData>
        </a:graphic>
      </p:graphicFrame>
      <p:sp>
        <p:nvSpPr>
          <p:cNvPr id="4" name="Text Placeholder 3">
            <a:extLst>
              <a:ext uri="{FF2B5EF4-FFF2-40B4-BE49-F238E27FC236}">
                <a16:creationId xmlns:a16="http://schemas.microsoft.com/office/drawing/2014/main" id="{0D00570D-DD84-4E73-9C98-EB0CE531748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22446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A62B-95C2-4726-94A9-8AFA29F0A8C2}"/>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5094D366-D6F4-4982-AABD-035701F37452}"/>
              </a:ext>
            </a:extLst>
          </p:cNvPr>
          <p:cNvGraphicFramePr>
            <a:graphicFrameLocks noGrp="1"/>
          </p:cNvGraphicFramePr>
          <p:nvPr>
            <p:ph type="tbl" sz="quarter" idx="13"/>
            <p:extLst>
              <p:ext uri="{D42A27DB-BD31-4B8C-83A1-F6EECF244321}">
                <p14:modId xmlns:p14="http://schemas.microsoft.com/office/powerpoint/2010/main" val="434153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7553713"/>
                    </a:ext>
                  </a:extLst>
                </a:gridCol>
                <a:gridCol w="658368">
                  <a:extLst>
                    <a:ext uri="{9D8B030D-6E8A-4147-A177-3AD203B41FA5}">
                      <a16:colId xmlns:a16="http://schemas.microsoft.com/office/drawing/2014/main" val="3329126592"/>
                    </a:ext>
                  </a:extLst>
                </a:gridCol>
                <a:gridCol w="658368">
                  <a:extLst>
                    <a:ext uri="{9D8B030D-6E8A-4147-A177-3AD203B41FA5}">
                      <a16:colId xmlns:a16="http://schemas.microsoft.com/office/drawing/2014/main" val="3625378798"/>
                    </a:ext>
                  </a:extLst>
                </a:gridCol>
                <a:gridCol w="658368">
                  <a:extLst>
                    <a:ext uri="{9D8B030D-6E8A-4147-A177-3AD203B41FA5}">
                      <a16:colId xmlns:a16="http://schemas.microsoft.com/office/drawing/2014/main" val="146584486"/>
                    </a:ext>
                  </a:extLst>
                </a:gridCol>
                <a:gridCol w="658368">
                  <a:extLst>
                    <a:ext uri="{9D8B030D-6E8A-4147-A177-3AD203B41FA5}">
                      <a16:colId xmlns:a16="http://schemas.microsoft.com/office/drawing/2014/main" val="3334229605"/>
                    </a:ext>
                  </a:extLst>
                </a:gridCol>
                <a:gridCol w="658368">
                  <a:extLst>
                    <a:ext uri="{9D8B030D-6E8A-4147-A177-3AD203B41FA5}">
                      <a16:colId xmlns:a16="http://schemas.microsoft.com/office/drawing/2014/main" val="88928270"/>
                    </a:ext>
                  </a:extLst>
                </a:gridCol>
                <a:gridCol w="658368">
                  <a:extLst>
                    <a:ext uri="{9D8B030D-6E8A-4147-A177-3AD203B41FA5}">
                      <a16:colId xmlns:a16="http://schemas.microsoft.com/office/drawing/2014/main" val="225782879"/>
                    </a:ext>
                  </a:extLst>
                </a:gridCol>
                <a:gridCol w="658368">
                  <a:extLst>
                    <a:ext uri="{9D8B030D-6E8A-4147-A177-3AD203B41FA5}">
                      <a16:colId xmlns:a16="http://schemas.microsoft.com/office/drawing/2014/main" val="163814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560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- 2017-08-25 18:12:57</a:t>
                      </a:r>
                      <a:r>
                        <a:rPr kumimoji="0" lang="es-ES" sz="1000" b="0" i="0" u="none" strike="noStrike" kern="1200" cap="none" spc="0" normalizeH="0" baseline="0" noProof="0">
                          <a:ln>
                            <a:noFill/>
                          </a:ln>
                          <a:solidFill>
                            <a:prstClr val="black"/>
                          </a:solidFill>
                          <a:effectLst/>
                          <a:uLnTx/>
                          <a:uFillTx/>
                          <a:latin typeface="+mn-lt"/>
                          <a:ea typeface="+mn-ea"/>
                          <a:cs typeface="+mn-cs"/>
                        </a:rPr>
                        <a:t>
“Por un puñado de votos”.
El Gobierno de Macri, Vidal y Bullrich sigue con su operación de maquillaje y manipulación. 
Primero nos quisieron hacer creer una mentira: que habían ganado.
Luego que “empataron”: como si en política existiera el empate, como si fuera un partido de fútbol.
Hace un par de días que perdieron “por poco, por muy poco”.
Y ayer, finalmente, que hemos ganado “por un puñado de votos”.
Una expresión despreciativa, dicha para desvirtuar el valor del voto y de la democracia.
Por un puñado de votos podemos tener senadorxs y diputadxs para defender y frenar el ajuste, o para imponerlo y agravarlo.
Un puñado de votos no es un tema menor. Es la diferencia entre un Gobierno que puede mentir y avasallar para imponer su dureza, o una Oposición que puede unir a la mayoría para frenar el ajuste.
Ese puñado de votos es la oportunidad que tienen hoy dos de cada tres argentinxs que le dijeron NO a Macri.
Ese puñado de votos es la esperanza de la mayoría.
Ese puñado de votos 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3665312"/>
                  </a:ext>
                </a:extLst>
              </a:tr>
            </a:tbl>
          </a:graphicData>
        </a:graphic>
      </p:graphicFrame>
      <p:sp>
        <p:nvSpPr>
          <p:cNvPr id="4" name="Text Placeholder 3">
            <a:extLst>
              <a:ext uri="{FF2B5EF4-FFF2-40B4-BE49-F238E27FC236}">
                <a16:creationId xmlns:a16="http://schemas.microsoft.com/office/drawing/2014/main" id="{13127CA3-CA97-4660-BE24-06AB70F0FA7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242052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F4B2E-7EDF-45A1-95AA-9F6D1F0EF9AA}"/>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432DD41A-FAE3-419C-805D-CE2EA5C4125A}"/>
              </a:ext>
            </a:extLst>
          </p:cNvPr>
          <p:cNvGraphicFramePr>
            <a:graphicFrameLocks noGrp="1"/>
          </p:cNvGraphicFramePr>
          <p:nvPr>
            <p:ph type="tbl" sz="quarter" idx="13"/>
            <p:extLst>
              <p:ext uri="{D42A27DB-BD31-4B8C-83A1-F6EECF244321}">
                <p14:modId xmlns:p14="http://schemas.microsoft.com/office/powerpoint/2010/main" val="20801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4093481"/>
                    </a:ext>
                  </a:extLst>
                </a:gridCol>
                <a:gridCol w="658368">
                  <a:extLst>
                    <a:ext uri="{9D8B030D-6E8A-4147-A177-3AD203B41FA5}">
                      <a16:colId xmlns:a16="http://schemas.microsoft.com/office/drawing/2014/main" val="4128137223"/>
                    </a:ext>
                  </a:extLst>
                </a:gridCol>
                <a:gridCol w="658368">
                  <a:extLst>
                    <a:ext uri="{9D8B030D-6E8A-4147-A177-3AD203B41FA5}">
                      <a16:colId xmlns:a16="http://schemas.microsoft.com/office/drawing/2014/main" val="2396719789"/>
                    </a:ext>
                  </a:extLst>
                </a:gridCol>
                <a:gridCol w="658368">
                  <a:extLst>
                    <a:ext uri="{9D8B030D-6E8A-4147-A177-3AD203B41FA5}">
                      <a16:colId xmlns:a16="http://schemas.microsoft.com/office/drawing/2014/main" val="1308912794"/>
                    </a:ext>
                  </a:extLst>
                </a:gridCol>
                <a:gridCol w="658368">
                  <a:extLst>
                    <a:ext uri="{9D8B030D-6E8A-4147-A177-3AD203B41FA5}">
                      <a16:colId xmlns:a16="http://schemas.microsoft.com/office/drawing/2014/main" val="4228033725"/>
                    </a:ext>
                  </a:extLst>
                </a:gridCol>
                <a:gridCol w="658368">
                  <a:extLst>
                    <a:ext uri="{9D8B030D-6E8A-4147-A177-3AD203B41FA5}">
                      <a16:colId xmlns:a16="http://schemas.microsoft.com/office/drawing/2014/main" val="2784374122"/>
                    </a:ext>
                  </a:extLst>
                </a:gridCol>
                <a:gridCol w="658368">
                  <a:extLst>
                    <a:ext uri="{9D8B030D-6E8A-4147-A177-3AD203B41FA5}">
                      <a16:colId xmlns:a16="http://schemas.microsoft.com/office/drawing/2014/main" val="1212208442"/>
                    </a:ext>
                  </a:extLst>
                </a:gridCol>
                <a:gridCol w="658368">
                  <a:extLst>
                    <a:ext uri="{9D8B030D-6E8A-4147-A177-3AD203B41FA5}">
                      <a16:colId xmlns:a16="http://schemas.microsoft.com/office/drawing/2014/main" val="4033021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826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Cristina Fernandez de Kirchner - 2017-08-01 19:19:18</a:t>
                      </a:r>
                      <a:r>
                        <a:rPr kumimoji="0" lang="en-US" sz="1000" b="0" i="0" u="none" strike="noStrike" kern="1200" cap="none" spc="0" normalizeH="0" baseline="0" noProof="0">
                          <a:ln>
                            <a:noFill/>
                          </a:ln>
                          <a:solidFill>
                            <a:prstClr val="black"/>
                          </a:solidFill>
                          <a:effectLst/>
                          <a:uLnTx/>
                          <a:uFillTx/>
                          <a:latin typeface="+mn-lt"/>
                          <a:ea typeface="+mn-ea"/>
                          <a:cs typeface="+mn-cs"/>
                        </a:rPr>
                        <a:t>
Gracias Malvinas Argentinas ❤ #LaVozDeLaMayoria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72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- 2017-08-08 21:02:01</a:t>
                      </a:r>
                      <a:r>
                        <a:rPr kumimoji="0" lang="es-ES" sz="1000" b="0" i="0" u="none" strike="noStrike" kern="1200" cap="none" spc="0" normalizeH="0" baseline="0" noProof="0">
                          <a:ln>
                            <a:noFill/>
                          </a:ln>
                          <a:solidFill>
                            <a:prstClr val="black"/>
                          </a:solidFill>
                          <a:effectLst/>
                          <a:uLnTx/>
                          <a:uFillTx/>
                          <a:latin typeface="+mn-lt"/>
                          <a:ea typeface="+mn-ea"/>
                          <a:cs typeface="+mn-cs"/>
                        </a:rPr>
                        <a:t>
Es importante que entendamos que estamos discutiendo cosas que ya creíamos que no debíamos discutir, y por eso es necesario poner un limite. Para que volvamos a discutir otras cosas que siempre se discuten en todos los países, pero no estas. No es justo que estemos discutiendo trabajo cuando lo teníamos, no es justo que estemos discutiendo comida cuando la teníamos, y no es justo que estemos discutiendo remedios para los viejos cuando todos tenían remedios.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440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- 2017-08-17 19:30:12</a:t>
                      </a:r>
                      <a:r>
                        <a:rPr kumimoji="0" lang="es-ES" sz="1000" b="0" i="0" u="none" strike="noStrike" kern="1200" cap="none" spc="0" normalizeH="0" baseline="0" noProof="0">
                          <a:ln>
                            <a:noFill/>
                          </a:ln>
                          <a:solidFill>
                            <a:prstClr val="black"/>
                          </a:solidFill>
                          <a:effectLst/>
                          <a:uLnTx/>
                          <a:uFillTx/>
                          <a:latin typeface="+mn-lt"/>
                          <a:ea typeface="+mn-ea"/>
                          <a:cs typeface="+mn-cs"/>
                        </a:rPr>
                        <a:t>
En el Instituto PATRIA con los ganadores de las PASO del Frente Ciudadano y Social de Tierra del Fuego y del Frente para la Victoria de Chubut, Martín Pérez y Ricardo Fueyo.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575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- 2017-08-30 09:49:09</a:t>
                      </a:r>
                      <a:r>
                        <a:rPr kumimoji="0" lang="es-ES" sz="1000" b="0" i="0" u="none" strike="noStrike" kern="1200" cap="none" spc="0" normalizeH="0" baseline="0" noProof="0">
                          <a:ln>
                            <a:noFill/>
                          </a:ln>
                          <a:solidFill>
                            <a:prstClr val="black"/>
                          </a:solidFill>
                          <a:effectLst/>
                          <a:uLnTx/>
                          <a:uFillTx/>
                          <a:latin typeface="+mn-lt"/>
                          <a:ea typeface="+mn-ea"/>
                          <a:cs typeface="+mn-cs"/>
                        </a:rPr>
                        <a:t>
Hoy nos vemos en La Plata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3221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Cristina Fernandez de Kirchner - 2017-08-24 11:13:07</a:t>
                      </a:r>
                      <a:r>
                        <a:rPr kumimoji="0" lang="en-US" sz="1000" b="0" i="0" u="none" strike="noStrike" kern="1200" cap="none" spc="0" normalizeH="0" baseline="0" noProof="0">
                          <a:ln>
                            <a:noFill/>
                          </a:ln>
                          <a:solidFill>
                            <a:prstClr val="black"/>
                          </a:solidFill>
                          <a:effectLst/>
                          <a:uLnTx/>
                          <a:uFillTx/>
                          <a:latin typeface="+mn-lt"/>
                          <a:ea typeface="+mn-ea"/>
                          <a:cs typeface="+mn-cs"/>
                        </a:rPr>
                        <a:t>
Dónde está Santiago Maldonado?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511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Cristina Fernandez de Kirchner - 2017-08-03 15:46:40</a:t>
                      </a:r>
                      <a:r>
                        <a:rPr kumimoji="0" lang="en-US" sz="1000" b="0" i="0" u="none" strike="noStrike" kern="1200" cap="none" spc="0" normalizeH="0" baseline="0" noProof="0">
                          <a:ln>
                            <a:noFill/>
                          </a:ln>
                          <a:solidFill>
                            <a:prstClr val="black"/>
                          </a:solidFill>
                          <a:effectLst/>
                          <a:uLnTx/>
                          <a:uFillTx/>
                          <a:latin typeface="+mn-lt"/>
                          <a:ea typeface="+mn-ea"/>
                          <a:cs typeface="+mn-cs"/>
                        </a:rPr>
                        <a:t>
[AHORA] Rumbo a Lomas de Zamora a encontrarme con jubilados.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282146"/>
                  </a:ext>
                </a:extLst>
              </a:tr>
            </a:tbl>
          </a:graphicData>
        </a:graphic>
      </p:graphicFrame>
      <p:sp>
        <p:nvSpPr>
          <p:cNvPr id="4" name="Text Placeholder 3">
            <a:extLst>
              <a:ext uri="{FF2B5EF4-FFF2-40B4-BE49-F238E27FC236}">
                <a16:creationId xmlns:a16="http://schemas.microsoft.com/office/drawing/2014/main" id="{055C323E-874B-4ABB-B2FD-18079FF8875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756388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0452-0AFA-4A9A-ABB4-B6CC0F8E3D68}"/>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E6556CC5-73B1-484A-958D-BC6C116C2DD2}"/>
              </a:ext>
            </a:extLst>
          </p:cNvPr>
          <p:cNvGraphicFramePr>
            <a:graphicFrameLocks noGrp="1"/>
          </p:cNvGraphicFramePr>
          <p:nvPr>
            <p:ph type="chart" sz="quarter" idx="13"/>
            <p:extLst>
              <p:ext uri="{D42A27DB-BD31-4B8C-83A1-F6EECF244321}">
                <p14:modId xmlns:p14="http://schemas.microsoft.com/office/powerpoint/2010/main" val="3534212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EBCC0-54B7-4FFD-912C-7BB8427A2B5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0192D1E-6017-4ED3-B25D-7B6EC7DD16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383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9E38-BEC7-458F-A1C4-B2D9154441E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3040338-1831-499C-A392-9423FEDE4BC7}"/>
              </a:ext>
            </a:extLst>
          </p:cNvPr>
          <p:cNvGraphicFramePr>
            <a:graphicFrameLocks noGrp="1"/>
          </p:cNvGraphicFramePr>
          <p:nvPr>
            <p:ph type="chart" sz="quarter" idx="13"/>
            <p:extLst>
              <p:ext uri="{D42A27DB-BD31-4B8C-83A1-F6EECF244321}">
                <p14:modId xmlns:p14="http://schemas.microsoft.com/office/powerpoint/2010/main" val="253541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0415E7-6BA2-461B-8B4C-0236A369AC4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72A805D-9503-4FE7-AFFF-B87AA53E1F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110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4D6B-2351-43C2-8E42-228AB9D732F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BFCA3A39-5D20-4B48-97E4-71499A20CB42}"/>
              </a:ext>
            </a:extLst>
          </p:cNvPr>
          <p:cNvGraphicFramePr>
            <a:graphicFrameLocks noGrp="1"/>
          </p:cNvGraphicFramePr>
          <p:nvPr>
            <p:ph type="chart" sz="quarter" idx="13"/>
            <p:extLst>
              <p:ext uri="{D42A27DB-BD31-4B8C-83A1-F6EECF244321}">
                <p14:modId xmlns:p14="http://schemas.microsoft.com/office/powerpoint/2010/main" val="3008535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2D097-B264-4A82-ADBF-134779A6003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F577E30-C236-4938-AAEE-0F9DEF42D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1506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AE174-98CA-4BCE-9385-F8B2D688194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DA091DC-02CE-4AC2-ACD6-1C39B56685B3}"/>
              </a:ext>
            </a:extLst>
          </p:cNvPr>
          <p:cNvGraphicFramePr>
            <a:graphicFrameLocks noGrp="1"/>
          </p:cNvGraphicFramePr>
          <p:nvPr>
            <p:ph type="chart" sz="quarter" idx="13"/>
            <p:extLst>
              <p:ext uri="{D42A27DB-BD31-4B8C-83A1-F6EECF244321}">
                <p14:modId xmlns:p14="http://schemas.microsoft.com/office/powerpoint/2010/main" val="1857325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8BB869-C318-4993-9483-DDDFCA382E55}"/>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577652E-9E6A-4E9C-85AC-0BC3E65833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5036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941E1-F13A-4786-9E75-15B04C8F3A5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2444221-E779-4CB4-9E1A-F3CFE23487FC}"/>
              </a:ext>
            </a:extLst>
          </p:cNvPr>
          <p:cNvGraphicFramePr>
            <a:graphicFrameLocks noGrp="1"/>
          </p:cNvGraphicFramePr>
          <p:nvPr>
            <p:ph type="chart" sz="quarter" idx="13"/>
            <p:extLst>
              <p:ext uri="{D42A27DB-BD31-4B8C-83A1-F6EECF244321}">
                <p14:modId xmlns:p14="http://schemas.microsoft.com/office/powerpoint/2010/main" val="1520565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541ED-11E4-406E-8023-30E0D54C37D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20319AE-20A8-4FFE-8A6F-DA2D2F033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0234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6B29-74E1-4789-8656-5D607309112E}"/>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5905839-00E3-4348-B59A-FB2CDD1A359E}"/>
              </a:ext>
            </a:extLst>
          </p:cNvPr>
          <p:cNvGraphicFramePr>
            <a:graphicFrameLocks noGrp="1"/>
          </p:cNvGraphicFramePr>
          <p:nvPr>
            <p:ph type="chart" sz="quarter" idx="13"/>
            <p:extLst>
              <p:ext uri="{D42A27DB-BD31-4B8C-83A1-F6EECF244321}">
                <p14:modId xmlns:p14="http://schemas.microsoft.com/office/powerpoint/2010/main" val="3164127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C96AC6-82B2-495E-9473-FB96183B2C9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D8B4F83-D7C0-4E51-B3B4-65A3108C6B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519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9033B-57BE-4899-8D15-CB627CD72AB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32A4E3C-898F-47CC-9409-955A5E55C7BE}"/>
              </a:ext>
            </a:extLst>
          </p:cNvPr>
          <p:cNvGraphicFramePr>
            <a:graphicFrameLocks noGrp="1"/>
          </p:cNvGraphicFramePr>
          <p:nvPr>
            <p:ph type="chart" sz="quarter" idx="13"/>
            <p:extLst>
              <p:ext uri="{D42A27DB-BD31-4B8C-83A1-F6EECF244321}">
                <p14:modId xmlns:p14="http://schemas.microsoft.com/office/powerpoint/2010/main" val="2866620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1EEBF-6AAC-4CB3-83F7-955272910D1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588274B-56DE-456A-AC73-A5ABC3CD83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930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C57F-D080-4FF1-8F3D-3732F46FF2F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6009E9A1-B0DF-4992-AA66-7ABB871EC698}"/>
              </a:ext>
            </a:extLst>
          </p:cNvPr>
          <p:cNvGraphicFramePr>
            <a:graphicFrameLocks noGrp="1"/>
          </p:cNvGraphicFramePr>
          <p:nvPr>
            <p:ph type="chart" sz="quarter" idx="13"/>
            <p:extLst>
              <p:ext uri="{D42A27DB-BD31-4B8C-83A1-F6EECF244321}">
                <p14:modId xmlns:p14="http://schemas.microsoft.com/office/powerpoint/2010/main" val="1054295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BAA4F1-080A-4F17-9C03-E7D606EB940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553BB86-C547-405B-846C-6011AB96FE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77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4DFD3-6184-4BAC-B0A6-22249668FFD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9A9922BB-1B19-48A9-A413-FEE9CFC5D92E}"/>
              </a:ext>
            </a:extLst>
          </p:cNvPr>
          <p:cNvGraphicFramePr>
            <a:graphicFrameLocks noGrp="1"/>
          </p:cNvGraphicFramePr>
          <p:nvPr>
            <p:ph type="tbl" sz="quarter" idx="13"/>
            <p:extLst>
              <p:ext uri="{D42A27DB-BD31-4B8C-83A1-F6EECF244321}">
                <p14:modId xmlns:p14="http://schemas.microsoft.com/office/powerpoint/2010/main" val="42021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2281940"/>
                    </a:ext>
                  </a:extLst>
                </a:gridCol>
                <a:gridCol w="2468880">
                  <a:extLst>
                    <a:ext uri="{9D8B030D-6E8A-4147-A177-3AD203B41FA5}">
                      <a16:colId xmlns:a16="http://schemas.microsoft.com/office/drawing/2014/main" val="2408860726"/>
                    </a:ext>
                  </a:extLst>
                </a:gridCol>
                <a:gridCol w="822960">
                  <a:extLst>
                    <a:ext uri="{9D8B030D-6E8A-4147-A177-3AD203B41FA5}">
                      <a16:colId xmlns:a16="http://schemas.microsoft.com/office/drawing/2014/main" val="3618881282"/>
                    </a:ext>
                  </a:extLst>
                </a:gridCol>
                <a:gridCol w="822960">
                  <a:extLst>
                    <a:ext uri="{9D8B030D-6E8A-4147-A177-3AD203B41FA5}">
                      <a16:colId xmlns:a16="http://schemas.microsoft.com/office/drawing/2014/main" val="1505798550"/>
                    </a:ext>
                  </a:extLst>
                </a:gridCol>
                <a:gridCol w="822960">
                  <a:extLst>
                    <a:ext uri="{9D8B030D-6E8A-4147-A177-3AD203B41FA5}">
                      <a16:colId xmlns:a16="http://schemas.microsoft.com/office/drawing/2014/main" val="1429086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4766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Julio Portillo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(352)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extLst>
                  <a:ext uri="{0D108BD9-81ED-4DB2-BD59-A6C34878D82A}">
                    <a16:rowId xmlns:a16="http://schemas.microsoft.com/office/drawing/2014/main" val="1844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Renee Cantaloube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(346)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extLst>
                  <a:ext uri="{0D108BD9-81ED-4DB2-BD59-A6C34878D82A}">
                    <a16:rowId xmlns:a16="http://schemas.microsoft.com/office/drawing/2014/main" val="334678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Eduardo Buero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(223)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extLst>
                  <a:ext uri="{0D108BD9-81ED-4DB2-BD59-A6C34878D82A}">
                    <a16:rowId xmlns:a16="http://schemas.microsoft.com/office/drawing/2014/main" val="300462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Eva Benso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(152)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403440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Miriam Susana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(141)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32595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Angelica Cardozo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(138)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198868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(137)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308114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Mercedes Afonso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115051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Gas Aryo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(94)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105417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Gutiérrez Merlo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(88)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83951515"/>
                  </a:ext>
                </a:extLst>
              </a:tr>
            </a:tbl>
          </a:graphicData>
        </a:graphic>
      </p:graphicFrame>
      <p:sp>
        <p:nvSpPr>
          <p:cNvPr id="4" name="Text Placeholder 3">
            <a:extLst>
              <a:ext uri="{FF2B5EF4-FFF2-40B4-BE49-F238E27FC236}">
                <a16:creationId xmlns:a16="http://schemas.microsoft.com/office/drawing/2014/main" id="{3D00EA5E-6AC9-42F7-8D78-BA1981C5EB1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384632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04384-AAF6-4BA9-90B4-2C3B6E19BC6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0DF0A35A-AC97-495D-BF66-6B2FA19C072B}"/>
              </a:ext>
            </a:extLst>
          </p:cNvPr>
          <p:cNvGraphicFramePr>
            <a:graphicFrameLocks noGrp="1"/>
          </p:cNvGraphicFramePr>
          <p:nvPr>
            <p:ph type="tbl" sz="quarter" idx="13"/>
            <p:extLst>
              <p:ext uri="{D42A27DB-BD31-4B8C-83A1-F6EECF244321}">
                <p14:modId xmlns:p14="http://schemas.microsoft.com/office/powerpoint/2010/main" val="378562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8107911"/>
                    </a:ext>
                  </a:extLst>
                </a:gridCol>
                <a:gridCol w="2468880">
                  <a:extLst>
                    <a:ext uri="{9D8B030D-6E8A-4147-A177-3AD203B41FA5}">
                      <a16:colId xmlns:a16="http://schemas.microsoft.com/office/drawing/2014/main" val="938312553"/>
                    </a:ext>
                  </a:extLst>
                </a:gridCol>
                <a:gridCol w="822960">
                  <a:extLst>
                    <a:ext uri="{9D8B030D-6E8A-4147-A177-3AD203B41FA5}">
                      <a16:colId xmlns:a16="http://schemas.microsoft.com/office/drawing/2014/main" val="1266406881"/>
                    </a:ext>
                  </a:extLst>
                </a:gridCol>
                <a:gridCol w="822960">
                  <a:extLst>
                    <a:ext uri="{9D8B030D-6E8A-4147-A177-3AD203B41FA5}">
                      <a16:colId xmlns:a16="http://schemas.microsoft.com/office/drawing/2014/main" val="3909844774"/>
                    </a:ext>
                  </a:extLst>
                </a:gridCol>
                <a:gridCol w="822960">
                  <a:extLst>
                    <a:ext uri="{9D8B030D-6E8A-4147-A177-3AD203B41FA5}">
                      <a16:colId xmlns:a16="http://schemas.microsoft.com/office/drawing/2014/main" val="828328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5736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 Cielo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(78)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19181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Cristina de Yolan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(78)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745803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Parfait Cherubin Ekekang Nzie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(78)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28101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Pequi Silvana Liforena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(76)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44648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Paola Valenzuela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(75)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165101917"/>
                  </a:ext>
                </a:extLst>
              </a:tr>
            </a:tbl>
          </a:graphicData>
        </a:graphic>
      </p:graphicFrame>
      <p:sp>
        <p:nvSpPr>
          <p:cNvPr id="4" name="Text Placeholder 3">
            <a:extLst>
              <a:ext uri="{FF2B5EF4-FFF2-40B4-BE49-F238E27FC236}">
                <a16:creationId xmlns:a16="http://schemas.microsoft.com/office/drawing/2014/main" id="{9CDD1C1F-3470-48F6-AB70-420C4FFFEE0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849248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73712-7AD4-4B2D-A15E-1DA47D5B6F1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28BFC65-BC87-4236-A017-30CDF7FDDE52}"/>
              </a:ext>
            </a:extLst>
          </p:cNvPr>
          <p:cNvGraphicFramePr>
            <a:graphicFrameLocks noGrp="1"/>
          </p:cNvGraphicFramePr>
          <p:nvPr>
            <p:ph type="chart" sz="quarter" idx="13"/>
            <p:extLst>
              <p:ext uri="{D42A27DB-BD31-4B8C-83A1-F6EECF244321}">
                <p14:modId xmlns:p14="http://schemas.microsoft.com/office/powerpoint/2010/main" val="1849475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0B145B-9E49-4E90-90CB-729C35A3B135}"/>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6064C31-4859-484A-98B7-BBF7957200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2141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933</Words>
  <Application>Microsoft Office PowerPoint</Application>
  <PresentationFormat>On-screen Show (4:3)</PresentationFormat>
  <Paragraphs>415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2017-09-02T13:40:20Z</dcterms:created>
  <dcterms:modified xsi:type="dcterms:W3CDTF">2017-09-02T13:41:22Z</dcterms:modified>
</cp:coreProperties>
</file>