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4396606</c:v>
                </c:pt>
                <c:pt idx="1">
                  <c:v>4397071</c:v>
                </c:pt>
                <c:pt idx="2">
                  <c:v>4397844</c:v>
                </c:pt>
                <c:pt idx="3">
                  <c:v>4398566</c:v>
                </c:pt>
                <c:pt idx="4">
                  <c:v>4398999</c:v>
                </c:pt>
                <c:pt idx="5">
                  <c:v>4399295</c:v>
                </c:pt>
                <c:pt idx="6">
                  <c:v>4399780</c:v>
                </c:pt>
                <c:pt idx="7">
                  <c:v>4401108</c:v>
                </c:pt>
                <c:pt idx="8">
                  <c:v>4402438</c:v>
                </c:pt>
                <c:pt idx="9">
                  <c:v>4404049</c:v>
                </c:pt>
                <c:pt idx="10">
                  <c:v>4405528</c:v>
                </c:pt>
                <c:pt idx="11">
                  <c:v>4405964</c:v>
                </c:pt>
                <c:pt idx="12">
                  <c:v>4407062</c:v>
                </c:pt>
                <c:pt idx="13">
                  <c:v>4411716</c:v>
                </c:pt>
                <c:pt idx="14">
                  <c:v>4413084</c:v>
                </c:pt>
                <c:pt idx="15">
                  <c:v>4414200</c:v>
                </c:pt>
                <c:pt idx="16">
                  <c:v>4415136</c:v>
                </c:pt>
                <c:pt idx="17">
                  <c:v>4415882</c:v>
                </c:pt>
                <c:pt idx="18">
                  <c:v>4416436</c:v>
                </c:pt>
                <c:pt idx="19">
                  <c:v>4417222</c:v>
                </c:pt>
                <c:pt idx="20">
                  <c:v>4417711</c:v>
                </c:pt>
                <c:pt idx="21">
                  <c:v>4418205</c:v>
                </c:pt>
                <c:pt idx="22">
                  <c:v>4418678</c:v>
                </c:pt>
                <c:pt idx="23">
                  <c:v>4419187</c:v>
                </c:pt>
                <c:pt idx="24">
                  <c:v>4419634</c:v>
                </c:pt>
                <c:pt idx="25">
                  <c:v>4420232</c:v>
                </c:pt>
                <c:pt idx="26">
                  <c:v>4420770</c:v>
                </c:pt>
                <c:pt idx="27">
                  <c:v>4421295</c:v>
                </c:pt>
                <c:pt idx="28">
                  <c:v>4421812</c:v>
                </c:pt>
                <c:pt idx="29">
                  <c:v>4422414</c:v>
                </c:pt>
                <c:pt idx="30">
                  <c:v>4422825</c:v>
                </c:pt>
              </c:numCache>
            </c:numRef>
          </c:val>
          <c:smooth val="0"/>
          <c:extLst>
            <c:ext xmlns:c16="http://schemas.microsoft.com/office/drawing/2014/chart" uri="{C3380CC4-5D6E-409C-BE32-E72D297353CC}">
              <c16:uniqueId val="{00000000-5724-40B0-9827-4344FFB9125E}"/>
            </c:ext>
          </c:extLst>
        </c:ser>
        <c:dLbls>
          <c:showLegendKey val="0"/>
          <c:showVal val="0"/>
          <c:showCatName val="0"/>
          <c:showSerName val="0"/>
          <c:showPercent val="0"/>
          <c:showBubbleSize val="0"/>
        </c:dLbls>
        <c:smooth val="0"/>
        <c:axId val="286811432"/>
        <c:axId val="286812416"/>
      </c:lineChart>
      <c:dateAx>
        <c:axId val="28681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12416"/>
        <c:crosses val="autoZero"/>
        <c:auto val="1"/>
        <c:lblOffset val="100"/>
        <c:baseTimeUnit val="days"/>
      </c:dateAx>
      <c:valAx>
        <c:axId val="28681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1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6BBB-492B-B052-FB71719B71EA}"/>
            </c:ext>
          </c:extLst>
        </c:ser>
        <c:dLbls>
          <c:showLegendKey val="0"/>
          <c:showVal val="0"/>
          <c:showCatName val="0"/>
          <c:showSerName val="0"/>
          <c:showPercent val="0"/>
          <c:showBubbleSize val="0"/>
        </c:dLbls>
        <c:axId val="242992048"/>
        <c:axId val="242992704"/>
      </c:radarChart>
      <c:catAx>
        <c:axId val="24299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92704"/>
        <c:crosses val="autoZero"/>
        <c:auto val="1"/>
        <c:lblAlgn val="ctr"/>
        <c:lblOffset val="100"/>
        <c:noMultiLvlLbl val="0"/>
      </c:catAx>
      <c:valAx>
        <c:axId val="24299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9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0.51790597010251005</c:v>
                </c:pt>
                <c:pt idx="1">
                  <c:v>1.1062495365988001</c:v>
                </c:pt>
                <c:pt idx="2">
                  <c:v>2.4172607031746001</c:v>
                </c:pt>
                <c:pt idx="3">
                  <c:v>0.45127500878199001</c:v>
                </c:pt>
                <c:pt idx="4">
                  <c:v>0.58673059951595996</c:v>
                </c:pt>
                <c:pt idx="5">
                  <c:v>0.48405975067439</c:v>
                </c:pt>
                <c:pt idx="6">
                  <c:v>0.30797937752692001</c:v>
                </c:pt>
                <c:pt idx="7">
                  <c:v>0.89550054494500997</c:v>
                </c:pt>
                <c:pt idx="8">
                  <c:v>0.76820181322390002</c:v>
                </c:pt>
                <c:pt idx="9">
                  <c:v>1.3941656183863</c:v>
                </c:pt>
                <c:pt idx="10">
                  <c:v>0</c:v>
                </c:pt>
                <c:pt idx="11">
                  <c:v>0.37337604119710999</c:v>
                </c:pt>
                <c:pt idx="12">
                  <c:v>3.9336999573132001</c:v>
                </c:pt>
                <c:pt idx="13">
                  <c:v>1.2450704621433999</c:v>
                </c:pt>
                <c:pt idx="14">
                  <c:v>0.64142719004019</c:v>
                </c:pt>
                <c:pt idx="15">
                  <c:v>2.0817275166405</c:v>
                </c:pt>
                <c:pt idx="16">
                  <c:v>0.56525768189137005</c:v>
                </c:pt>
                <c:pt idx="17">
                  <c:v>0.24126323828124999</c:v>
                </c:pt>
                <c:pt idx="18">
                  <c:v>0.54660622500232003</c:v>
                </c:pt>
                <c:pt idx="19">
                  <c:v>2.5021118091735</c:v>
                </c:pt>
                <c:pt idx="20">
                  <c:v>0.35472825370924999</c:v>
                </c:pt>
                <c:pt idx="21">
                  <c:v>0.43722688174038998</c:v>
                </c:pt>
                <c:pt idx="22">
                  <c:v>0.40516553236764002</c:v>
                </c:pt>
                <c:pt idx="23">
                  <c:v>0.30838899535001002</c:v>
                </c:pt>
                <c:pt idx="24">
                  <c:v>0.66965952468767997</c:v>
                </c:pt>
                <c:pt idx="25">
                  <c:v>0.69686576696976998</c:v>
                </c:pt>
                <c:pt idx="26">
                  <c:v>0.76258324565473001</c:v>
                </c:pt>
                <c:pt idx="27">
                  <c:v>0.73431949825289999</c:v>
                </c:pt>
                <c:pt idx="28">
                  <c:v>0.25576986185623002</c:v>
                </c:pt>
                <c:pt idx="29">
                  <c:v>0.38314262887447997</c:v>
                </c:pt>
                <c:pt idx="30">
                  <c:v>0.20230094430472001</c:v>
                </c:pt>
              </c:numCache>
            </c:numRef>
          </c:val>
          <c:smooth val="0"/>
          <c:extLst>
            <c:ext xmlns:c16="http://schemas.microsoft.com/office/drawing/2014/chart" uri="{C3380CC4-5D6E-409C-BE32-E72D297353CC}">
              <c16:uniqueId val="{00000000-C89C-400E-A901-E5EAD3ED09E7}"/>
            </c:ext>
          </c:extLst>
        </c:ser>
        <c:dLbls>
          <c:showLegendKey val="0"/>
          <c:showVal val="0"/>
          <c:showCatName val="0"/>
          <c:showSerName val="0"/>
          <c:showPercent val="0"/>
          <c:showBubbleSize val="0"/>
        </c:dLbls>
        <c:smooth val="0"/>
        <c:axId val="287746432"/>
        <c:axId val="287745448"/>
      </c:lineChart>
      <c:dateAx>
        <c:axId val="287746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45448"/>
        <c:crosses val="autoZero"/>
        <c:auto val="1"/>
        <c:lblOffset val="100"/>
        <c:baseTimeUnit val="days"/>
      </c:dateAx>
      <c:valAx>
        <c:axId val="28774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4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1538</c:v>
                </c:pt>
                <c:pt idx="1">
                  <c:v>1046</c:v>
                </c:pt>
                <c:pt idx="2">
                  <c:v>797</c:v>
                </c:pt>
                <c:pt idx="3">
                  <c:v>848</c:v>
                </c:pt>
                <c:pt idx="4">
                  <c:v>849</c:v>
                </c:pt>
                <c:pt idx="5">
                  <c:v>505</c:v>
                </c:pt>
                <c:pt idx="6">
                  <c:v>680</c:v>
                </c:pt>
              </c:numCache>
            </c:numRef>
          </c:val>
          <c:extLst>
            <c:ext xmlns:c16="http://schemas.microsoft.com/office/drawing/2014/chart" uri="{C3380CC4-5D6E-409C-BE32-E72D297353CC}">
              <c16:uniqueId val="{00000000-548C-4D1B-B355-237AD151C71C}"/>
            </c:ext>
          </c:extLst>
        </c:ser>
        <c:dLbls>
          <c:showLegendKey val="0"/>
          <c:showVal val="0"/>
          <c:showCatName val="0"/>
          <c:showSerName val="0"/>
          <c:showPercent val="0"/>
          <c:showBubbleSize val="0"/>
        </c:dLbls>
        <c:gapWidth val="219"/>
        <c:overlap val="-27"/>
        <c:axId val="50496864"/>
        <c:axId val="50798512"/>
      </c:barChart>
      <c:catAx>
        <c:axId val="5049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8512"/>
        <c:crosses val="autoZero"/>
        <c:auto val="1"/>
        <c:lblAlgn val="ctr"/>
        <c:lblOffset val="100"/>
        <c:noMultiLvlLbl val="0"/>
      </c:catAx>
      <c:valAx>
        <c:axId val="5079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9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1525</c:v>
                </c:pt>
                <c:pt idx="1">
                  <c:v>465</c:v>
                </c:pt>
                <c:pt idx="2">
                  <c:v>773</c:v>
                </c:pt>
                <c:pt idx="3">
                  <c:v>722</c:v>
                </c:pt>
                <c:pt idx="4">
                  <c:v>433</c:v>
                </c:pt>
                <c:pt idx="5">
                  <c:v>296</c:v>
                </c:pt>
                <c:pt idx="6">
                  <c:v>485</c:v>
                </c:pt>
                <c:pt idx="7">
                  <c:v>1328</c:v>
                </c:pt>
                <c:pt idx="8">
                  <c:v>1330</c:v>
                </c:pt>
                <c:pt idx="9">
                  <c:v>1611</c:v>
                </c:pt>
                <c:pt idx="10">
                  <c:v>1479</c:v>
                </c:pt>
                <c:pt idx="11">
                  <c:v>436</c:v>
                </c:pt>
                <c:pt idx="12">
                  <c:v>1098</c:v>
                </c:pt>
                <c:pt idx="13">
                  <c:v>4654</c:v>
                </c:pt>
                <c:pt idx="14">
                  <c:v>1368</c:v>
                </c:pt>
                <c:pt idx="15">
                  <c:v>1116</c:v>
                </c:pt>
                <c:pt idx="16">
                  <c:v>936</c:v>
                </c:pt>
                <c:pt idx="17">
                  <c:v>746</c:v>
                </c:pt>
                <c:pt idx="18">
                  <c:v>554</c:v>
                </c:pt>
                <c:pt idx="19">
                  <c:v>786</c:v>
                </c:pt>
                <c:pt idx="20">
                  <c:v>489</c:v>
                </c:pt>
                <c:pt idx="21">
                  <c:v>494</c:v>
                </c:pt>
                <c:pt idx="22">
                  <c:v>473</c:v>
                </c:pt>
                <c:pt idx="23">
                  <c:v>509</c:v>
                </c:pt>
                <c:pt idx="24">
                  <c:v>447</c:v>
                </c:pt>
                <c:pt idx="25">
                  <c:v>598</c:v>
                </c:pt>
                <c:pt idx="26">
                  <c:v>538</c:v>
                </c:pt>
                <c:pt idx="27">
                  <c:v>525</c:v>
                </c:pt>
                <c:pt idx="28">
                  <c:v>517</c:v>
                </c:pt>
                <c:pt idx="29">
                  <c:v>602</c:v>
                </c:pt>
                <c:pt idx="30">
                  <c:v>411</c:v>
                </c:pt>
              </c:numCache>
            </c:numRef>
          </c:val>
          <c:smooth val="0"/>
          <c:extLst>
            <c:ext xmlns:c16="http://schemas.microsoft.com/office/drawing/2014/chart" uri="{C3380CC4-5D6E-409C-BE32-E72D297353CC}">
              <c16:uniqueId val="{00000000-806D-411A-B87B-C3F2A6653FDC}"/>
            </c:ext>
          </c:extLst>
        </c:ser>
        <c:dLbls>
          <c:showLegendKey val="0"/>
          <c:showVal val="0"/>
          <c:showCatName val="0"/>
          <c:showSerName val="0"/>
          <c:showPercent val="0"/>
          <c:showBubbleSize val="0"/>
        </c:dLbls>
        <c:smooth val="0"/>
        <c:axId val="242066104"/>
        <c:axId val="242065120"/>
      </c:lineChart>
      <c:dateAx>
        <c:axId val="24206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65120"/>
        <c:crosses val="autoZero"/>
        <c:auto val="1"/>
        <c:lblOffset val="100"/>
        <c:baseTimeUnit val="days"/>
      </c:dateAx>
      <c:valAx>
        <c:axId val="24206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6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c:v>
                </c:pt>
                <c:pt idx="1">
                  <c:v>3</c:v>
                </c:pt>
                <c:pt idx="2">
                  <c:v>2</c:v>
                </c:pt>
                <c:pt idx="3">
                  <c:v>3</c:v>
                </c:pt>
                <c:pt idx="4">
                  <c:v>3</c:v>
                </c:pt>
                <c:pt idx="5">
                  <c:v>2</c:v>
                </c:pt>
                <c:pt idx="6">
                  <c:v>3</c:v>
                </c:pt>
                <c:pt idx="7">
                  <c:v>2</c:v>
                </c:pt>
                <c:pt idx="8">
                  <c:v>2</c:v>
                </c:pt>
                <c:pt idx="9">
                  <c:v>4</c:v>
                </c:pt>
                <c:pt idx="10">
                  <c:v>0</c:v>
                </c:pt>
                <c:pt idx="11">
                  <c:v>1</c:v>
                </c:pt>
                <c:pt idx="12">
                  <c:v>3</c:v>
                </c:pt>
                <c:pt idx="13">
                  <c:v>3</c:v>
                </c:pt>
                <c:pt idx="14">
                  <c:v>3</c:v>
                </c:pt>
                <c:pt idx="15">
                  <c:v>1</c:v>
                </c:pt>
                <c:pt idx="16">
                  <c:v>4</c:v>
                </c:pt>
                <c:pt idx="17">
                  <c:v>2</c:v>
                </c:pt>
                <c:pt idx="18">
                  <c:v>2</c:v>
                </c:pt>
                <c:pt idx="19">
                  <c:v>1</c:v>
                </c:pt>
                <c:pt idx="20">
                  <c:v>1</c:v>
                </c:pt>
                <c:pt idx="21">
                  <c:v>2</c:v>
                </c:pt>
                <c:pt idx="22">
                  <c:v>1</c:v>
                </c:pt>
                <c:pt idx="23">
                  <c:v>2</c:v>
                </c:pt>
                <c:pt idx="24">
                  <c:v>2</c:v>
                </c:pt>
                <c:pt idx="25">
                  <c:v>1</c:v>
                </c:pt>
                <c:pt idx="26">
                  <c:v>1</c:v>
                </c:pt>
                <c:pt idx="27">
                  <c:v>2</c:v>
                </c:pt>
                <c:pt idx="28">
                  <c:v>2</c:v>
                </c:pt>
                <c:pt idx="29">
                  <c:v>3</c:v>
                </c:pt>
                <c:pt idx="30">
                  <c:v>2</c:v>
                </c:pt>
              </c:numCache>
            </c:numRef>
          </c:val>
          <c:smooth val="0"/>
          <c:extLst>
            <c:ext xmlns:c16="http://schemas.microsoft.com/office/drawing/2014/chart" uri="{C3380CC4-5D6E-409C-BE32-E72D297353CC}">
              <c16:uniqueId val="{00000000-AAE7-46E5-BFE9-45914668F875}"/>
            </c:ext>
          </c:extLst>
        </c:ser>
        <c:dLbls>
          <c:showLegendKey val="0"/>
          <c:showVal val="0"/>
          <c:showCatName val="0"/>
          <c:showSerName val="0"/>
          <c:showPercent val="0"/>
          <c:showBubbleSize val="0"/>
        </c:dLbls>
        <c:smooth val="0"/>
        <c:axId val="357327400"/>
        <c:axId val="357323136"/>
      </c:lineChart>
      <c:dateAx>
        <c:axId val="35732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23136"/>
        <c:crosses val="autoZero"/>
        <c:auto val="1"/>
        <c:lblOffset val="100"/>
        <c:baseTimeUnit val="days"/>
      </c:dateAx>
      <c:valAx>
        <c:axId val="35732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2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12</c:v>
                </c:pt>
                <c:pt idx="2">
                  <c:v>10</c:v>
                </c:pt>
                <c:pt idx="3">
                  <c:v>14</c:v>
                </c:pt>
                <c:pt idx="4">
                  <c:v>7</c:v>
                </c:pt>
                <c:pt idx="5">
                  <c:v>7</c:v>
                </c:pt>
                <c:pt idx="6">
                  <c:v>7</c:v>
                </c:pt>
              </c:numCache>
            </c:numRef>
          </c:val>
          <c:extLst>
            <c:ext xmlns:c16="http://schemas.microsoft.com/office/drawing/2014/chart" uri="{C3380CC4-5D6E-409C-BE32-E72D297353CC}">
              <c16:uniqueId val="{00000000-5B80-44F8-AAE2-997B6C915E33}"/>
            </c:ext>
          </c:extLst>
        </c:ser>
        <c:dLbls>
          <c:showLegendKey val="0"/>
          <c:showVal val="0"/>
          <c:showCatName val="0"/>
          <c:showSerName val="0"/>
          <c:showPercent val="0"/>
          <c:showBubbleSize val="0"/>
        </c:dLbls>
        <c:gapWidth val="219"/>
        <c:overlap val="-27"/>
        <c:axId val="357331336"/>
        <c:axId val="357331992"/>
      </c:barChart>
      <c:catAx>
        <c:axId val="35733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31992"/>
        <c:crosses val="autoZero"/>
        <c:auto val="1"/>
        <c:lblAlgn val="ctr"/>
        <c:lblOffset val="100"/>
        <c:noMultiLvlLbl val="0"/>
      </c:catAx>
      <c:valAx>
        <c:axId val="35733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3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0.72050007766942004</c:v>
                </c:pt>
                <c:pt idx="1">
                  <c:v>0.55421004154085995</c:v>
                </c:pt>
                <c:pt idx="2">
                  <c:v>0.84849020855088997</c:v>
                </c:pt>
                <c:pt idx="3">
                  <c:v>0.97692740428155</c:v>
                </c:pt>
                <c:pt idx="4">
                  <c:v>0.45367363391317</c:v>
                </c:pt>
                <c:pt idx="5">
                  <c:v>0.56030831924512003</c:v>
                </c:pt>
                <c:pt idx="6">
                  <c:v>2.2898467199288999</c:v>
                </c:pt>
              </c:numCache>
            </c:numRef>
          </c:val>
          <c:extLst>
            <c:ext xmlns:c16="http://schemas.microsoft.com/office/drawing/2014/chart" uri="{C3380CC4-5D6E-409C-BE32-E72D297353CC}">
              <c16:uniqueId val="{00000000-D3F6-428A-9DDE-6B1D3C1FF83E}"/>
            </c:ext>
          </c:extLst>
        </c:ser>
        <c:dLbls>
          <c:showLegendKey val="0"/>
          <c:showVal val="0"/>
          <c:showCatName val="0"/>
          <c:showSerName val="0"/>
          <c:showPercent val="0"/>
          <c:showBubbleSize val="0"/>
        </c:dLbls>
        <c:gapWidth val="219"/>
        <c:overlap val="-27"/>
        <c:axId val="239334720"/>
        <c:axId val="239332096"/>
      </c:barChart>
      <c:catAx>
        <c:axId val="23933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332096"/>
        <c:crosses val="autoZero"/>
        <c:auto val="1"/>
        <c:lblAlgn val="ctr"/>
        <c:lblOffset val="100"/>
        <c:noMultiLvlLbl val="0"/>
      </c:catAx>
      <c:valAx>
        <c:axId val="23933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33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Mauricio Macri</c:v>
                </c:pt>
              </c:strCache>
            </c:strRef>
          </c:cat>
          <c:val>
            <c:numRef>
              <c:f>Sheet1!$B$2</c:f>
              <c:numCache>
                <c:formatCode>General</c:formatCode>
                <c:ptCount val="1"/>
                <c:pt idx="0">
                  <c:v>17</c:v>
                </c:pt>
              </c:numCache>
            </c:numRef>
          </c:val>
          <c:extLst>
            <c:ext xmlns:c16="http://schemas.microsoft.com/office/drawing/2014/chart" uri="{C3380CC4-5D6E-409C-BE32-E72D297353CC}">
              <c16:uniqueId val="{00000000-DDF7-406D-AE66-812AFFA1E9B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Mauricio Macri</c:v>
                </c:pt>
              </c:strCache>
            </c:strRef>
          </c:cat>
          <c:val>
            <c:numRef>
              <c:f>Sheet1!$C$2</c:f>
              <c:numCache>
                <c:formatCode>General</c:formatCode>
                <c:ptCount val="1"/>
                <c:pt idx="0">
                  <c:v>24</c:v>
                </c:pt>
              </c:numCache>
            </c:numRef>
          </c:val>
          <c:extLst>
            <c:ext xmlns:c16="http://schemas.microsoft.com/office/drawing/2014/chart" uri="{C3380CC4-5D6E-409C-BE32-E72D297353CC}">
              <c16:uniqueId val="{00000001-DDF7-406D-AE66-812AFFA1E9B2}"/>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Mauricio Macri</c:v>
                </c:pt>
              </c:strCache>
            </c:strRef>
          </c:cat>
          <c:val>
            <c:numRef>
              <c:f>Sheet1!$D$2</c:f>
              <c:numCache>
                <c:formatCode>General</c:formatCode>
                <c:ptCount val="1"/>
                <c:pt idx="0">
                  <c:v>1</c:v>
                </c:pt>
              </c:numCache>
            </c:numRef>
          </c:val>
          <c:extLst>
            <c:ext xmlns:c16="http://schemas.microsoft.com/office/drawing/2014/chart" uri="{C3380CC4-5D6E-409C-BE32-E72D297353CC}">
              <c16:uniqueId val="{00000002-DDF7-406D-AE66-812AFFA1E9B2}"/>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Mauricio Macri</c:v>
                </c:pt>
              </c:strCache>
            </c:strRef>
          </c:cat>
          <c:val>
            <c:numRef>
              <c:f>Sheet1!$E$2</c:f>
              <c:numCache>
                <c:formatCode>General</c:formatCode>
                <c:ptCount val="1"/>
                <c:pt idx="0">
                  <c:v>24</c:v>
                </c:pt>
              </c:numCache>
            </c:numRef>
          </c:val>
          <c:extLst>
            <c:ext xmlns:c16="http://schemas.microsoft.com/office/drawing/2014/chart" uri="{C3380CC4-5D6E-409C-BE32-E72D297353CC}">
              <c16:uniqueId val="{00000003-DDF7-406D-AE66-812AFFA1E9B2}"/>
            </c:ext>
          </c:extLst>
        </c:ser>
        <c:dLbls>
          <c:showLegendKey val="0"/>
          <c:showVal val="0"/>
          <c:showCatName val="0"/>
          <c:showSerName val="0"/>
          <c:showPercent val="0"/>
          <c:showBubbleSize val="0"/>
        </c:dLbls>
        <c:gapWidth val="150"/>
        <c:overlap val="100"/>
        <c:axId val="353511248"/>
        <c:axId val="353512888"/>
      </c:barChart>
      <c:catAx>
        <c:axId val="35351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12888"/>
        <c:crosses val="autoZero"/>
        <c:auto val="1"/>
        <c:lblAlgn val="ctr"/>
        <c:lblOffset val="100"/>
        <c:noMultiLvlLbl val="0"/>
      </c:catAx>
      <c:valAx>
        <c:axId val="353512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1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0.70439544663761</c:v>
                </c:pt>
                <c:pt idx="10">
                  <c:v>0.25386040863962001</c:v>
                </c:pt>
                <c:pt idx="11">
                  <c:v>1.7894548803104999</c:v>
                </c:pt>
                <c:pt idx="12">
                  <c:v>0.61031049508166002</c:v>
                </c:pt>
                <c:pt idx="13">
                  <c:v>1.0370587587379001</c:v>
                </c:pt>
                <c:pt idx="14">
                  <c:v>0.54336809385045004</c:v>
                </c:pt>
                <c:pt idx="15">
                  <c:v>2.083771326735</c:v>
                </c:pt>
                <c:pt idx="16">
                  <c:v>1.1036526551868999</c:v>
                </c:pt>
                <c:pt idx="17">
                  <c:v>0.62829389622474996</c:v>
                </c:pt>
                <c:pt idx="18">
                  <c:v>0.49592192706664001</c:v>
                </c:pt>
                <c:pt idx="19">
                  <c:v>0.71707315856234</c:v>
                </c:pt>
                <c:pt idx="20">
                  <c:v>0.63080121551815005</c:v>
                </c:pt>
                <c:pt idx="21">
                  <c:v>0.92751126989624</c:v>
                </c:pt>
                <c:pt idx="22">
                  <c:v>1.0200606458799</c:v>
                </c:pt>
                <c:pt idx="23">
                  <c:v>2.3820793246779002</c:v>
                </c:pt>
              </c:numCache>
            </c:numRef>
          </c:val>
          <c:smooth val="0"/>
          <c:extLst>
            <c:ext xmlns:c16="http://schemas.microsoft.com/office/drawing/2014/chart" uri="{C3380CC4-5D6E-409C-BE32-E72D297353CC}">
              <c16:uniqueId val="{00000000-812B-48EC-A3FB-C935921A820D}"/>
            </c:ext>
          </c:extLst>
        </c:ser>
        <c:dLbls>
          <c:showLegendKey val="0"/>
          <c:showVal val="0"/>
          <c:showCatName val="0"/>
          <c:showSerName val="0"/>
          <c:showPercent val="0"/>
          <c:showBubbleSize val="0"/>
        </c:dLbls>
        <c:smooth val="0"/>
        <c:axId val="353501080"/>
        <c:axId val="353503048"/>
      </c:lineChart>
      <c:catAx>
        <c:axId val="35350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03048"/>
        <c:crosses val="autoZero"/>
        <c:auto val="1"/>
        <c:lblAlgn val="ctr"/>
        <c:lblOffset val="100"/>
        <c:noMultiLvlLbl val="0"/>
      </c:catAx>
      <c:valAx>
        <c:axId val="35350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0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3</c:v>
                </c:pt>
                <c:pt idx="12">
                  <c:v>8</c:v>
                </c:pt>
                <c:pt idx="13">
                  <c:v>6</c:v>
                </c:pt>
                <c:pt idx="14">
                  <c:v>5</c:v>
                </c:pt>
                <c:pt idx="15">
                  <c:v>1</c:v>
                </c:pt>
                <c:pt idx="16">
                  <c:v>4</c:v>
                </c:pt>
                <c:pt idx="17">
                  <c:v>9</c:v>
                </c:pt>
                <c:pt idx="18">
                  <c:v>4</c:v>
                </c:pt>
                <c:pt idx="19">
                  <c:v>2</c:v>
                </c:pt>
                <c:pt idx="20">
                  <c:v>2</c:v>
                </c:pt>
                <c:pt idx="21">
                  <c:v>8</c:v>
                </c:pt>
                <c:pt idx="22">
                  <c:v>6</c:v>
                </c:pt>
                <c:pt idx="23">
                  <c:v>3</c:v>
                </c:pt>
              </c:numCache>
            </c:numRef>
          </c:val>
          <c:smooth val="0"/>
          <c:extLst>
            <c:ext xmlns:c16="http://schemas.microsoft.com/office/drawing/2014/chart" uri="{C3380CC4-5D6E-409C-BE32-E72D297353CC}">
              <c16:uniqueId val="{00000000-C0BF-42AC-A32A-BF093F8EA4C0}"/>
            </c:ext>
          </c:extLst>
        </c:ser>
        <c:dLbls>
          <c:showLegendKey val="0"/>
          <c:showVal val="0"/>
          <c:showCatName val="0"/>
          <c:showSerName val="0"/>
          <c:showPercent val="0"/>
          <c:showBubbleSize val="0"/>
        </c:dLbls>
        <c:smooth val="0"/>
        <c:axId val="353498784"/>
        <c:axId val="353499112"/>
      </c:lineChart>
      <c:catAx>
        <c:axId val="35349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99112"/>
        <c:crosses val="autoZero"/>
        <c:auto val="1"/>
        <c:lblAlgn val="ctr"/>
        <c:lblOffset val="100"/>
        <c:noMultiLvlLbl val="0"/>
      </c:catAx>
      <c:valAx>
        <c:axId val="35349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9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9.4057531102858E-2</c:v>
                </c:pt>
                <c:pt idx="1">
                  <c:v>0</c:v>
                </c:pt>
                <c:pt idx="2">
                  <c:v>1.3372655010547001</c:v>
                </c:pt>
                <c:pt idx="3">
                  <c:v>0</c:v>
                </c:pt>
                <c:pt idx="4">
                  <c:v>0.64047832094706003</c:v>
                </c:pt>
                <c:pt idx="5">
                  <c:v>0</c:v>
                </c:pt>
                <c:pt idx="6">
                  <c:v>0</c:v>
                </c:pt>
              </c:numCache>
            </c:numRef>
          </c:val>
          <c:extLst>
            <c:ext xmlns:c16="http://schemas.microsoft.com/office/drawing/2014/chart" uri="{C3380CC4-5D6E-409C-BE32-E72D297353CC}">
              <c16:uniqueId val="{00000000-9F90-4337-94B3-DE975F35418F}"/>
            </c:ext>
          </c:extLst>
        </c:ser>
        <c:dLbls>
          <c:showLegendKey val="0"/>
          <c:showVal val="0"/>
          <c:showCatName val="0"/>
          <c:showSerName val="0"/>
          <c:showPercent val="0"/>
          <c:showBubbleSize val="0"/>
        </c:dLbls>
        <c:gapWidth val="219"/>
        <c:overlap val="-27"/>
        <c:axId val="353507312"/>
        <c:axId val="353505344"/>
      </c:barChart>
      <c:catAx>
        <c:axId val="35350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05344"/>
        <c:crosses val="autoZero"/>
        <c:auto val="1"/>
        <c:lblAlgn val="ctr"/>
        <c:lblOffset val="100"/>
        <c:noMultiLvlLbl val="0"/>
      </c:catAx>
      <c:valAx>
        <c:axId val="35350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0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Mauricio Macri</c:v>
                </c:pt>
              </c:strCache>
            </c:strRef>
          </c:cat>
          <c:val>
            <c:numRef>
              <c:f>Sheet1!$B$2</c:f>
              <c:numCache>
                <c:formatCode>General</c:formatCode>
                <c:ptCount val="1"/>
                <c:pt idx="0">
                  <c:v>1635011</c:v>
                </c:pt>
              </c:numCache>
            </c:numRef>
          </c:val>
          <c:extLst>
            <c:ext xmlns:c16="http://schemas.microsoft.com/office/drawing/2014/chart" uri="{C3380CC4-5D6E-409C-BE32-E72D297353CC}">
              <c16:uniqueId val="{00000000-99EC-407D-A5B1-3490131CA66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Mauricio Macri</c:v>
                </c:pt>
              </c:strCache>
            </c:strRef>
          </c:cat>
          <c:val>
            <c:numRef>
              <c:f>Sheet1!$C$2</c:f>
              <c:numCache>
                <c:formatCode>General</c:formatCode>
                <c:ptCount val="1"/>
                <c:pt idx="0">
                  <c:v>373156</c:v>
                </c:pt>
              </c:numCache>
            </c:numRef>
          </c:val>
          <c:extLst>
            <c:ext xmlns:c16="http://schemas.microsoft.com/office/drawing/2014/chart" uri="{C3380CC4-5D6E-409C-BE32-E72D297353CC}">
              <c16:uniqueId val="{00000001-99EC-407D-A5B1-3490131CA66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Mauricio Macri</c:v>
                </c:pt>
              </c:strCache>
            </c:strRef>
          </c:cat>
          <c:val>
            <c:numRef>
              <c:f>Sheet1!$D$2</c:f>
              <c:numCache>
                <c:formatCode>General</c:formatCode>
                <c:ptCount val="1"/>
                <c:pt idx="0">
                  <c:v>21377</c:v>
                </c:pt>
              </c:numCache>
            </c:numRef>
          </c:val>
          <c:extLst>
            <c:ext xmlns:c16="http://schemas.microsoft.com/office/drawing/2014/chart" uri="{C3380CC4-5D6E-409C-BE32-E72D297353CC}">
              <c16:uniqueId val="{00000002-99EC-407D-A5B1-3490131CA66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Mauricio Macri</c:v>
                </c:pt>
              </c:strCache>
            </c:strRef>
          </c:cat>
          <c:val>
            <c:numRef>
              <c:f>Sheet1!$E$2</c:f>
              <c:numCache>
                <c:formatCode>General</c:formatCode>
                <c:ptCount val="1"/>
                <c:pt idx="0">
                  <c:v>3746</c:v>
                </c:pt>
              </c:numCache>
            </c:numRef>
          </c:val>
          <c:extLst>
            <c:ext xmlns:c16="http://schemas.microsoft.com/office/drawing/2014/chart" uri="{C3380CC4-5D6E-409C-BE32-E72D297353CC}">
              <c16:uniqueId val="{00000003-99EC-407D-A5B1-3490131CA66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Mauricio Macri</c:v>
                </c:pt>
              </c:strCache>
            </c:strRef>
          </c:cat>
          <c:val>
            <c:numRef>
              <c:f>Sheet1!$F$2</c:f>
              <c:numCache>
                <c:formatCode>General</c:formatCode>
                <c:ptCount val="1"/>
                <c:pt idx="0">
                  <c:v>1911</c:v>
                </c:pt>
              </c:numCache>
            </c:numRef>
          </c:val>
          <c:extLst>
            <c:ext xmlns:c16="http://schemas.microsoft.com/office/drawing/2014/chart" uri="{C3380CC4-5D6E-409C-BE32-E72D297353CC}">
              <c16:uniqueId val="{00000004-99EC-407D-A5B1-3490131CA66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Mauricio Macri</c:v>
                </c:pt>
              </c:strCache>
            </c:strRef>
          </c:cat>
          <c:val>
            <c:numRef>
              <c:f>Sheet1!$G$2</c:f>
              <c:numCache>
                <c:formatCode>General</c:formatCode>
                <c:ptCount val="1"/>
                <c:pt idx="0">
                  <c:v>9090</c:v>
                </c:pt>
              </c:numCache>
            </c:numRef>
          </c:val>
          <c:extLst>
            <c:ext xmlns:c16="http://schemas.microsoft.com/office/drawing/2014/chart" uri="{C3380CC4-5D6E-409C-BE32-E72D297353CC}">
              <c16:uniqueId val="{00000005-99EC-407D-A5B1-3490131CA66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Mauricio Macri</c:v>
                </c:pt>
              </c:strCache>
            </c:strRef>
          </c:cat>
          <c:val>
            <c:numRef>
              <c:f>Sheet1!$H$2</c:f>
              <c:numCache>
                <c:formatCode>General</c:formatCode>
                <c:ptCount val="1"/>
                <c:pt idx="0">
                  <c:v>249416</c:v>
                </c:pt>
              </c:numCache>
            </c:numRef>
          </c:val>
          <c:extLst>
            <c:ext xmlns:c16="http://schemas.microsoft.com/office/drawing/2014/chart" uri="{C3380CC4-5D6E-409C-BE32-E72D297353CC}">
              <c16:uniqueId val="{00000006-99EC-407D-A5B1-3490131CA66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Mauricio Macri</c:v>
                </c:pt>
              </c:strCache>
            </c:strRef>
          </c:cat>
          <c:val>
            <c:numRef>
              <c:f>Sheet1!$I$2</c:f>
              <c:numCache>
                <c:formatCode>General</c:formatCode>
                <c:ptCount val="1"/>
                <c:pt idx="0">
                  <c:v>282612</c:v>
                </c:pt>
              </c:numCache>
            </c:numRef>
          </c:val>
          <c:extLst>
            <c:ext xmlns:c16="http://schemas.microsoft.com/office/drawing/2014/chart" uri="{C3380CC4-5D6E-409C-BE32-E72D297353CC}">
              <c16:uniqueId val="{00000007-99EC-407D-A5B1-3490131CA667}"/>
            </c:ext>
          </c:extLst>
        </c:ser>
        <c:dLbls>
          <c:showLegendKey val="0"/>
          <c:showVal val="0"/>
          <c:showCatName val="0"/>
          <c:showSerName val="0"/>
          <c:showPercent val="0"/>
          <c:showBubbleSize val="0"/>
        </c:dLbls>
        <c:gapWidth val="150"/>
        <c:overlap val="100"/>
        <c:axId val="242062168"/>
        <c:axId val="242068400"/>
      </c:barChart>
      <c:catAx>
        <c:axId val="24206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68400"/>
        <c:crosses val="autoZero"/>
        <c:auto val="1"/>
        <c:lblAlgn val="ctr"/>
        <c:lblOffset val="100"/>
        <c:noMultiLvlLbl val="0"/>
      </c:catAx>
      <c:valAx>
        <c:axId val="242068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6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8B1-4A43-AED0-AAA837142CEC}"/>
            </c:ext>
          </c:extLst>
        </c:ser>
        <c:dLbls>
          <c:showLegendKey val="0"/>
          <c:showVal val="0"/>
          <c:showCatName val="0"/>
          <c:showSerName val="0"/>
          <c:showPercent val="0"/>
          <c:showBubbleSize val="0"/>
        </c:dLbls>
        <c:gapWidth val="219"/>
        <c:overlap val="-27"/>
        <c:axId val="357228448"/>
        <c:axId val="357226480"/>
      </c:barChart>
      <c:catAx>
        <c:axId val="35722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26480"/>
        <c:crosses val="autoZero"/>
        <c:auto val="1"/>
        <c:lblAlgn val="ctr"/>
        <c:lblOffset val="100"/>
        <c:noMultiLvlLbl val="0"/>
      </c:catAx>
      <c:valAx>
        <c:axId val="35722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2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0B377-BB61-4AB7-B9ED-E834667758C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1500ADD1-0AF4-47DA-8E19-ECB37769B22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09668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6DB18-1508-4C94-A1DD-6DFFBBCB96E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A9F1BBA-BBA8-474D-AF30-18A8F64BE720}"/>
              </a:ext>
            </a:extLst>
          </p:cNvPr>
          <p:cNvGraphicFramePr>
            <a:graphicFrameLocks noGrp="1"/>
          </p:cNvGraphicFramePr>
          <p:nvPr>
            <p:ph type="tbl" sz="quarter" idx="13"/>
            <p:extLst>
              <p:ext uri="{D42A27DB-BD31-4B8C-83A1-F6EECF244321}">
                <p14:modId xmlns:p14="http://schemas.microsoft.com/office/powerpoint/2010/main" val="988772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36736741"/>
                    </a:ext>
                  </a:extLst>
                </a:gridCol>
                <a:gridCol w="740664">
                  <a:extLst>
                    <a:ext uri="{9D8B030D-6E8A-4147-A177-3AD203B41FA5}">
                      <a16:colId xmlns:a16="http://schemas.microsoft.com/office/drawing/2014/main" val="3977931779"/>
                    </a:ext>
                  </a:extLst>
                </a:gridCol>
                <a:gridCol w="740664">
                  <a:extLst>
                    <a:ext uri="{9D8B030D-6E8A-4147-A177-3AD203B41FA5}">
                      <a16:colId xmlns:a16="http://schemas.microsoft.com/office/drawing/2014/main" val="2272699439"/>
                    </a:ext>
                  </a:extLst>
                </a:gridCol>
                <a:gridCol w="740664">
                  <a:extLst>
                    <a:ext uri="{9D8B030D-6E8A-4147-A177-3AD203B41FA5}">
                      <a16:colId xmlns:a16="http://schemas.microsoft.com/office/drawing/2014/main" val="1385471260"/>
                    </a:ext>
                  </a:extLst>
                </a:gridCol>
                <a:gridCol w="740664">
                  <a:extLst>
                    <a:ext uri="{9D8B030D-6E8A-4147-A177-3AD203B41FA5}">
                      <a16:colId xmlns:a16="http://schemas.microsoft.com/office/drawing/2014/main" val="2333665779"/>
                    </a:ext>
                  </a:extLst>
                </a:gridCol>
                <a:gridCol w="740664">
                  <a:extLst>
                    <a:ext uri="{9D8B030D-6E8A-4147-A177-3AD203B41FA5}">
                      <a16:colId xmlns:a16="http://schemas.microsoft.com/office/drawing/2014/main" val="1759825112"/>
                    </a:ext>
                  </a:extLst>
                </a:gridCol>
                <a:gridCol w="740664">
                  <a:extLst>
                    <a:ext uri="{9D8B030D-6E8A-4147-A177-3AD203B41FA5}">
                      <a16:colId xmlns:a16="http://schemas.microsoft.com/office/drawing/2014/main" val="1300915247"/>
                    </a:ext>
                  </a:extLst>
                </a:gridCol>
                <a:gridCol w="740664">
                  <a:extLst>
                    <a:ext uri="{9D8B030D-6E8A-4147-A177-3AD203B41FA5}">
                      <a16:colId xmlns:a16="http://schemas.microsoft.com/office/drawing/2014/main" val="3497087841"/>
                    </a:ext>
                  </a:extLst>
                </a:gridCol>
                <a:gridCol w="740664">
                  <a:extLst>
                    <a:ext uri="{9D8B030D-6E8A-4147-A177-3AD203B41FA5}">
                      <a16:colId xmlns:a16="http://schemas.microsoft.com/office/drawing/2014/main" val="2004136587"/>
                    </a:ext>
                  </a:extLst>
                </a:gridCol>
                <a:gridCol w="740664">
                  <a:extLst>
                    <a:ext uri="{9D8B030D-6E8A-4147-A177-3AD203B41FA5}">
                      <a16:colId xmlns:a16="http://schemas.microsoft.com/office/drawing/2014/main" val="15289651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55114448"/>
                  </a:ext>
                </a:extLst>
              </a:tr>
              <a:tr h="370840">
                <a:tc>
                  <a:txBody>
                    <a:bodyPr/>
                    <a:lstStyle/>
                    <a:p>
                      <a:r>
                        <a:rPr lang="en-US" sz="1000"/>
                        <a:t>Mauricio Macri</a:t>
                      </a:r>
                    </a:p>
                  </a:txBody>
                  <a:tcPr/>
                </a:tc>
                <a:tc>
                  <a:txBody>
                    <a:bodyPr/>
                    <a:lstStyle/>
                    <a:p>
                      <a:r>
                        <a:rPr lang="en-US" sz="1000"/>
                        <a:t>4422825</a:t>
                      </a:r>
                    </a:p>
                  </a:txBody>
                  <a:tcPr/>
                </a:tc>
                <a:tc>
                  <a:txBody>
                    <a:bodyPr/>
                    <a:lstStyle/>
                    <a:p>
                      <a:r>
                        <a:rPr lang="en-US" sz="1000"/>
                        <a:t>27744</a:t>
                      </a:r>
                    </a:p>
                  </a:txBody>
                  <a:tcPr/>
                </a:tc>
                <a:tc>
                  <a:txBody>
                    <a:bodyPr/>
                    <a:lstStyle/>
                    <a:p>
                      <a:r>
                        <a:rPr lang="en-US" sz="1000"/>
                        <a:t>66</a:t>
                      </a:r>
                    </a:p>
                  </a:txBody>
                  <a:tcPr/>
                </a:tc>
                <a:tc>
                  <a:txBody>
                    <a:bodyPr/>
                    <a:lstStyle/>
                    <a:p>
                      <a:r>
                        <a:rPr lang="en-US" sz="1000"/>
                        <a:t>2044291</a:t>
                      </a:r>
                    </a:p>
                  </a:txBody>
                  <a:tcPr/>
                </a:tc>
                <a:tc>
                  <a:txBody>
                    <a:bodyPr/>
                    <a:lstStyle/>
                    <a:p>
                      <a:r>
                        <a:rPr lang="en-US" sz="1000"/>
                        <a:t>249416</a:t>
                      </a:r>
                    </a:p>
                  </a:txBody>
                  <a:tcPr/>
                </a:tc>
                <a:tc>
                  <a:txBody>
                    <a:bodyPr/>
                    <a:lstStyle/>
                    <a:p>
                      <a:r>
                        <a:rPr lang="en-US" sz="1000"/>
                        <a:t>282612</a:t>
                      </a:r>
                    </a:p>
                  </a:txBody>
                  <a:tcPr/>
                </a:tc>
                <a:tc>
                  <a:txBody>
                    <a:bodyPr/>
                    <a:lstStyle/>
                    <a:p>
                      <a:r>
                        <a:rPr lang="en-US" sz="1000"/>
                        <a:t>0</a:t>
                      </a:r>
                    </a:p>
                  </a:txBody>
                  <a:tcPr/>
                </a:tc>
                <a:tc>
                  <a:txBody>
                    <a:bodyPr/>
                    <a:lstStyle/>
                    <a:p>
                      <a:r>
                        <a:rPr lang="en-US" sz="1000"/>
                        <a:t>0.8854%</a:t>
                      </a:r>
                    </a:p>
                  </a:txBody>
                  <a:tcPr/>
                </a:tc>
                <a:tc>
                  <a:txBody>
                    <a:bodyPr/>
                    <a:lstStyle/>
                    <a:p>
                      <a:r>
                        <a:rPr lang="en-US" sz="1000"/>
                        <a:t>0.0%</a:t>
                      </a:r>
                    </a:p>
                  </a:txBody>
                  <a:tcPr/>
                </a:tc>
                <a:extLst>
                  <a:ext uri="{0D108BD9-81ED-4DB2-BD59-A6C34878D82A}">
                    <a16:rowId xmlns:a16="http://schemas.microsoft.com/office/drawing/2014/main" val="2314931309"/>
                  </a:ext>
                </a:extLst>
              </a:tr>
            </a:tbl>
          </a:graphicData>
        </a:graphic>
      </p:graphicFrame>
      <p:sp>
        <p:nvSpPr>
          <p:cNvPr id="4" name="Text Placeholder 3">
            <a:extLst>
              <a:ext uri="{FF2B5EF4-FFF2-40B4-BE49-F238E27FC236}">
                <a16:creationId xmlns:a16="http://schemas.microsoft.com/office/drawing/2014/main" id="{C4ADB1CF-B3C5-4FB0-A85B-1BD28E2450B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628502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71CE4-D979-49B7-A6BE-D88CA98FA9B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851A68D-CEE5-4EE3-B5E7-EDACCC4E4849}"/>
              </a:ext>
            </a:extLst>
          </p:cNvPr>
          <p:cNvGraphicFramePr>
            <a:graphicFrameLocks noGrp="1"/>
          </p:cNvGraphicFramePr>
          <p:nvPr>
            <p:ph type="chart" sz="quarter" idx="13"/>
            <p:extLst>
              <p:ext uri="{D42A27DB-BD31-4B8C-83A1-F6EECF244321}">
                <p14:modId xmlns:p14="http://schemas.microsoft.com/office/powerpoint/2010/main" val="404690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3902F1-1792-4F46-9D06-0B1277077E1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C3172E6-0B48-46FD-A164-F56EA11F8E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6412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36278-CD9F-4273-94C8-7DE01715042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E13C0C3-F45C-4EAB-AD5E-4A1336ECBA46}"/>
              </a:ext>
            </a:extLst>
          </p:cNvPr>
          <p:cNvGraphicFramePr>
            <a:graphicFrameLocks noGrp="1"/>
          </p:cNvGraphicFramePr>
          <p:nvPr>
            <p:ph type="chart" sz="quarter" idx="13"/>
            <p:extLst>
              <p:ext uri="{D42A27DB-BD31-4B8C-83A1-F6EECF244321}">
                <p14:modId xmlns:p14="http://schemas.microsoft.com/office/powerpoint/2010/main" val="2564116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414F16-44C3-4D17-B175-0DDFCE098D0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5B9882D-5BFD-4248-A3E4-7FEE705A8C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577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40A6F-C26F-4F0B-95A3-D6A27DFC2F45}"/>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577C070-9ED7-4C1B-8550-2C7EBE72376A}"/>
              </a:ext>
            </a:extLst>
          </p:cNvPr>
          <p:cNvGraphicFramePr>
            <a:graphicFrameLocks noGrp="1"/>
          </p:cNvGraphicFramePr>
          <p:nvPr>
            <p:ph type="chart" sz="quarter" idx="13"/>
            <p:extLst>
              <p:ext uri="{D42A27DB-BD31-4B8C-83A1-F6EECF244321}">
                <p14:modId xmlns:p14="http://schemas.microsoft.com/office/powerpoint/2010/main" val="3389173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428A12-89B2-4054-B713-5D2A0853871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B1632C3-9471-4788-8332-D68515B7B3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4559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24D51-17D1-41B8-B785-D363C21E2C3C}"/>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5500C413-5DD2-4438-BF22-939C07B50702}"/>
              </a:ext>
            </a:extLst>
          </p:cNvPr>
          <p:cNvGraphicFramePr>
            <a:graphicFrameLocks noGrp="1"/>
          </p:cNvGraphicFramePr>
          <p:nvPr>
            <p:ph type="chart" sz="quarter" idx="13"/>
            <p:extLst>
              <p:ext uri="{D42A27DB-BD31-4B8C-83A1-F6EECF244321}">
                <p14:modId xmlns:p14="http://schemas.microsoft.com/office/powerpoint/2010/main" val="305240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E37E26-E595-4006-87DD-BAC7C1C39A1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2F6ECF5-CF1F-4D71-ACCB-6B4AE4BE5B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6410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8F101-E733-49F9-B645-7F917E49BB3E}"/>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25D78635-5890-4443-9D45-F4D327AF7D04}"/>
              </a:ext>
            </a:extLst>
          </p:cNvPr>
          <p:cNvGraphicFramePr>
            <a:graphicFrameLocks noGrp="1"/>
          </p:cNvGraphicFramePr>
          <p:nvPr>
            <p:ph type="chart" sz="quarter" idx="13"/>
            <p:extLst>
              <p:ext uri="{D42A27DB-BD31-4B8C-83A1-F6EECF244321}">
                <p14:modId xmlns:p14="http://schemas.microsoft.com/office/powerpoint/2010/main" val="567593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59DEEA-15F9-4149-AEC4-85B4164A550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4707475-B896-413B-930D-B5B0836575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402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115F9-914B-41E4-9942-1BD0AA19A15A}"/>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A0C86A55-DBA9-4C47-856F-D624E298483B}"/>
              </a:ext>
            </a:extLst>
          </p:cNvPr>
          <p:cNvGraphicFramePr>
            <a:graphicFrameLocks noGrp="1"/>
          </p:cNvGraphicFramePr>
          <p:nvPr>
            <p:ph type="tbl" sz="quarter" idx="13"/>
            <p:extLst>
              <p:ext uri="{D42A27DB-BD31-4B8C-83A1-F6EECF244321}">
                <p14:modId xmlns:p14="http://schemas.microsoft.com/office/powerpoint/2010/main" val="2707939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2290657"/>
                    </a:ext>
                  </a:extLst>
                </a:gridCol>
                <a:gridCol w="658368">
                  <a:extLst>
                    <a:ext uri="{9D8B030D-6E8A-4147-A177-3AD203B41FA5}">
                      <a16:colId xmlns:a16="http://schemas.microsoft.com/office/drawing/2014/main" val="953939769"/>
                    </a:ext>
                  </a:extLst>
                </a:gridCol>
                <a:gridCol w="658368">
                  <a:extLst>
                    <a:ext uri="{9D8B030D-6E8A-4147-A177-3AD203B41FA5}">
                      <a16:colId xmlns:a16="http://schemas.microsoft.com/office/drawing/2014/main" val="2834445833"/>
                    </a:ext>
                  </a:extLst>
                </a:gridCol>
                <a:gridCol w="658368">
                  <a:extLst>
                    <a:ext uri="{9D8B030D-6E8A-4147-A177-3AD203B41FA5}">
                      <a16:colId xmlns:a16="http://schemas.microsoft.com/office/drawing/2014/main" val="2558410113"/>
                    </a:ext>
                  </a:extLst>
                </a:gridCol>
                <a:gridCol w="658368">
                  <a:extLst>
                    <a:ext uri="{9D8B030D-6E8A-4147-A177-3AD203B41FA5}">
                      <a16:colId xmlns:a16="http://schemas.microsoft.com/office/drawing/2014/main" val="418772828"/>
                    </a:ext>
                  </a:extLst>
                </a:gridCol>
                <a:gridCol w="658368">
                  <a:extLst>
                    <a:ext uri="{9D8B030D-6E8A-4147-A177-3AD203B41FA5}">
                      <a16:colId xmlns:a16="http://schemas.microsoft.com/office/drawing/2014/main" val="3607901733"/>
                    </a:ext>
                  </a:extLst>
                </a:gridCol>
                <a:gridCol w="658368">
                  <a:extLst>
                    <a:ext uri="{9D8B030D-6E8A-4147-A177-3AD203B41FA5}">
                      <a16:colId xmlns:a16="http://schemas.microsoft.com/office/drawing/2014/main" val="3039559126"/>
                    </a:ext>
                  </a:extLst>
                </a:gridCol>
                <a:gridCol w="658368">
                  <a:extLst>
                    <a:ext uri="{9D8B030D-6E8A-4147-A177-3AD203B41FA5}">
                      <a16:colId xmlns:a16="http://schemas.microsoft.com/office/drawing/2014/main" val="2637941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415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- 2017-08-13 23:54:17</a:t>
                      </a:r>
                      <a:r>
                        <a:rPr kumimoji="0" lang="es-ES" sz="1000" b="0" i="0" u="none" strike="noStrike" kern="1200" cap="none" spc="0" normalizeH="0" baseline="0" noProof="0">
                          <a:ln>
                            <a:noFill/>
                          </a:ln>
                          <a:solidFill>
                            <a:prstClr val="black"/>
                          </a:solidFill>
                          <a:effectLst/>
                          <a:uLnTx/>
                          <a:uFillTx/>
                          <a:latin typeface="+mn-lt"/>
                          <a:ea typeface="+mn-ea"/>
                          <a:cs typeface="+mn-cs"/>
                        </a:rPr>
                        <a:t>
¡¡GRACIAS!!
¡Gracias a cada argentino que fue a votar para decir que el cambio está más vivo que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956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Mauricio Macri - 2017-08-03 16:36:13</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160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Mauricio Macri - 2017-08-13 13:00:13</a:t>
                      </a:r>
                      <a:r>
                        <a:rPr kumimoji="0" lang="it-IT" sz="1000" b="0" i="0" u="none" strike="noStrike" kern="1200" cap="none" spc="0" normalizeH="0" baseline="0" noProof="0">
                          <a:ln>
                            <a:noFill/>
                          </a:ln>
                          <a:solidFill>
                            <a:prstClr val="black"/>
                          </a:solidFill>
                          <a:effectLst/>
                          <a:uLnTx/>
                          <a:uFillTx/>
                          <a:latin typeface="+mn-lt"/>
                          <a:ea typeface="+mn-ea"/>
                          <a:cs typeface="+mn-cs"/>
                        </a:rPr>
                        <a:t>
VOTANDO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621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- 2017-08-13 22:43:27</a:t>
                      </a:r>
                      <a:r>
                        <a:rPr kumimoji="0" lang="es-ES" sz="1000" b="0" i="0" u="none" strike="noStrike" kern="1200" cap="none" spc="0" normalizeH="0" baseline="0" noProof="0">
                          <a:ln>
                            <a:noFill/>
                          </a:ln>
                          <a:solidFill>
                            <a:prstClr val="black"/>
                          </a:solidFill>
                          <a:effectLst/>
                          <a:uLnTx/>
                          <a:uFillTx/>
                          <a:latin typeface="+mn-lt"/>
                          <a:ea typeface="+mn-ea"/>
                          <a:cs typeface="+mn-cs"/>
                        </a:rPr>
                        <a:t>
EN VIVO DESDE COSTA SALGUERO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44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Mauricio Macri - 2017-08-10 21:15:19</a:t>
                      </a:r>
                      <a:r>
                        <a:rPr kumimoji="0" lang="en-US" sz="1000" b="0" i="0" u="none" strike="noStrike" kern="1200" cap="none" spc="0" normalizeH="0" baseline="0" noProof="0">
                          <a:ln>
                            <a:noFill/>
                          </a:ln>
                          <a:solidFill>
                            <a:prstClr val="black"/>
                          </a:solidFill>
                          <a:effectLst/>
                          <a:uLnTx/>
                          <a:uFillTx/>
                          <a:latin typeface="+mn-lt"/>
                          <a:ea typeface="+mn-ea"/>
                          <a:cs typeface="+mn-cs"/>
                        </a:rPr>
                        <a:t>
#YoNoAflojo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5561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- 2017-08-20 11:05:13</a:t>
                      </a:r>
                      <a:r>
                        <a:rPr kumimoji="0" lang="es-ES" sz="1000" b="0" i="0" u="none" strike="noStrike" kern="1200" cap="none" spc="0" normalizeH="0" baseline="0" noProof="0">
                          <a:ln>
                            <a:noFill/>
                          </a:ln>
                          <a:solidFill>
                            <a:prstClr val="black"/>
                          </a:solidFill>
                          <a:effectLst/>
                          <a:uLnTx/>
                          <a:uFillTx/>
                          <a:latin typeface="+mn-lt"/>
                          <a:ea typeface="+mn-ea"/>
                          <a:cs typeface="+mn-cs"/>
                        </a:rPr>
                        <a:t>
FELIZ DÍA A TODOS LOS NIÑOS!!!!
(Feliz día, Antonia!!)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169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- 2017-08-16 15:33:35</a:t>
                      </a:r>
                      <a:r>
                        <a:rPr kumimoji="0" lang="es-ES" sz="1000" b="0" i="0" u="none" strike="noStrike" kern="1200" cap="none" spc="0" normalizeH="0" baseline="0" noProof="0">
                          <a:ln>
                            <a:noFill/>
                          </a:ln>
                          <a:solidFill>
                            <a:prstClr val="black"/>
                          </a:solidFill>
                          <a:effectLst/>
                          <a:uLnTx/>
                          <a:uFillTx/>
                          <a:latin typeface="+mn-lt"/>
                          <a:ea typeface="+mn-ea"/>
                          <a:cs typeface="+mn-cs"/>
                        </a:rPr>
                        <a:t>
TODO BIEN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399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- 2017-08-14 11:40:30</a:t>
                      </a:r>
                      <a:r>
                        <a:rPr kumimoji="0" lang="es-ES" sz="1000" b="0" i="0" u="none" strike="noStrike" kern="1200" cap="none" spc="0" normalizeH="0" baseline="0" noProof="0">
                          <a:ln>
                            <a:noFill/>
                          </a:ln>
                          <a:solidFill>
                            <a:prstClr val="black"/>
                          </a:solidFill>
                          <a:effectLst/>
                          <a:uLnTx/>
                          <a:uFillTx/>
                          <a:latin typeface="+mn-lt"/>
                          <a:ea typeface="+mn-ea"/>
                          <a:cs typeface="+mn-cs"/>
                        </a:rPr>
                        <a:t>
¡SÍ SE PUEDE!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1929715"/>
                  </a:ext>
                </a:extLst>
              </a:tr>
            </a:tbl>
          </a:graphicData>
        </a:graphic>
      </p:graphicFrame>
      <p:sp>
        <p:nvSpPr>
          <p:cNvPr id="4" name="Text Placeholder 3">
            <a:extLst>
              <a:ext uri="{FF2B5EF4-FFF2-40B4-BE49-F238E27FC236}">
                <a16:creationId xmlns:a16="http://schemas.microsoft.com/office/drawing/2014/main" id="{86D7082D-2873-4CD3-BBEF-C1ADE51DE79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827484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287DD-DCAE-4031-9523-CF4837895FA8}"/>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91DDDE1C-B5C0-49A7-964A-E17583F458F1}"/>
              </a:ext>
            </a:extLst>
          </p:cNvPr>
          <p:cNvGraphicFramePr>
            <a:graphicFrameLocks noGrp="1"/>
          </p:cNvGraphicFramePr>
          <p:nvPr>
            <p:ph type="tbl" sz="quarter" idx="13"/>
            <p:extLst>
              <p:ext uri="{D42A27DB-BD31-4B8C-83A1-F6EECF244321}">
                <p14:modId xmlns:p14="http://schemas.microsoft.com/office/powerpoint/2010/main" val="2509770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1887998"/>
                    </a:ext>
                  </a:extLst>
                </a:gridCol>
                <a:gridCol w="658368">
                  <a:extLst>
                    <a:ext uri="{9D8B030D-6E8A-4147-A177-3AD203B41FA5}">
                      <a16:colId xmlns:a16="http://schemas.microsoft.com/office/drawing/2014/main" val="1094532127"/>
                    </a:ext>
                  </a:extLst>
                </a:gridCol>
                <a:gridCol w="658368">
                  <a:extLst>
                    <a:ext uri="{9D8B030D-6E8A-4147-A177-3AD203B41FA5}">
                      <a16:colId xmlns:a16="http://schemas.microsoft.com/office/drawing/2014/main" val="834434518"/>
                    </a:ext>
                  </a:extLst>
                </a:gridCol>
                <a:gridCol w="658368">
                  <a:extLst>
                    <a:ext uri="{9D8B030D-6E8A-4147-A177-3AD203B41FA5}">
                      <a16:colId xmlns:a16="http://schemas.microsoft.com/office/drawing/2014/main" val="2914444733"/>
                    </a:ext>
                  </a:extLst>
                </a:gridCol>
                <a:gridCol w="658368">
                  <a:extLst>
                    <a:ext uri="{9D8B030D-6E8A-4147-A177-3AD203B41FA5}">
                      <a16:colId xmlns:a16="http://schemas.microsoft.com/office/drawing/2014/main" val="540926304"/>
                    </a:ext>
                  </a:extLst>
                </a:gridCol>
                <a:gridCol w="658368">
                  <a:extLst>
                    <a:ext uri="{9D8B030D-6E8A-4147-A177-3AD203B41FA5}">
                      <a16:colId xmlns:a16="http://schemas.microsoft.com/office/drawing/2014/main" val="2791283359"/>
                    </a:ext>
                  </a:extLst>
                </a:gridCol>
                <a:gridCol w="658368">
                  <a:extLst>
                    <a:ext uri="{9D8B030D-6E8A-4147-A177-3AD203B41FA5}">
                      <a16:colId xmlns:a16="http://schemas.microsoft.com/office/drawing/2014/main" val="2984256065"/>
                    </a:ext>
                  </a:extLst>
                </a:gridCol>
                <a:gridCol w="658368">
                  <a:extLst>
                    <a:ext uri="{9D8B030D-6E8A-4147-A177-3AD203B41FA5}">
                      <a16:colId xmlns:a16="http://schemas.microsoft.com/office/drawing/2014/main" val="1115200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762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- 2017-08-02 21:21:02</a:t>
                      </a:r>
                      <a:r>
                        <a:rPr kumimoji="0" lang="es-ES" sz="1000" b="0" i="0" u="none" strike="noStrike" kern="1200" cap="none" spc="0" normalizeH="0" baseline="0" noProof="0">
                          <a:ln>
                            <a:noFill/>
                          </a:ln>
                          <a:solidFill>
                            <a:prstClr val="black"/>
                          </a:solidFill>
                          <a:effectLst/>
                          <a:uLnTx/>
                          <a:uFillTx/>
                          <a:latin typeface="+mn-lt"/>
                          <a:ea typeface="+mn-ea"/>
                          <a:cs typeface="+mn-cs"/>
                        </a:rPr>
                        <a:t>
OFRENDA A LA PACHAMAMA EN JUJUY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522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- 2017-08-08 23:07:42</a:t>
                      </a:r>
                      <a:r>
                        <a:rPr kumimoji="0" lang="es-ES" sz="1000" b="0" i="0" u="none" strike="noStrike" kern="1200" cap="none" spc="0" normalizeH="0" baseline="0" noProof="0">
                          <a:ln>
                            <a:noFill/>
                          </a:ln>
                          <a:solidFill>
                            <a:prstClr val="black"/>
                          </a:solidFill>
                          <a:effectLst/>
                          <a:uLnTx/>
                          <a:uFillTx/>
                          <a:latin typeface="+mn-lt"/>
                          <a:ea typeface="+mn-ea"/>
                          <a:cs typeface="+mn-cs"/>
                        </a:rPr>
                        <a:t>
“ESTOY ACÁ PARA TRABAJAR POR Y PARA LOS ARGENTINOS” 
Video de la entrevista con Viviana Canosa, cortesía de Infobae.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222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- 2017-08-28 14:00:34</a:t>
                      </a:r>
                      <a:r>
                        <a:rPr kumimoji="0" lang="es-ES" sz="1000" b="0" i="0" u="none" strike="noStrike" kern="1200" cap="none" spc="0" normalizeH="0" baseline="0" noProof="0">
                          <a:ln>
                            <a:noFill/>
                          </a:ln>
                          <a:solidFill>
                            <a:prstClr val="black"/>
                          </a:solidFill>
                          <a:effectLst/>
                          <a:uLnTx/>
                          <a:uFillTx/>
                          <a:latin typeface="+mn-lt"/>
                          <a:ea typeface="+mn-ea"/>
                          <a:cs typeface="+mn-cs"/>
                        </a:rPr>
                        <a:t>
EL METROBUS AHORA GENERA ENERGÍA SOLAR 
Se instalaron más de 300 paneles en las paradas del Metrobus 9 de Julio. Generarán el equivalente a lo que consumen casi 200 hogares en un año, de energía limpia que se aprovechará en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99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Mauricio Macri - 2017-08-10 22:37:47</a:t>
                      </a:r>
                      <a:r>
                        <a:rPr kumimoji="0" lang="it-IT" sz="1000" b="0" i="0" u="none" strike="noStrike" kern="1200" cap="none" spc="0" normalizeH="0" baseline="0" noProof="0">
                          <a:ln>
                            <a:noFill/>
                          </a:ln>
                          <a:solidFill>
                            <a:prstClr val="black"/>
                          </a:solidFill>
                          <a:effectLst/>
                          <a:uLnTx/>
                          <a:uFillTx/>
                          <a:latin typeface="+mn-lt"/>
                          <a:ea typeface="+mn-ea"/>
                          <a:cs typeface="+mn-cs"/>
                        </a:rPr>
                        <a:t>
LA ENTREVISTA CON SANTIAGO DEL MORO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104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- 2017-08-25 17:16:52</a:t>
                      </a:r>
                      <a:r>
                        <a:rPr kumimoji="0" lang="es-ES" sz="1000" b="0" i="0" u="none" strike="noStrike" kern="1200" cap="none" spc="0" normalizeH="0" baseline="0" noProof="0">
                          <a:ln>
                            <a:noFill/>
                          </a:ln>
                          <a:solidFill>
                            <a:prstClr val="black"/>
                          </a:solidFill>
                          <a:effectLst/>
                          <a:uLnTx/>
                          <a:uFillTx/>
                          <a:latin typeface="+mn-lt"/>
                          <a:ea typeface="+mn-ea"/>
                          <a:cs typeface="+mn-cs"/>
                        </a:rPr>
                        <a:t>
ORGULLO: LOS PUMPAS XV SON CAMPEONES DEL MUNDO
El equipo nacional de rugby inclusivo ganó hoy el mundial en España. ¡¡Felicitaciones campeones!!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6390927"/>
                  </a:ext>
                </a:extLst>
              </a:tr>
            </a:tbl>
          </a:graphicData>
        </a:graphic>
      </p:graphicFrame>
      <p:sp>
        <p:nvSpPr>
          <p:cNvPr id="4" name="Text Placeholder 3">
            <a:extLst>
              <a:ext uri="{FF2B5EF4-FFF2-40B4-BE49-F238E27FC236}">
                <a16:creationId xmlns:a16="http://schemas.microsoft.com/office/drawing/2014/main" id="{DB438378-DE68-4B66-BB8B-33D03A58814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710200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1BE6-219C-4DDD-8E08-0B9D8B2EDA0D}"/>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41D1BCB3-FCE0-48A7-910D-57D69F2D4987}"/>
              </a:ext>
            </a:extLst>
          </p:cNvPr>
          <p:cNvGraphicFramePr>
            <a:graphicFrameLocks noGrp="1"/>
          </p:cNvGraphicFramePr>
          <p:nvPr>
            <p:ph type="tbl" sz="quarter" idx="13"/>
            <p:extLst>
              <p:ext uri="{D42A27DB-BD31-4B8C-83A1-F6EECF244321}">
                <p14:modId xmlns:p14="http://schemas.microsoft.com/office/powerpoint/2010/main" val="385273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2480725"/>
                    </a:ext>
                  </a:extLst>
                </a:gridCol>
                <a:gridCol w="658368">
                  <a:extLst>
                    <a:ext uri="{9D8B030D-6E8A-4147-A177-3AD203B41FA5}">
                      <a16:colId xmlns:a16="http://schemas.microsoft.com/office/drawing/2014/main" val="864392872"/>
                    </a:ext>
                  </a:extLst>
                </a:gridCol>
                <a:gridCol w="658368">
                  <a:extLst>
                    <a:ext uri="{9D8B030D-6E8A-4147-A177-3AD203B41FA5}">
                      <a16:colId xmlns:a16="http://schemas.microsoft.com/office/drawing/2014/main" val="2673121940"/>
                    </a:ext>
                  </a:extLst>
                </a:gridCol>
                <a:gridCol w="658368">
                  <a:extLst>
                    <a:ext uri="{9D8B030D-6E8A-4147-A177-3AD203B41FA5}">
                      <a16:colId xmlns:a16="http://schemas.microsoft.com/office/drawing/2014/main" val="2434133958"/>
                    </a:ext>
                  </a:extLst>
                </a:gridCol>
                <a:gridCol w="658368">
                  <a:extLst>
                    <a:ext uri="{9D8B030D-6E8A-4147-A177-3AD203B41FA5}">
                      <a16:colId xmlns:a16="http://schemas.microsoft.com/office/drawing/2014/main" val="496136762"/>
                    </a:ext>
                  </a:extLst>
                </a:gridCol>
                <a:gridCol w="658368">
                  <a:extLst>
                    <a:ext uri="{9D8B030D-6E8A-4147-A177-3AD203B41FA5}">
                      <a16:colId xmlns:a16="http://schemas.microsoft.com/office/drawing/2014/main" val="292136956"/>
                    </a:ext>
                  </a:extLst>
                </a:gridCol>
                <a:gridCol w="658368">
                  <a:extLst>
                    <a:ext uri="{9D8B030D-6E8A-4147-A177-3AD203B41FA5}">
                      <a16:colId xmlns:a16="http://schemas.microsoft.com/office/drawing/2014/main" val="404187150"/>
                    </a:ext>
                  </a:extLst>
                </a:gridCol>
                <a:gridCol w="658368">
                  <a:extLst>
                    <a:ext uri="{9D8B030D-6E8A-4147-A177-3AD203B41FA5}">
                      <a16:colId xmlns:a16="http://schemas.microsoft.com/office/drawing/2014/main" val="412401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0291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Mauricio Macri - 2017-08-03 21:47:30</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94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- 2017-08-10 19:08:57</a:t>
                      </a:r>
                      <a:r>
                        <a:rPr kumimoji="0" lang="es-ES" sz="1000" b="0" i="0" u="none" strike="noStrike" kern="1200" cap="none" spc="0" normalizeH="0" baseline="0" noProof="0">
                          <a:ln>
                            <a:noFill/>
                          </a:ln>
                          <a:solidFill>
                            <a:prstClr val="black"/>
                          </a:solidFill>
                          <a:effectLst/>
                          <a:uLnTx/>
                          <a:uFillTx/>
                          <a:latin typeface="+mn-lt"/>
                          <a:ea typeface="+mn-ea"/>
                          <a:cs typeface="+mn-cs"/>
                        </a:rPr>
                        <a:t>
EN VIVO: CIERRE DE CAMPAÑA EN CÓRDOBA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481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Mauricio Macri - 2017-08-14 17:19:03</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72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- 2017-08-02 13:14:56</a:t>
                      </a:r>
                      <a:r>
                        <a:rPr kumimoji="0" lang="es-ES" sz="1000" b="0" i="0" u="none" strike="noStrike" kern="1200" cap="none" spc="0" normalizeH="0" baseline="0" noProof="0">
                          <a:ln>
                            <a:noFill/>
                          </a:ln>
                          <a:solidFill>
                            <a:prstClr val="black"/>
                          </a:solidFill>
                          <a:effectLst/>
                          <a:uLnTx/>
                          <a:uFillTx/>
                          <a:latin typeface="+mn-lt"/>
                          <a:ea typeface="+mn-ea"/>
                          <a:cs typeface="+mn-cs"/>
                        </a:rPr>
                        <a:t>
UN PREMIO DE 1.000.000 DE PESOS A LA EDUCACIÓN 
"Maestros Argentinos" es el premio a la escuela con el mejor proyecto para innovar en educación. Ayer viajé a Corrientes para avisarle a los chicos y maestros de la técnica Fray Luis Beltrán que son uno de los 10 finalistas.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420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- 2017-08-19 20:17:16</a:t>
                      </a:r>
                      <a:r>
                        <a:rPr kumimoji="0" lang="es-ES" sz="1000" b="0" i="0" u="none" strike="noStrike" kern="1200" cap="none" spc="0" normalizeH="0" baseline="0" noProof="0">
                          <a:ln>
                            <a:noFill/>
                          </a:ln>
                          <a:solidFill>
                            <a:prstClr val="black"/>
                          </a:solidFill>
                          <a:effectLst/>
                          <a:uLnTx/>
                          <a:uFillTx/>
                          <a:latin typeface="+mn-lt"/>
                          <a:ea typeface="+mn-ea"/>
                          <a:cs typeface="+mn-cs"/>
                        </a:rPr>
                        <a:t>
ESTA FOTO DE LAS CATARATAS SALIÓ ENTRE LAS MEJORES DEL MUNDO
National Geographic la incluyó en las mejores 23 fotos sacadas por un drone de más de 8.000 que recibieron. Felicitaciones a DroneFilms Project y gracias por compartir este paisaje increíble de nuestro país con el resto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8788705"/>
                  </a:ext>
                </a:extLst>
              </a:tr>
            </a:tbl>
          </a:graphicData>
        </a:graphic>
      </p:graphicFrame>
      <p:sp>
        <p:nvSpPr>
          <p:cNvPr id="4" name="Text Placeholder 3">
            <a:extLst>
              <a:ext uri="{FF2B5EF4-FFF2-40B4-BE49-F238E27FC236}">
                <a16:creationId xmlns:a16="http://schemas.microsoft.com/office/drawing/2014/main" id="{5158C92F-B2DF-4761-A13D-3CA2BC3D4DF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691898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3A0B-55B7-411D-8695-BD84E1B5A570}"/>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2187E7A2-ED3E-4E4F-8E56-2692ACC3D4CD}"/>
              </a:ext>
            </a:extLst>
          </p:cNvPr>
          <p:cNvGraphicFramePr>
            <a:graphicFrameLocks noGrp="1"/>
          </p:cNvGraphicFramePr>
          <p:nvPr>
            <p:ph type="tbl" sz="quarter" idx="13"/>
            <p:extLst>
              <p:ext uri="{D42A27DB-BD31-4B8C-83A1-F6EECF244321}">
                <p14:modId xmlns:p14="http://schemas.microsoft.com/office/powerpoint/2010/main" val="2370128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6019825"/>
                    </a:ext>
                  </a:extLst>
                </a:gridCol>
                <a:gridCol w="658368">
                  <a:extLst>
                    <a:ext uri="{9D8B030D-6E8A-4147-A177-3AD203B41FA5}">
                      <a16:colId xmlns:a16="http://schemas.microsoft.com/office/drawing/2014/main" val="155015745"/>
                    </a:ext>
                  </a:extLst>
                </a:gridCol>
                <a:gridCol w="658368">
                  <a:extLst>
                    <a:ext uri="{9D8B030D-6E8A-4147-A177-3AD203B41FA5}">
                      <a16:colId xmlns:a16="http://schemas.microsoft.com/office/drawing/2014/main" val="3724757661"/>
                    </a:ext>
                  </a:extLst>
                </a:gridCol>
                <a:gridCol w="658368">
                  <a:extLst>
                    <a:ext uri="{9D8B030D-6E8A-4147-A177-3AD203B41FA5}">
                      <a16:colId xmlns:a16="http://schemas.microsoft.com/office/drawing/2014/main" val="2564955735"/>
                    </a:ext>
                  </a:extLst>
                </a:gridCol>
                <a:gridCol w="658368">
                  <a:extLst>
                    <a:ext uri="{9D8B030D-6E8A-4147-A177-3AD203B41FA5}">
                      <a16:colId xmlns:a16="http://schemas.microsoft.com/office/drawing/2014/main" val="4088469926"/>
                    </a:ext>
                  </a:extLst>
                </a:gridCol>
                <a:gridCol w="658368">
                  <a:extLst>
                    <a:ext uri="{9D8B030D-6E8A-4147-A177-3AD203B41FA5}">
                      <a16:colId xmlns:a16="http://schemas.microsoft.com/office/drawing/2014/main" val="2258321432"/>
                    </a:ext>
                  </a:extLst>
                </a:gridCol>
                <a:gridCol w="658368">
                  <a:extLst>
                    <a:ext uri="{9D8B030D-6E8A-4147-A177-3AD203B41FA5}">
                      <a16:colId xmlns:a16="http://schemas.microsoft.com/office/drawing/2014/main" val="3846572237"/>
                    </a:ext>
                  </a:extLst>
                </a:gridCol>
                <a:gridCol w="658368">
                  <a:extLst>
                    <a:ext uri="{9D8B030D-6E8A-4147-A177-3AD203B41FA5}">
                      <a16:colId xmlns:a16="http://schemas.microsoft.com/office/drawing/2014/main" val="2055831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9082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- 2017-08-09 12:49:04</a:t>
                      </a:r>
                      <a:r>
                        <a:rPr kumimoji="0" lang="es-ES" sz="1000" b="0" i="0" u="none" strike="noStrike" kern="1200" cap="none" spc="0" normalizeH="0" baseline="0" noProof="0">
                          <a:ln>
                            <a:noFill/>
                          </a:ln>
                          <a:solidFill>
                            <a:prstClr val="black"/>
                          </a:solidFill>
                          <a:effectLst/>
                          <a:uLnTx/>
                          <a:uFillTx/>
                          <a:latin typeface="+mn-lt"/>
                          <a:ea typeface="+mn-ea"/>
                          <a:cs typeface="+mn-cs"/>
                        </a:rPr>
                        <a:t>
EN VIVO DESDE FERRO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803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- 2017-08-05 11:23:11</a:t>
                      </a:r>
                      <a:r>
                        <a:rPr kumimoji="0" lang="es-ES" sz="1000" b="0" i="0" u="none" strike="noStrike" kern="1200" cap="none" spc="0" normalizeH="0" baseline="0" noProof="0">
                          <a:ln>
                            <a:noFill/>
                          </a:ln>
                          <a:solidFill>
                            <a:prstClr val="black"/>
                          </a:solidFill>
                          <a:effectLst/>
                          <a:uLnTx/>
                          <a:uFillTx/>
                          <a:latin typeface="+mn-lt"/>
                          <a:ea typeface="+mn-ea"/>
                          <a:cs typeface="+mn-cs"/>
                        </a:rPr>
                        <a:t>
EN VIVO DESDE GUALEGUAYCHÚ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184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- 2017-08-17 17:04:56</a:t>
                      </a:r>
                      <a:r>
                        <a:rPr kumimoji="0" lang="es-ES" sz="1000" b="0" i="0" u="none" strike="noStrike" kern="1200" cap="none" spc="0" normalizeH="0" baseline="0" noProof="0">
                          <a:ln>
                            <a:noFill/>
                          </a:ln>
                          <a:solidFill>
                            <a:prstClr val="black"/>
                          </a:solidFill>
                          <a:effectLst/>
                          <a:uLnTx/>
                          <a:uFillTx/>
                          <a:latin typeface="+mn-lt"/>
                          <a:ea typeface="+mn-ea"/>
                          <a:cs typeface="+mn-cs"/>
                        </a:rPr>
                        <a:t>
BANDERA A MEDIA ASTA EN HOMENAJE AL LIBERTADOR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264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- 2017-08-27 22:17:42</a:t>
                      </a:r>
                      <a:r>
                        <a:rPr kumimoji="0" lang="es-ES" sz="1000" b="0" i="0" u="none" strike="noStrike" kern="1200" cap="none" spc="0" normalizeH="0" baseline="0" noProof="0">
                          <a:ln>
                            <a:noFill/>
                          </a:ln>
                          <a:solidFill>
                            <a:prstClr val="black"/>
                          </a:solidFill>
                          <a:effectLst/>
                          <a:uLnTx/>
                          <a:uFillTx/>
                          <a:latin typeface="+mn-lt"/>
                          <a:ea typeface="+mn-ea"/>
                          <a:cs typeface="+mn-cs"/>
                        </a:rPr>
                        <a:t>
YA ESTÁ INAUGURADO EL PARQUE NACIONAL EL IMPENETRABLE 
Son más de 130.000 hectáreas ricas en flora y fauna que desde ahora estarán protegidas, para siempre.
Vía Parques Nacionales de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336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- 2017-08-15 12:45:06</a:t>
                      </a:r>
                      <a:r>
                        <a:rPr kumimoji="0" lang="es-ES" sz="1000" b="0" i="0" u="none" strike="noStrike" kern="1200" cap="none" spc="0" normalizeH="0" baseline="0" noProof="0">
                          <a:ln>
                            <a:noFill/>
                          </a:ln>
                          <a:solidFill>
                            <a:prstClr val="black"/>
                          </a:solidFill>
                          <a:effectLst/>
                          <a:uLnTx/>
                          <a:uFillTx/>
                          <a:latin typeface="+mn-lt"/>
                          <a:ea typeface="+mn-ea"/>
                          <a:cs typeface="+mn-cs"/>
                        </a:rPr>
                        <a:t>
EN VIVO: DECLARACIÓN CONJUNTA DEL PRESIDENTE MACRI Y EL VICEPRESIDENTE DE LOS ESTADOS UNIDOS, MIKE PENCE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926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- 2017-08-02 17:21:16</a:t>
                      </a:r>
                      <a:r>
                        <a:rPr kumimoji="0" lang="es-ES" sz="1000" b="0" i="0" u="none" strike="noStrike" kern="1200" cap="none" spc="0" normalizeH="0" baseline="0" noProof="0">
                          <a:ln>
                            <a:noFill/>
                          </a:ln>
                          <a:solidFill>
                            <a:prstClr val="black"/>
                          </a:solidFill>
                          <a:effectLst/>
                          <a:uLnTx/>
                          <a:uFillTx/>
                          <a:latin typeface="+mn-lt"/>
                          <a:ea typeface="+mn-ea"/>
                          <a:cs typeface="+mn-cs"/>
                        </a:rPr>
                        <a:t>
EN VIVO: EL PRESIDENTE EN JUJUY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2813621"/>
                  </a:ext>
                </a:extLst>
              </a:tr>
            </a:tbl>
          </a:graphicData>
        </a:graphic>
      </p:graphicFrame>
      <p:sp>
        <p:nvSpPr>
          <p:cNvPr id="4" name="Text Placeholder 3">
            <a:extLst>
              <a:ext uri="{FF2B5EF4-FFF2-40B4-BE49-F238E27FC236}">
                <a16:creationId xmlns:a16="http://schemas.microsoft.com/office/drawing/2014/main" id="{AB8C738F-F64E-4AE0-9D00-CD761A2ADEB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92053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FA223-0043-461D-A1C0-31A8C6376EE0}"/>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97BC1E65-25C2-41A3-A201-869F717A8943}"/>
              </a:ext>
            </a:extLst>
          </p:cNvPr>
          <p:cNvGraphicFramePr>
            <a:graphicFrameLocks noGrp="1"/>
          </p:cNvGraphicFramePr>
          <p:nvPr>
            <p:ph type="tbl" sz="quarter" idx="13"/>
            <p:extLst>
              <p:ext uri="{D42A27DB-BD31-4B8C-83A1-F6EECF244321}">
                <p14:modId xmlns:p14="http://schemas.microsoft.com/office/powerpoint/2010/main" val="604812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3053420"/>
                    </a:ext>
                  </a:extLst>
                </a:gridCol>
                <a:gridCol w="658368">
                  <a:extLst>
                    <a:ext uri="{9D8B030D-6E8A-4147-A177-3AD203B41FA5}">
                      <a16:colId xmlns:a16="http://schemas.microsoft.com/office/drawing/2014/main" val="415998118"/>
                    </a:ext>
                  </a:extLst>
                </a:gridCol>
                <a:gridCol w="658368">
                  <a:extLst>
                    <a:ext uri="{9D8B030D-6E8A-4147-A177-3AD203B41FA5}">
                      <a16:colId xmlns:a16="http://schemas.microsoft.com/office/drawing/2014/main" val="3788562972"/>
                    </a:ext>
                  </a:extLst>
                </a:gridCol>
                <a:gridCol w="658368">
                  <a:extLst>
                    <a:ext uri="{9D8B030D-6E8A-4147-A177-3AD203B41FA5}">
                      <a16:colId xmlns:a16="http://schemas.microsoft.com/office/drawing/2014/main" val="119605563"/>
                    </a:ext>
                  </a:extLst>
                </a:gridCol>
                <a:gridCol w="658368">
                  <a:extLst>
                    <a:ext uri="{9D8B030D-6E8A-4147-A177-3AD203B41FA5}">
                      <a16:colId xmlns:a16="http://schemas.microsoft.com/office/drawing/2014/main" val="1895250021"/>
                    </a:ext>
                  </a:extLst>
                </a:gridCol>
                <a:gridCol w="658368">
                  <a:extLst>
                    <a:ext uri="{9D8B030D-6E8A-4147-A177-3AD203B41FA5}">
                      <a16:colId xmlns:a16="http://schemas.microsoft.com/office/drawing/2014/main" val="1016597269"/>
                    </a:ext>
                  </a:extLst>
                </a:gridCol>
                <a:gridCol w="658368">
                  <a:extLst>
                    <a:ext uri="{9D8B030D-6E8A-4147-A177-3AD203B41FA5}">
                      <a16:colId xmlns:a16="http://schemas.microsoft.com/office/drawing/2014/main" val="1057759900"/>
                    </a:ext>
                  </a:extLst>
                </a:gridCol>
                <a:gridCol w="658368">
                  <a:extLst>
                    <a:ext uri="{9D8B030D-6E8A-4147-A177-3AD203B41FA5}">
                      <a16:colId xmlns:a16="http://schemas.microsoft.com/office/drawing/2014/main" val="263261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077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- 2017-08-17 09:24:55</a:t>
                      </a:r>
                      <a:r>
                        <a:rPr kumimoji="0" lang="es-ES" sz="1000" b="0" i="0" u="none" strike="noStrike" kern="1200" cap="none" spc="0" normalizeH="0" baseline="0" noProof="0">
                          <a:ln>
                            <a:noFill/>
                          </a:ln>
                          <a:solidFill>
                            <a:prstClr val="black"/>
                          </a:solidFill>
                          <a:effectLst/>
                          <a:uLnTx/>
                          <a:uFillTx/>
                          <a:latin typeface="+mn-lt"/>
                          <a:ea typeface="+mn-ea"/>
                          <a:cs typeface="+mn-cs"/>
                        </a:rPr>
                        <a:t>
GRACIAS, LIBERTADOR
Con la fuerza de una idea y una voluntad inquebrantable liberó a medio continente. A través de las máximas que le dejó a su hija sabemos de su integridad. Fue un hombre de autoridad, pero eludió siempre el poder y los lujos. Aunque no vivimos en su época su ejemplo nos inspira. Él es el guía de nuestra nación.
En su aniversario: gracias Libertador, General José de San Martín.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2590816"/>
                  </a:ext>
                </a:extLst>
              </a:tr>
            </a:tbl>
          </a:graphicData>
        </a:graphic>
      </p:graphicFrame>
      <p:sp>
        <p:nvSpPr>
          <p:cNvPr id="4" name="Text Placeholder 3">
            <a:extLst>
              <a:ext uri="{FF2B5EF4-FFF2-40B4-BE49-F238E27FC236}">
                <a16:creationId xmlns:a16="http://schemas.microsoft.com/office/drawing/2014/main" id="{66452CE1-F726-4813-A1CC-FF57021C156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622478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DEDB5-C44F-4D09-8171-6B5D63A0B50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90B99C7D-4233-4526-93BC-DBA98DFDF357}"/>
              </a:ext>
            </a:extLst>
          </p:cNvPr>
          <p:cNvGraphicFramePr>
            <a:graphicFrameLocks noGrp="1"/>
          </p:cNvGraphicFramePr>
          <p:nvPr>
            <p:ph type="chart" sz="quarter" idx="13"/>
            <p:extLst>
              <p:ext uri="{D42A27DB-BD31-4B8C-83A1-F6EECF244321}">
                <p14:modId xmlns:p14="http://schemas.microsoft.com/office/powerpoint/2010/main" val="2556468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E39B34-252D-4618-A74F-C56A18D9E60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AD8E122-C33E-4F72-A924-1C172383A8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7806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1B802-A5E9-4CD5-9837-67D61D48531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D6693D2-26EF-4531-895B-A5E74D3FA404}"/>
              </a:ext>
            </a:extLst>
          </p:cNvPr>
          <p:cNvGraphicFramePr>
            <a:graphicFrameLocks noGrp="1"/>
          </p:cNvGraphicFramePr>
          <p:nvPr>
            <p:ph type="chart" sz="quarter" idx="13"/>
            <p:extLst>
              <p:ext uri="{D42A27DB-BD31-4B8C-83A1-F6EECF244321}">
                <p14:modId xmlns:p14="http://schemas.microsoft.com/office/powerpoint/2010/main" val="1855872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394E98-6CE5-4251-937F-018DA17A3F0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806E7DC-D563-46B7-B2F1-A95783706B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6025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E4736-0491-4704-B471-169AE384B019}"/>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4C9C093E-15A2-40FB-88BB-3975937D91E1}"/>
              </a:ext>
            </a:extLst>
          </p:cNvPr>
          <p:cNvGraphicFramePr>
            <a:graphicFrameLocks noGrp="1"/>
          </p:cNvGraphicFramePr>
          <p:nvPr>
            <p:ph type="chart" sz="quarter" idx="13"/>
            <p:extLst>
              <p:ext uri="{D42A27DB-BD31-4B8C-83A1-F6EECF244321}">
                <p14:modId xmlns:p14="http://schemas.microsoft.com/office/powerpoint/2010/main" val="1321571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78A99F-060E-490F-8B0B-CDFF218DC77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A498905-D341-4EDB-9A1B-EEC479E27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3828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CF276-3729-48CE-97B4-AE876E16EF1D}"/>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A7AB72B6-31E3-41BC-8937-7EC679908795}"/>
              </a:ext>
            </a:extLst>
          </p:cNvPr>
          <p:cNvGraphicFramePr>
            <a:graphicFrameLocks noGrp="1"/>
          </p:cNvGraphicFramePr>
          <p:nvPr>
            <p:ph type="chart" sz="quarter" idx="13"/>
            <p:extLst>
              <p:ext uri="{D42A27DB-BD31-4B8C-83A1-F6EECF244321}">
                <p14:modId xmlns:p14="http://schemas.microsoft.com/office/powerpoint/2010/main" val="926833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8AFAE4-86F0-42FD-BA0F-635D1D0CDF1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7F94F89-1BA4-432E-B668-75DCD1B44C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2782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62AFF-09B8-443A-9DAD-A80DA32DA02F}"/>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ED83FDA4-A940-4017-B2C2-A737A7D14B07}"/>
              </a:ext>
            </a:extLst>
          </p:cNvPr>
          <p:cNvGraphicFramePr>
            <a:graphicFrameLocks noGrp="1"/>
          </p:cNvGraphicFramePr>
          <p:nvPr>
            <p:ph type="chart" sz="quarter" idx="13"/>
            <p:extLst>
              <p:ext uri="{D42A27DB-BD31-4B8C-83A1-F6EECF244321}">
                <p14:modId xmlns:p14="http://schemas.microsoft.com/office/powerpoint/2010/main" val="186208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BAF016-3C3F-4CFA-ADA6-DF78AB9FDEB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5456F05-5C69-43EC-A31B-0E06E5F85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6279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75F1D-7446-4AE8-B3D8-25F2C6D11F97}"/>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68279B89-6702-49BB-9E2B-F9FC8E1F8342}"/>
              </a:ext>
            </a:extLst>
          </p:cNvPr>
          <p:cNvGraphicFramePr>
            <a:graphicFrameLocks noGrp="1"/>
          </p:cNvGraphicFramePr>
          <p:nvPr>
            <p:ph type="chart" sz="quarter" idx="13"/>
            <p:extLst>
              <p:ext uri="{D42A27DB-BD31-4B8C-83A1-F6EECF244321}">
                <p14:modId xmlns:p14="http://schemas.microsoft.com/office/powerpoint/2010/main" val="3931528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ED9749-5438-4616-A792-57C254CAA32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D851708-D937-4869-9804-82E645B80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661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013D9-9D79-42AB-863E-E81BFC43B75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4E4CA2E-A67E-4DEC-894C-2CC8F8404502}"/>
              </a:ext>
            </a:extLst>
          </p:cNvPr>
          <p:cNvGraphicFramePr>
            <a:graphicFrameLocks noGrp="1"/>
          </p:cNvGraphicFramePr>
          <p:nvPr>
            <p:ph type="chart" sz="quarter" idx="13"/>
            <p:extLst>
              <p:ext uri="{D42A27DB-BD31-4B8C-83A1-F6EECF244321}">
                <p14:modId xmlns:p14="http://schemas.microsoft.com/office/powerpoint/2010/main" val="1058528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E083C8-61A7-4CAD-8C21-D82D896E828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971A7937-2082-4245-B70F-EDD0BAA5FD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1163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0EE60-4575-4A8F-AB6D-977A0685C88E}"/>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D2ED126-6AE6-4BB9-BF0C-438A586065B8}"/>
              </a:ext>
            </a:extLst>
          </p:cNvPr>
          <p:cNvGraphicFramePr>
            <a:graphicFrameLocks noGrp="1"/>
          </p:cNvGraphicFramePr>
          <p:nvPr>
            <p:ph type="chart" sz="quarter" idx="13"/>
            <p:extLst>
              <p:ext uri="{D42A27DB-BD31-4B8C-83A1-F6EECF244321}">
                <p14:modId xmlns:p14="http://schemas.microsoft.com/office/powerpoint/2010/main" val="939426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F4EF5-C42C-4B4D-99C0-0A4147B3EEF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BD28125-5F82-4969-8E45-7A17D1AA81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7629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D92B9-4A97-46DD-97BD-4F8A7F29054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79B7CC81-8DF8-489D-9B19-F5670A6B29F2}"/>
              </a:ext>
            </a:extLst>
          </p:cNvPr>
          <p:cNvGraphicFramePr>
            <a:graphicFrameLocks noGrp="1"/>
          </p:cNvGraphicFramePr>
          <p:nvPr>
            <p:ph type="tbl" sz="quarter" idx="13"/>
            <p:extLst>
              <p:ext uri="{D42A27DB-BD31-4B8C-83A1-F6EECF244321}">
                <p14:modId xmlns:p14="http://schemas.microsoft.com/office/powerpoint/2010/main" val="359957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85778055"/>
                    </a:ext>
                  </a:extLst>
                </a:gridCol>
                <a:gridCol w="2468880">
                  <a:extLst>
                    <a:ext uri="{9D8B030D-6E8A-4147-A177-3AD203B41FA5}">
                      <a16:colId xmlns:a16="http://schemas.microsoft.com/office/drawing/2014/main" val="860955382"/>
                    </a:ext>
                  </a:extLst>
                </a:gridCol>
                <a:gridCol w="822960">
                  <a:extLst>
                    <a:ext uri="{9D8B030D-6E8A-4147-A177-3AD203B41FA5}">
                      <a16:colId xmlns:a16="http://schemas.microsoft.com/office/drawing/2014/main" val="2940255328"/>
                    </a:ext>
                  </a:extLst>
                </a:gridCol>
                <a:gridCol w="822960">
                  <a:extLst>
                    <a:ext uri="{9D8B030D-6E8A-4147-A177-3AD203B41FA5}">
                      <a16:colId xmlns:a16="http://schemas.microsoft.com/office/drawing/2014/main" val="552983921"/>
                    </a:ext>
                  </a:extLst>
                </a:gridCol>
                <a:gridCol w="822960">
                  <a:extLst>
                    <a:ext uri="{9D8B030D-6E8A-4147-A177-3AD203B41FA5}">
                      <a16:colId xmlns:a16="http://schemas.microsoft.com/office/drawing/2014/main" val="2924055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87281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Luna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extLst>
                  <a:ext uri="{0D108BD9-81ED-4DB2-BD59-A6C34878D82A}">
                    <a16:rowId xmlns:a16="http://schemas.microsoft.com/office/drawing/2014/main" val="19777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extLst>
                  <a:ext uri="{0D108BD9-81ED-4DB2-BD59-A6C34878D82A}">
                    <a16:rowId xmlns:a16="http://schemas.microsoft.com/office/drawing/2014/main" val="212181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Gerardo Velazco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extLst>
                  <a:ext uri="{0D108BD9-81ED-4DB2-BD59-A6C34878D82A}">
                    <a16:rowId xmlns:a16="http://schemas.microsoft.com/office/drawing/2014/main" val="337688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Raul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154393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Ariana Yamir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179411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Marcos Ferreyra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99331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Babu Bouche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251250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1959701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 Persico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59495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Nahuel Powell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1286389010"/>
                  </a:ext>
                </a:extLst>
              </a:tr>
            </a:tbl>
          </a:graphicData>
        </a:graphic>
      </p:graphicFrame>
      <p:sp>
        <p:nvSpPr>
          <p:cNvPr id="4" name="Text Placeholder 3">
            <a:extLst>
              <a:ext uri="{FF2B5EF4-FFF2-40B4-BE49-F238E27FC236}">
                <a16:creationId xmlns:a16="http://schemas.microsoft.com/office/drawing/2014/main" id="{03B29646-5876-4FC0-B066-E5C5D4E30C2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34262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7D937-98B3-4ADA-A33C-00DAAB60378B}"/>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F442E0EC-1F51-4053-A810-534ED00A1239}"/>
              </a:ext>
            </a:extLst>
          </p:cNvPr>
          <p:cNvGraphicFramePr>
            <a:graphicFrameLocks noGrp="1"/>
          </p:cNvGraphicFramePr>
          <p:nvPr>
            <p:ph type="tbl" sz="quarter" idx="13"/>
            <p:extLst>
              <p:ext uri="{D42A27DB-BD31-4B8C-83A1-F6EECF244321}">
                <p14:modId xmlns:p14="http://schemas.microsoft.com/office/powerpoint/2010/main" val="2276238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2617385"/>
                    </a:ext>
                  </a:extLst>
                </a:gridCol>
                <a:gridCol w="2468880">
                  <a:extLst>
                    <a:ext uri="{9D8B030D-6E8A-4147-A177-3AD203B41FA5}">
                      <a16:colId xmlns:a16="http://schemas.microsoft.com/office/drawing/2014/main" val="1486802279"/>
                    </a:ext>
                  </a:extLst>
                </a:gridCol>
                <a:gridCol w="822960">
                  <a:extLst>
                    <a:ext uri="{9D8B030D-6E8A-4147-A177-3AD203B41FA5}">
                      <a16:colId xmlns:a16="http://schemas.microsoft.com/office/drawing/2014/main" val="1574947982"/>
                    </a:ext>
                  </a:extLst>
                </a:gridCol>
                <a:gridCol w="822960">
                  <a:extLst>
                    <a:ext uri="{9D8B030D-6E8A-4147-A177-3AD203B41FA5}">
                      <a16:colId xmlns:a16="http://schemas.microsoft.com/office/drawing/2014/main" val="1146073742"/>
                    </a:ext>
                  </a:extLst>
                </a:gridCol>
                <a:gridCol w="822960">
                  <a:extLst>
                    <a:ext uri="{9D8B030D-6E8A-4147-A177-3AD203B41FA5}">
                      <a16:colId xmlns:a16="http://schemas.microsoft.com/office/drawing/2014/main" val="2193324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5296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Maris Rabino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304561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Yani Basualdo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174053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Alfonso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192941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Viola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146163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Palacios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589258701"/>
                  </a:ext>
                </a:extLst>
              </a:tr>
            </a:tbl>
          </a:graphicData>
        </a:graphic>
      </p:graphicFrame>
      <p:sp>
        <p:nvSpPr>
          <p:cNvPr id="4" name="Text Placeholder 3">
            <a:extLst>
              <a:ext uri="{FF2B5EF4-FFF2-40B4-BE49-F238E27FC236}">
                <a16:creationId xmlns:a16="http://schemas.microsoft.com/office/drawing/2014/main" id="{C20EC7A0-B22E-4C06-BBEB-2CAFA4FBC78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409139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FFC29-EB2F-4398-BDFA-0821CD88DC8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D9E44EE9-F0E2-4B20-9157-1AE166604F0C}"/>
              </a:ext>
            </a:extLst>
          </p:cNvPr>
          <p:cNvGraphicFramePr>
            <a:graphicFrameLocks noGrp="1"/>
          </p:cNvGraphicFramePr>
          <p:nvPr>
            <p:ph type="chart" sz="quarter" idx="13"/>
            <p:extLst>
              <p:ext uri="{D42A27DB-BD31-4B8C-83A1-F6EECF244321}">
                <p14:modId xmlns:p14="http://schemas.microsoft.com/office/powerpoint/2010/main" val="3239699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90A8C5-7D7B-4CC5-81AF-C1C1BFD8AFD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DE04E77-1A26-4CAA-8EE2-CAAE077423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3849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821</Words>
  <Application>Microsoft Office PowerPoint</Application>
  <PresentationFormat>On-screen Show (4:3)</PresentationFormat>
  <Paragraphs>405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2017-09-02T13:34:20Z</dcterms:created>
  <dcterms:modified xsi:type="dcterms:W3CDTF">2017-09-02T13:35:14Z</dcterms:modified>
</cp:coreProperties>
</file>