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539370</c:v>
                </c:pt>
                <c:pt idx="1">
                  <c:v>539588</c:v>
                </c:pt>
                <c:pt idx="2">
                  <c:v>539723</c:v>
                </c:pt>
                <c:pt idx="3">
                  <c:v>539810</c:v>
                </c:pt>
                <c:pt idx="4">
                  <c:v>539883</c:v>
                </c:pt>
                <c:pt idx="5">
                  <c:v>539901</c:v>
                </c:pt>
                <c:pt idx="6">
                  <c:v>539979</c:v>
                </c:pt>
                <c:pt idx="7">
                  <c:v>540238</c:v>
                </c:pt>
                <c:pt idx="8">
                  <c:v>540546</c:v>
                </c:pt>
                <c:pt idx="9">
                  <c:v>540598</c:v>
                </c:pt>
                <c:pt idx="10">
                  <c:v>540697</c:v>
                </c:pt>
                <c:pt idx="11">
                  <c:v>540734</c:v>
                </c:pt>
                <c:pt idx="12">
                  <c:v>540897</c:v>
                </c:pt>
                <c:pt idx="13">
                  <c:v>541444</c:v>
                </c:pt>
                <c:pt idx="14">
                  <c:v>541573</c:v>
                </c:pt>
                <c:pt idx="15">
                  <c:v>541665</c:v>
                </c:pt>
                <c:pt idx="16">
                  <c:v>541766</c:v>
                </c:pt>
                <c:pt idx="17">
                  <c:v>541798</c:v>
                </c:pt>
                <c:pt idx="18">
                  <c:v>541841</c:v>
                </c:pt>
                <c:pt idx="19">
                  <c:v>541879</c:v>
                </c:pt>
                <c:pt idx="20">
                  <c:v>541910</c:v>
                </c:pt>
                <c:pt idx="21">
                  <c:v>541917</c:v>
                </c:pt>
                <c:pt idx="22">
                  <c:v>541932</c:v>
                </c:pt>
                <c:pt idx="23">
                  <c:v>541948</c:v>
                </c:pt>
                <c:pt idx="24">
                  <c:v>541951</c:v>
                </c:pt>
                <c:pt idx="25">
                  <c:v>541952</c:v>
                </c:pt>
                <c:pt idx="26">
                  <c:v>541970</c:v>
                </c:pt>
                <c:pt idx="27">
                  <c:v>541996</c:v>
                </c:pt>
                <c:pt idx="28">
                  <c:v>542033</c:v>
                </c:pt>
                <c:pt idx="29">
                  <c:v>542073</c:v>
                </c:pt>
                <c:pt idx="30">
                  <c:v>542105</c:v>
                </c:pt>
              </c:numCache>
            </c:numRef>
          </c:val>
          <c:smooth val="0"/>
          <c:extLst>
            <c:ext xmlns:c16="http://schemas.microsoft.com/office/drawing/2014/chart" uri="{C3380CC4-5D6E-409C-BE32-E72D297353CC}">
              <c16:uniqueId val="{00000000-B134-46C0-ACE7-0399835FEDB9}"/>
            </c:ext>
          </c:extLst>
        </c:ser>
        <c:dLbls>
          <c:showLegendKey val="0"/>
          <c:showVal val="0"/>
          <c:showCatName val="0"/>
          <c:showSerName val="0"/>
          <c:showPercent val="0"/>
          <c:showBubbleSize val="0"/>
        </c:dLbls>
        <c:smooth val="0"/>
        <c:axId val="290616600"/>
        <c:axId val="290619552"/>
      </c:lineChart>
      <c:dateAx>
        <c:axId val="290616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19552"/>
        <c:crosses val="autoZero"/>
        <c:auto val="1"/>
        <c:lblOffset val="100"/>
        <c:baseTimeUnit val="days"/>
      </c:dateAx>
      <c:valAx>
        <c:axId val="290619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1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66B5-4E7E-B1F3-FD98FA787D49}"/>
            </c:ext>
          </c:extLst>
        </c:ser>
        <c:dLbls>
          <c:showLegendKey val="0"/>
          <c:showVal val="0"/>
          <c:showCatName val="0"/>
          <c:showSerName val="0"/>
          <c:showPercent val="0"/>
          <c:showBubbleSize val="0"/>
        </c:dLbls>
        <c:axId val="244866896"/>
        <c:axId val="244871160"/>
      </c:radarChart>
      <c:catAx>
        <c:axId val="244866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71160"/>
        <c:crosses val="autoZero"/>
        <c:auto val="1"/>
        <c:lblAlgn val="ctr"/>
        <c:lblOffset val="100"/>
        <c:noMultiLvlLbl val="0"/>
      </c:catAx>
      <c:valAx>
        <c:axId val="244871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6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0.72577324940932997</c:v>
                </c:pt>
                <c:pt idx="1">
                  <c:v>0.63394497283490003</c:v>
                </c:pt>
                <c:pt idx="2">
                  <c:v>0.40683399579361001</c:v>
                </c:pt>
                <c:pt idx="3">
                  <c:v>0.50847960041943996</c:v>
                </c:pt>
                <c:pt idx="4">
                  <c:v>0.94980790818121996</c:v>
                </c:pt>
                <c:pt idx="5">
                  <c:v>0.83535225563630999</c:v>
                </c:pt>
                <c:pt idx="6">
                  <c:v>0.73943401118643004</c:v>
                </c:pt>
                <c:pt idx="7">
                  <c:v>0.64949972968368996</c:v>
                </c:pt>
                <c:pt idx="8">
                  <c:v>0.61843994729752005</c:v>
                </c:pt>
                <c:pt idx="9">
                  <c:v>0.64237511376837997</c:v>
                </c:pt>
                <c:pt idx="10">
                  <c:v>0</c:v>
                </c:pt>
                <c:pt idx="11">
                  <c:v>0</c:v>
                </c:pt>
                <c:pt idx="12">
                  <c:v>1.7451901297115999</c:v>
                </c:pt>
                <c:pt idx="13">
                  <c:v>0</c:v>
                </c:pt>
                <c:pt idx="14">
                  <c:v>0</c:v>
                </c:pt>
                <c:pt idx="15">
                  <c:v>0</c:v>
                </c:pt>
                <c:pt idx="16">
                  <c:v>0</c:v>
                </c:pt>
                <c:pt idx="17">
                  <c:v>0</c:v>
                </c:pt>
                <c:pt idx="18">
                  <c:v>0</c:v>
                </c:pt>
                <c:pt idx="19">
                  <c:v>2.3194182999298998</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F4AF-4C07-A73F-FCE9BBD481CF}"/>
            </c:ext>
          </c:extLst>
        </c:ser>
        <c:dLbls>
          <c:showLegendKey val="0"/>
          <c:showVal val="0"/>
          <c:showCatName val="0"/>
          <c:showSerName val="0"/>
          <c:showPercent val="0"/>
          <c:showBubbleSize val="0"/>
        </c:dLbls>
        <c:smooth val="0"/>
        <c:axId val="290080760"/>
        <c:axId val="290081416"/>
      </c:lineChart>
      <c:dateAx>
        <c:axId val="290080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81416"/>
        <c:crosses val="autoZero"/>
        <c:auto val="1"/>
        <c:lblOffset val="100"/>
        <c:baseTimeUnit val="days"/>
      </c:dateAx>
      <c:valAx>
        <c:axId val="29008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8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Esteban Bullrich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171</c:v>
                </c:pt>
                <c:pt idx="1">
                  <c:v>147</c:v>
                </c:pt>
                <c:pt idx="2">
                  <c:v>135</c:v>
                </c:pt>
                <c:pt idx="3">
                  <c:v>67</c:v>
                </c:pt>
                <c:pt idx="4">
                  <c:v>55</c:v>
                </c:pt>
                <c:pt idx="5">
                  <c:v>39</c:v>
                </c:pt>
                <c:pt idx="6">
                  <c:v>59</c:v>
                </c:pt>
              </c:numCache>
            </c:numRef>
          </c:val>
          <c:extLst>
            <c:ext xmlns:c16="http://schemas.microsoft.com/office/drawing/2014/chart" uri="{C3380CC4-5D6E-409C-BE32-E72D297353CC}">
              <c16:uniqueId val="{00000000-7A24-488E-AFEF-2C48B38B46F5}"/>
            </c:ext>
          </c:extLst>
        </c:ser>
        <c:dLbls>
          <c:showLegendKey val="0"/>
          <c:showVal val="0"/>
          <c:showCatName val="0"/>
          <c:showSerName val="0"/>
          <c:showPercent val="0"/>
          <c:showBubbleSize val="0"/>
        </c:dLbls>
        <c:gapWidth val="219"/>
        <c:overlap val="-27"/>
        <c:axId val="244295760"/>
        <c:axId val="244301992"/>
      </c:barChart>
      <c:catAx>
        <c:axId val="24429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301992"/>
        <c:crosses val="autoZero"/>
        <c:auto val="1"/>
        <c:lblAlgn val="ctr"/>
        <c:lblOffset val="100"/>
        <c:noMultiLvlLbl val="0"/>
      </c:catAx>
      <c:valAx>
        <c:axId val="244301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29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304</c:v>
                </c:pt>
                <c:pt idx="1">
                  <c:v>218</c:v>
                </c:pt>
                <c:pt idx="2">
                  <c:v>135</c:v>
                </c:pt>
                <c:pt idx="3">
                  <c:v>87</c:v>
                </c:pt>
                <c:pt idx="4">
                  <c:v>73</c:v>
                </c:pt>
                <c:pt idx="5">
                  <c:v>18</c:v>
                </c:pt>
                <c:pt idx="6">
                  <c:v>78</c:v>
                </c:pt>
                <c:pt idx="7">
                  <c:v>259</c:v>
                </c:pt>
                <c:pt idx="8">
                  <c:v>308</c:v>
                </c:pt>
                <c:pt idx="9">
                  <c:v>52</c:v>
                </c:pt>
                <c:pt idx="10">
                  <c:v>99</c:v>
                </c:pt>
                <c:pt idx="11">
                  <c:v>37</c:v>
                </c:pt>
                <c:pt idx="12">
                  <c:v>163</c:v>
                </c:pt>
                <c:pt idx="13">
                  <c:v>547</c:v>
                </c:pt>
                <c:pt idx="14">
                  <c:v>129</c:v>
                </c:pt>
                <c:pt idx="15">
                  <c:v>92</c:v>
                </c:pt>
                <c:pt idx="16">
                  <c:v>101</c:v>
                </c:pt>
                <c:pt idx="17">
                  <c:v>32</c:v>
                </c:pt>
                <c:pt idx="18">
                  <c:v>43</c:v>
                </c:pt>
                <c:pt idx="19">
                  <c:v>38</c:v>
                </c:pt>
                <c:pt idx="20">
                  <c:v>31</c:v>
                </c:pt>
                <c:pt idx="21">
                  <c:v>7</c:v>
                </c:pt>
                <c:pt idx="22">
                  <c:v>15</c:v>
                </c:pt>
                <c:pt idx="23">
                  <c:v>16</c:v>
                </c:pt>
                <c:pt idx="24">
                  <c:v>3</c:v>
                </c:pt>
                <c:pt idx="25">
                  <c:v>1</c:v>
                </c:pt>
                <c:pt idx="26">
                  <c:v>18</c:v>
                </c:pt>
                <c:pt idx="27">
                  <c:v>26</c:v>
                </c:pt>
                <c:pt idx="28">
                  <c:v>37</c:v>
                </c:pt>
                <c:pt idx="29">
                  <c:v>40</c:v>
                </c:pt>
                <c:pt idx="30">
                  <c:v>32</c:v>
                </c:pt>
              </c:numCache>
            </c:numRef>
          </c:val>
          <c:smooth val="0"/>
          <c:extLst>
            <c:ext xmlns:c16="http://schemas.microsoft.com/office/drawing/2014/chart" uri="{C3380CC4-5D6E-409C-BE32-E72D297353CC}">
              <c16:uniqueId val="{00000000-4003-48D5-BF3C-7025A2A62FA0}"/>
            </c:ext>
          </c:extLst>
        </c:ser>
        <c:dLbls>
          <c:showLegendKey val="0"/>
          <c:showVal val="0"/>
          <c:showCatName val="0"/>
          <c:showSerName val="0"/>
          <c:showPercent val="0"/>
          <c:showBubbleSize val="0"/>
        </c:dLbls>
        <c:smooth val="0"/>
        <c:axId val="244299040"/>
        <c:axId val="244299696"/>
      </c:lineChart>
      <c:dateAx>
        <c:axId val="244299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299696"/>
        <c:crosses val="autoZero"/>
        <c:auto val="1"/>
        <c:lblOffset val="100"/>
        <c:baseTimeUnit val="days"/>
      </c:dateAx>
      <c:valAx>
        <c:axId val="244299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29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2</c:v>
                </c:pt>
                <c:pt idx="1">
                  <c:v>3</c:v>
                </c:pt>
                <c:pt idx="2">
                  <c:v>2</c:v>
                </c:pt>
                <c:pt idx="3">
                  <c:v>5</c:v>
                </c:pt>
                <c:pt idx="4">
                  <c:v>2</c:v>
                </c:pt>
                <c:pt idx="5">
                  <c:v>2</c:v>
                </c:pt>
                <c:pt idx="6">
                  <c:v>2</c:v>
                </c:pt>
                <c:pt idx="7">
                  <c:v>2</c:v>
                </c:pt>
                <c:pt idx="8">
                  <c:v>1</c:v>
                </c:pt>
                <c:pt idx="9">
                  <c:v>4</c:v>
                </c:pt>
                <c:pt idx="10">
                  <c:v>0</c:v>
                </c:pt>
                <c:pt idx="11">
                  <c:v>0</c:v>
                </c:pt>
                <c:pt idx="12">
                  <c:v>4</c:v>
                </c:pt>
                <c:pt idx="13">
                  <c:v>0</c:v>
                </c:pt>
                <c:pt idx="14">
                  <c:v>0</c:v>
                </c:pt>
                <c:pt idx="15">
                  <c:v>0</c:v>
                </c:pt>
                <c:pt idx="16">
                  <c:v>0</c:v>
                </c:pt>
                <c:pt idx="17">
                  <c:v>0</c:v>
                </c:pt>
                <c:pt idx="18">
                  <c:v>0</c:v>
                </c:pt>
                <c:pt idx="19">
                  <c:v>1</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64D6-4C6E-9CD5-980ADE21670D}"/>
            </c:ext>
          </c:extLst>
        </c:ser>
        <c:dLbls>
          <c:showLegendKey val="0"/>
          <c:showVal val="0"/>
          <c:showCatName val="0"/>
          <c:showSerName val="0"/>
          <c:showPercent val="0"/>
          <c:showBubbleSize val="0"/>
        </c:dLbls>
        <c:smooth val="0"/>
        <c:axId val="359372000"/>
        <c:axId val="359368392"/>
      </c:lineChart>
      <c:dateAx>
        <c:axId val="359372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68392"/>
        <c:crosses val="autoZero"/>
        <c:auto val="1"/>
        <c:lblOffset val="100"/>
        <c:baseTimeUnit val="days"/>
      </c:dateAx>
      <c:valAx>
        <c:axId val="359368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72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Esteban Bullrich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4</c:v>
                </c:pt>
                <c:pt idx="2">
                  <c:v>4</c:v>
                </c:pt>
                <c:pt idx="3">
                  <c:v>6</c:v>
                </c:pt>
                <c:pt idx="4">
                  <c:v>5</c:v>
                </c:pt>
                <c:pt idx="5">
                  <c:v>2</c:v>
                </c:pt>
                <c:pt idx="6">
                  <c:v>7</c:v>
                </c:pt>
              </c:numCache>
            </c:numRef>
          </c:val>
          <c:extLst>
            <c:ext xmlns:c16="http://schemas.microsoft.com/office/drawing/2014/chart" uri="{C3380CC4-5D6E-409C-BE32-E72D297353CC}">
              <c16:uniqueId val="{00000000-C22C-4C18-B184-F0908BB8E738}"/>
            </c:ext>
          </c:extLst>
        </c:ser>
        <c:dLbls>
          <c:showLegendKey val="0"/>
          <c:showVal val="0"/>
          <c:showCatName val="0"/>
          <c:showSerName val="0"/>
          <c:showPercent val="0"/>
          <c:showBubbleSize val="0"/>
        </c:dLbls>
        <c:gapWidth val="219"/>
        <c:overlap val="-27"/>
        <c:axId val="359366424"/>
        <c:axId val="359371016"/>
      </c:barChart>
      <c:catAx>
        <c:axId val="359366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71016"/>
        <c:crosses val="autoZero"/>
        <c:auto val="1"/>
        <c:lblAlgn val="ctr"/>
        <c:lblOffset val="100"/>
        <c:noMultiLvlLbl val="0"/>
      </c:catAx>
      <c:valAx>
        <c:axId val="359371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6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Esteban Bullrich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0.73834414881911004</c:v>
                </c:pt>
                <c:pt idx="1">
                  <c:v>0.68623933631321998</c:v>
                </c:pt>
                <c:pt idx="2">
                  <c:v>0.62886393940121998</c:v>
                </c:pt>
                <c:pt idx="3">
                  <c:v>0.56345937735596996</c:v>
                </c:pt>
                <c:pt idx="4">
                  <c:v>0.50756652494651</c:v>
                </c:pt>
                <c:pt idx="5">
                  <c:v>0.94824286113211997</c:v>
                </c:pt>
                <c:pt idx="6">
                  <c:v>1.5677280663771</c:v>
                </c:pt>
              </c:numCache>
            </c:numRef>
          </c:val>
          <c:extLst>
            <c:ext xmlns:c16="http://schemas.microsoft.com/office/drawing/2014/chart" uri="{C3380CC4-5D6E-409C-BE32-E72D297353CC}">
              <c16:uniqueId val="{00000000-3AF3-4D79-8E5A-3572D49318B8}"/>
            </c:ext>
          </c:extLst>
        </c:ser>
        <c:dLbls>
          <c:showLegendKey val="0"/>
          <c:showVal val="0"/>
          <c:showCatName val="0"/>
          <c:showSerName val="0"/>
          <c:showPercent val="0"/>
          <c:showBubbleSize val="0"/>
        </c:dLbls>
        <c:gapWidth val="219"/>
        <c:overlap val="-27"/>
        <c:axId val="359347072"/>
        <c:axId val="359343792"/>
      </c:barChart>
      <c:catAx>
        <c:axId val="359347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43792"/>
        <c:crosses val="autoZero"/>
        <c:auto val="1"/>
        <c:lblAlgn val="ctr"/>
        <c:lblOffset val="100"/>
        <c:noMultiLvlLbl val="0"/>
      </c:catAx>
      <c:valAx>
        <c:axId val="359343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4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Esteban Bullrich</c:v>
                </c:pt>
              </c:strCache>
            </c:strRef>
          </c:cat>
          <c:val>
            <c:numRef>
              <c:f>Sheet1!$B$2</c:f>
              <c:numCache>
                <c:formatCode>General</c:formatCode>
                <c:ptCount val="1"/>
                <c:pt idx="0">
                  <c:v>7</c:v>
                </c:pt>
              </c:numCache>
            </c:numRef>
          </c:val>
          <c:extLst>
            <c:ext xmlns:c16="http://schemas.microsoft.com/office/drawing/2014/chart" uri="{C3380CC4-5D6E-409C-BE32-E72D297353CC}">
              <c16:uniqueId val="{00000000-D73F-4E60-8E33-9F87C5D60CB9}"/>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Esteban Bullrich</c:v>
                </c:pt>
              </c:strCache>
            </c:strRef>
          </c:cat>
          <c:val>
            <c:numRef>
              <c:f>Sheet1!$C$2</c:f>
              <c:numCache>
                <c:formatCode>General</c:formatCode>
                <c:ptCount val="1"/>
                <c:pt idx="0">
                  <c:v>11</c:v>
                </c:pt>
              </c:numCache>
            </c:numRef>
          </c:val>
          <c:extLst>
            <c:ext xmlns:c16="http://schemas.microsoft.com/office/drawing/2014/chart" uri="{C3380CC4-5D6E-409C-BE32-E72D297353CC}">
              <c16:uniqueId val="{00000001-D73F-4E60-8E33-9F87C5D60CB9}"/>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Esteban Bullrich</c:v>
                </c:pt>
              </c:strCache>
            </c:strRef>
          </c:cat>
          <c:val>
            <c:numRef>
              <c:f>Sheet1!$D$2</c:f>
              <c:numCache>
                <c:formatCode>General</c:formatCode>
                <c:ptCount val="1"/>
                <c:pt idx="0">
                  <c:v>12</c:v>
                </c:pt>
              </c:numCache>
            </c:numRef>
          </c:val>
          <c:extLst>
            <c:ext xmlns:c16="http://schemas.microsoft.com/office/drawing/2014/chart" uri="{C3380CC4-5D6E-409C-BE32-E72D297353CC}">
              <c16:uniqueId val="{00000002-D73F-4E60-8E33-9F87C5D60CB9}"/>
            </c:ext>
          </c:extLst>
        </c:ser>
        <c:dLbls>
          <c:showLegendKey val="0"/>
          <c:showVal val="0"/>
          <c:showCatName val="0"/>
          <c:showSerName val="0"/>
          <c:showPercent val="0"/>
          <c:showBubbleSize val="0"/>
        </c:dLbls>
        <c:gapWidth val="150"/>
        <c:overlap val="100"/>
        <c:axId val="359345760"/>
        <c:axId val="359346088"/>
      </c:barChart>
      <c:catAx>
        <c:axId val="35934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46088"/>
        <c:crosses val="autoZero"/>
        <c:auto val="1"/>
        <c:lblAlgn val="ctr"/>
        <c:lblOffset val="100"/>
        <c:noMultiLvlLbl val="0"/>
      </c:catAx>
      <c:valAx>
        <c:axId val="359346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4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1.0025340806097001</c:v>
                </c:pt>
                <c:pt idx="10">
                  <c:v>0.83111370068253998</c:v>
                </c:pt>
                <c:pt idx="11">
                  <c:v>0.64948917620799995</c:v>
                </c:pt>
                <c:pt idx="12">
                  <c:v>0.51250393059948995</c:v>
                </c:pt>
                <c:pt idx="13">
                  <c:v>1.6564008656567</c:v>
                </c:pt>
                <c:pt idx="14">
                  <c:v>0</c:v>
                </c:pt>
                <c:pt idx="15">
                  <c:v>0.73926098564021003</c:v>
                </c:pt>
                <c:pt idx="16">
                  <c:v>0.61650296875866994</c:v>
                </c:pt>
                <c:pt idx="17">
                  <c:v>0.98459205001572003</c:v>
                </c:pt>
                <c:pt idx="18">
                  <c:v>0.96849971329744999</c:v>
                </c:pt>
                <c:pt idx="19">
                  <c:v>0.68466418807687002</c:v>
                </c:pt>
                <c:pt idx="20">
                  <c:v>0.56680785996584004</c:v>
                </c:pt>
                <c:pt idx="21">
                  <c:v>0</c:v>
                </c:pt>
                <c:pt idx="22">
                  <c:v>2.8498233542348999</c:v>
                </c:pt>
                <c:pt idx="23">
                  <c:v>0</c:v>
                </c:pt>
              </c:numCache>
            </c:numRef>
          </c:val>
          <c:smooth val="0"/>
          <c:extLst>
            <c:ext xmlns:c16="http://schemas.microsoft.com/office/drawing/2014/chart" uri="{C3380CC4-5D6E-409C-BE32-E72D297353CC}">
              <c16:uniqueId val="{00000000-9C97-4F01-B308-057934EDDF53}"/>
            </c:ext>
          </c:extLst>
        </c:ser>
        <c:dLbls>
          <c:showLegendKey val="0"/>
          <c:showVal val="0"/>
          <c:showCatName val="0"/>
          <c:showSerName val="0"/>
          <c:showPercent val="0"/>
          <c:showBubbleSize val="0"/>
        </c:dLbls>
        <c:smooth val="0"/>
        <c:axId val="359352320"/>
        <c:axId val="359348056"/>
      </c:lineChart>
      <c:catAx>
        <c:axId val="35935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48056"/>
        <c:crosses val="autoZero"/>
        <c:auto val="1"/>
        <c:lblAlgn val="ctr"/>
        <c:lblOffset val="100"/>
        <c:noMultiLvlLbl val="0"/>
      </c:catAx>
      <c:valAx>
        <c:axId val="359348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5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4</c:v>
                </c:pt>
                <c:pt idx="11">
                  <c:v>3</c:v>
                </c:pt>
                <c:pt idx="12">
                  <c:v>4</c:v>
                </c:pt>
                <c:pt idx="13">
                  <c:v>1</c:v>
                </c:pt>
                <c:pt idx="14">
                  <c:v>0</c:v>
                </c:pt>
                <c:pt idx="15">
                  <c:v>3</c:v>
                </c:pt>
                <c:pt idx="16">
                  <c:v>1</c:v>
                </c:pt>
                <c:pt idx="17">
                  <c:v>1</c:v>
                </c:pt>
                <c:pt idx="18">
                  <c:v>6</c:v>
                </c:pt>
                <c:pt idx="19">
                  <c:v>2</c:v>
                </c:pt>
                <c:pt idx="20">
                  <c:v>3</c:v>
                </c:pt>
                <c:pt idx="21">
                  <c:v>0</c:v>
                </c:pt>
                <c:pt idx="22">
                  <c:v>1</c:v>
                </c:pt>
                <c:pt idx="23">
                  <c:v>0</c:v>
                </c:pt>
              </c:numCache>
            </c:numRef>
          </c:val>
          <c:smooth val="0"/>
          <c:extLst>
            <c:ext xmlns:c16="http://schemas.microsoft.com/office/drawing/2014/chart" uri="{C3380CC4-5D6E-409C-BE32-E72D297353CC}">
              <c16:uniqueId val="{00000000-0D8A-4589-AA3C-3BCB71D06AC2}"/>
            </c:ext>
          </c:extLst>
        </c:ser>
        <c:dLbls>
          <c:showLegendKey val="0"/>
          <c:showVal val="0"/>
          <c:showCatName val="0"/>
          <c:showSerName val="0"/>
          <c:showPercent val="0"/>
          <c:showBubbleSize val="0"/>
        </c:dLbls>
        <c:smooth val="0"/>
        <c:axId val="359355600"/>
        <c:axId val="359356912"/>
      </c:lineChart>
      <c:catAx>
        <c:axId val="359355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56912"/>
        <c:crosses val="autoZero"/>
        <c:auto val="1"/>
        <c:lblAlgn val="ctr"/>
        <c:lblOffset val="100"/>
        <c:noMultiLvlLbl val="0"/>
      </c:catAx>
      <c:valAx>
        <c:axId val="359356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5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Esteban Bullrich</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0.87199926481465995</c:v>
                </c:pt>
                <c:pt idx="3">
                  <c:v>0</c:v>
                </c:pt>
                <c:pt idx="4">
                  <c:v>0.83950751189381001</c:v>
                </c:pt>
                <c:pt idx="5">
                  <c:v>0</c:v>
                </c:pt>
                <c:pt idx="6">
                  <c:v>0</c:v>
                </c:pt>
              </c:numCache>
            </c:numRef>
          </c:val>
          <c:extLst>
            <c:ext xmlns:c16="http://schemas.microsoft.com/office/drawing/2014/chart" uri="{C3380CC4-5D6E-409C-BE32-E72D297353CC}">
              <c16:uniqueId val="{00000000-829F-4476-8C86-ABD93E43175C}"/>
            </c:ext>
          </c:extLst>
        </c:ser>
        <c:dLbls>
          <c:showLegendKey val="0"/>
          <c:showVal val="0"/>
          <c:showCatName val="0"/>
          <c:showSerName val="0"/>
          <c:showPercent val="0"/>
          <c:showBubbleSize val="0"/>
        </c:dLbls>
        <c:gapWidth val="219"/>
        <c:overlap val="-27"/>
        <c:axId val="359359208"/>
        <c:axId val="359360848"/>
      </c:barChart>
      <c:catAx>
        <c:axId val="359359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60848"/>
        <c:crosses val="autoZero"/>
        <c:auto val="1"/>
        <c:lblAlgn val="ctr"/>
        <c:lblOffset val="100"/>
        <c:noMultiLvlLbl val="0"/>
      </c:catAx>
      <c:valAx>
        <c:axId val="35936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5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Esteban Bullrich</c:v>
                </c:pt>
              </c:strCache>
            </c:strRef>
          </c:cat>
          <c:val>
            <c:numRef>
              <c:f>Sheet1!$B$2</c:f>
              <c:numCache>
                <c:formatCode>General</c:formatCode>
                <c:ptCount val="1"/>
                <c:pt idx="0">
                  <c:v>106081</c:v>
                </c:pt>
              </c:numCache>
            </c:numRef>
          </c:val>
          <c:extLst>
            <c:ext xmlns:c16="http://schemas.microsoft.com/office/drawing/2014/chart" uri="{C3380CC4-5D6E-409C-BE32-E72D297353CC}">
              <c16:uniqueId val="{00000000-45EC-466E-B76E-8EE343DA9DB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Esteban Bullrich</c:v>
                </c:pt>
              </c:strCache>
            </c:strRef>
          </c:cat>
          <c:val>
            <c:numRef>
              <c:f>Sheet1!$C$2</c:f>
              <c:numCache>
                <c:formatCode>General</c:formatCode>
                <c:ptCount val="1"/>
                <c:pt idx="0">
                  <c:v>15629</c:v>
                </c:pt>
              </c:numCache>
            </c:numRef>
          </c:val>
          <c:extLst>
            <c:ext xmlns:c16="http://schemas.microsoft.com/office/drawing/2014/chart" uri="{C3380CC4-5D6E-409C-BE32-E72D297353CC}">
              <c16:uniqueId val="{00000001-45EC-466E-B76E-8EE343DA9DB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Esteban Bullrich</c:v>
                </c:pt>
              </c:strCache>
            </c:strRef>
          </c:cat>
          <c:val>
            <c:numRef>
              <c:f>Sheet1!$D$2</c:f>
              <c:numCache>
                <c:formatCode>General</c:formatCode>
                <c:ptCount val="1"/>
                <c:pt idx="0">
                  <c:v>371</c:v>
                </c:pt>
              </c:numCache>
            </c:numRef>
          </c:val>
          <c:extLst>
            <c:ext xmlns:c16="http://schemas.microsoft.com/office/drawing/2014/chart" uri="{C3380CC4-5D6E-409C-BE32-E72D297353CC}">
              <c16:uniqueId val="{00000002-45EC-466E-B76E-8EE343DA9DB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Esteban Bullrich</c:v>
                </c:pt>
              </c:strCache>
            </c:strRef>
          </c:cat>
          <c:val>
            <c:numRef>
              <c:f>Sheet1!$E$2</c:f>
              <c:numCache>
                <c:formatCode>General</c:formatCode>
                <c:ptCount val="1"/>
                <c:pt idx="0">
                  <c:v>32</c:v>
                </c:pt>
              </c:numCache>
            </c:numRef>
          </c:val>
          <c:extLst>
            <c:ext xmlns:c16="http://schemas.microsoft.com/office/drawing/2014/chart" uri="{C3380CC4-5D6E-409C-BE32-E72D297353CC}">
              <c16:uniqueId val="{00000003-45EC-466E-B76E-8EE343DA9DB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Esteban Bullrich</c:v>
                </c:pt>
              </c:strCache>
            </c:strRef>
          </c:cat>
          <c:val>
            <c:numRef>
              <c:f>Sheet1!$F$2</c:f>
              <c:numCache>
                <c:formatCode>General</c:formatCode>
                <c:ptCount val="1"/>
                <c:pt idx="0">
                  <c:v>21</c:v>
                </c:pt>
              </c:numCache>
            </c:numRef>
          </c:val>
          <c:extLst>
            <c:ext xmlns:c16="http://schemas.microsoft.com/office/drawing/2014/chart" uri="{C3380CC4-5D6E-409C-BE32-E72D297353CC}">
              <c16:uniqueId val="{00000004-45EC-466E-B76E-8EE343DA9DB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Esteban Bullrich</c:v>
                </c:pt>
              </c:strCache>
            </c:strRef>
          </c:cat>
          <c:val>
            <c:numRef>
              <c:f>Sheet1!$G$2</c:f>
              <c:numCache>
                <c:formatCode>General</c:formatCode>
                <c:ptCount val="1"/>
                <c:pt idx="0">
                  <c:v>136</c:v>
                </c:pt>
              </c:numCache>
            </c:numRef>
          </c:val>
          <c:extLst>
            <c:ext xmlns:c16="http://schemas.microsoft.com/office/drawing/2014/chart" uri="{C3380CC4-5D6E-409C-BE32-E72D297353CC}">
              <c16:uniqueId val="{00000005-45EC-466E-B76E-8EE343DA9DB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Esteban Bullrich</c:v>
                </c:pt>
              </c:strCache>
            </c:strRef>
          </c:cat>
          <c:val>
            <c:numRef>
              <c:f>Sheet1!$H$2</c:f>
              <c:numCache>
                <c:formatCode>General</c:formatCode>
                <c:ptCount val="1"/>
                <c:pt idx="0">
                  <c:v>6979</c:v>
                </c:pt>
              </c:numCache>
            </c:numRef>
          </c:val>
          <c:extLst>
            <c:ext xmlns:c16="http://schemas.microsoft.com/office/drawing/2014/chart" uri="{C3380CC4-5D6E-409C-BE32-E72D297353CC}">
              <c16:uniqueId val="{00000006-45EC-466E-B76E-8EE343DA9DB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Esteban Bullrich</c:v>
                </c:pt>
              </c:strCache>
            </c:strRef>
          </c:cat>
          <c:val>
            <c:numRef>
              <c:f>Sheet1!$I$2</c:f>
              <c:numCache>
                <c:formatCode>General</c:formatCode>
                <c:ptCount val="1"/>
                <c:pt idx="0">
                  <c:v>8781</c:v>
                </c:pt>
              </c:numCache>
            </c:numRef>
          </c:val>
          <c:extLst>
            <c:ext xmlns:c16="http://schemas.microsoft.com/office/drawing/2014/chart" uri="{C3380CC4-5D6E-409C-BE32-E72D297353CC}">
              <c16:uniqueId val="{00000007-45EC-466E-B76E-8EE343DA9DB7}"/>
            </c:ext>
          </c:extLst>
        </c:ser>
        <c:dLbls>
          <c:showLegendKey val="0"/>
          <c:showVal val="0"/>
          <c:showCatName val="0"/>
          <c:showSerName val="0"/>
          <c:showPercent val="0"/>
          <c:showBubbleSize val="0"/>
        </c:dLbls>
        <c:gapWidth val="150"/>
        <c:overlap val="100"/>
        <c:axId val="244309864"/>
        <c:axId val="244307568"/>
      </c:barChart>
      <c:catAx>
        <c:axId val="244309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307568"/>
        <c:crosses val="autoZero"/>
        <c:auto val="1"/>
        <c:lblAlgn val="ctr"/>
        <c:lblOffset val="100"/>
        <c:noMultiLvlLbl val="0"/>
      </c:catAx>
      <c:valAx>
        <c:axId val="244307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30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Esteban Bullrich</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CE9-460D-8F5D-4E2655D8459A}"/>
            </c:ext>
          </c:extLst>
        </c:ser>
        <c:dLbls>
          <c:showLegendKey val="0"/>
          <c:showVal val="0"/>
          <c:showCatName val="0"/>
          <c:showSerName val="0"/>
          <c:showPercent val="0"/>
          <c:showBubbleSize val="0"/>
        </c:dLbls>
        <c:gapWidth val="219"/>
        <c:overlap val="-27"/>
        <c:axId val="303381960"/>
        <c:axId val="303382944"/>
      </c:barChart>
      <c:catAx>
        <c:axId val="303381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82944"/>
        <c:crosses val="autoZero"/>
        <c:auto val="1"/>
        <c:lblAlgn val="ctr"/>
        <c:lblOffset val="100"/>
        <c:noMultiLvlLbl val="0"/>
      </c:catAx>
      <c:valAx>
        <c:axId val="30338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8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89C42-BF4A-4477-ABE5-6BC64F89CD33}"/>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FE30B3FF-11BA-4231-85C1-96E32D76B0A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758888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4F062-684D-4FDB-84F2-103865217852}"/>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B017EFD9-2955-4D87-B19A-F0E875ED8A70}"/>
              </a:ext>
            </a:extLst>
          </p:cNvPr>
          <p:cNvGraphicFramePr>
            <a:graphicFrameLocks noGrp="1"/>
          </p:cNvGraphicFramePr>
          <p:nvPr>
            <p:ph type="tbl" sz="quarter" idx="13"/>
            <p:extLst>
              <p:ext uri="{D42A27DB-BD31-4B8C-83A1-F6EECF244321}">
                <p14:modId xmlns:p14="http://schemas.microsoft.com/office/powerpoint/2010/main" val="1372721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72885576"/>
                    </a:ext>
                  </a:extLst>
                </a:gridCol>
                <a:gridCol w="740664">
                  <a:extLst>
                    <a:ext uri="{9D8B030D-6E8A-4147-A177-3AD203B41FA5}">
                      <a16:colId xmlns:a16="http://schemas.microsoft.com/office/drawing/2014/main" val="2076193843"/>
                    </a:ext>
                  </a:extLst>
                </a:gridCol>
                <a:gridCol w="740664">
                  <a:extLst>
                    <a:ext uri="{9D8B030D-6E8A-4147-A177-3AD203B41FA5}">
                      <a16:colId xmlns:a16="http://schemas.microsoft.com/office/drawing/2014/main" val="437262698"/>
                    </a:ext>
                  </a:extLst>
                </a:gridCol>
                <a:gridCol w="740664">
                  <a:extLst>
                    <a:ext uri="{9D8B030D-6E8A-4147-A177-3AD203B41FA5}">
                      <a16:colId xmlns:a16="http://schemas.microsoft.com/office/drawing/2014/main" val="1517963414"/>
                    </a:ext>
                  </a:extLst>
                </a:gridCol>
                <a:gridCol w="740664">
                  <a:extLst>
                    <a:ext uri="{9D8B030D-6E8A-4147-A177-3AD203B41FA5}">
                      <a16:colId xmlns:a16="http://schemas.microsoft.com/office/drawing/2014/main" val="603309776"/>
                    </a:ext>
                  </a:extLst>
                </a:gridCol>
                <a:gridCol w="740664">
                  <a:extLst>
                    <a:ext uri="{9D8B030D-6E8A-4147-A177-3AD203B41FA5}">
                      <a16:colId xmlns:a16="http://schemas.microsoft.com/office/drawing/2014/main" val="3039268827"/>
                    </a:ext>
                  </a:extLst>
                </a:gridCol>
                <a:gridCol w="740664">
                  <a:extLst>
                    <a:ext uri="{9D8B030D-6E8A-4147-A177-3AD203B41FA5}">
                      <a16:colId xmlns:a16="http://schemas.microsoft.com/office/drawing/2014/main" val="3449967878"/>
                    </a:ext>
                  </a:extLst>
                </a:gridCol>
                <a:gridCol w="740664">
                  <a:extLst>
                    <a:ext uri="{9D8B030D-6E8A-4147-A177-3AD203B41FA5}">
                      <a16:colId xmlns:a16="http://schemas.microsoft.com/office/drawing/2014/main" val="4118375682"/>
                    </a:ext>
                  </a:extLst>
                </a:gridCol>
                <a:gridCol w="740664">
                  <a:extLst>
                    <a:ext uri="{9D8B030D-6E8A-4147-A177-3AD203B41FA5}">
                      <a16:colId xmlns:a16="http://schemas.microsoft.com/office/drawing/2014/main" val="3447660448"/>
                    </a:ext>
                  </a:extLst>
                </a:gridCol>
                <a:gridCol w="740664">
                  <a:extLst>
                    <a:ext uri="{9D8B030D-6E8A-4147-A177-3AD203B41FA5}">
                      <a16:colId xmlns:a16="http://schemas.microsoft.com/office/drawing/2014/main" val="41362983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84385002"/>
                  </a:ext>
                </a:extLst>
              </a:tr>
              <a:tr h="370840">
                <a:tc>
                  <a:txBody>
                    <a:bodyPr/>
                    <a:lstStyle/>
                    <a:p>
                      <a:r>
                        <a:rPr lang="en-US" sz="1000"/>
                        <a:t>Esteban Bullrich</a:t>
                      </a:r>
                    </a:p>
                  </a:txBody>
                  <a:tcPr/>
                </a:tc>
                <a:tc>
                  <a:txBody>
                    <a:bodyPr/>
                    <a:lstStyle/>
                    <a:p>
                      <a:r>
                        <a:rPr lang="en-US" sz="1000"/>
                        <a:t>542105</a:t>
                      </a:r>
                    </a:p>
                  </a:txBody>
                  <a:tcPr/>
                </a:tc>
                <a:tc>
                  <a:txBody>
                    <a:bodyPr/>
                    <a:lstStyle/>
                    <a:p>
                      <a:r>
                        <a:rPr lang="en-US" sz="1000"/>
                        <a:t>3039</a:t>
                      </a:r>
                    </a:p>
                  </a:txBody>
                  <a:tcPr/>
                </a:tc>
                <a:tc>
                  <a:txBody>
                    <a:bodyPr/>
                    <a:lstStyle/>
                    <a:p>
                      <a:r>
                        <a:rPr lang="en-US" sz="1000"/>
                        <a:t>30</a:t>
                      </a:r>
                    </a:p>
                  </a:txBody>
                  <a:tcPr/>
                </a:tc>
                <a:tc>
                  <a:txBody>
                    <a:bodyPr/>
                    <a:lstStyle/>
                    <a:p>
                      <a:r>
                        <a:rPr lang="en-US" sz="1000"/>
                        <a:t>122270</a:t>
                      </a:r>
                    </a:p>
                  </a:txBody>
                  <a:tcPr/>
                </a:tc>
                <a:tc>
                  <a:txBody>
                    <a:bodyPr/>
                    <a:lstStyle/>
                    <a:p>
                      <a:r>
                        <a:rPr lang="en-US" sz="1000"/>
                        <a:t>6979</a:t>
                      </a:r>
                    </a:p>
                  </a:txBody>
                  <a:tcPr/>
                </a:tc>
                <a:tc>
                  <a:txBody>
                    <a:bodyPr/>
                    <a:lstStyle/>
                    <a:p>
                      <a:r>
                        <a:rPr lang="en-US" sz="1000"/>
                        <a:t>8781</a:t>
                      </a:r>
                    </a:p>
                  </a:txBody>
                  <a:tcPr/>
                </a:tc>
                <a:tc>
                  <a:txBody>
                    <a:bodyPr/>
                    <a:lstStyle/>
                    <a:p>
                      <a:r>
                        <a:rPr lang="en-US" sz="1000"/>
                        <a:t>0</a:t>
                      </a:r>
                    </a:p>
                  </a:txBody>
                  <a:tcPr/>
                </a:tc>
                <a:tc>
                  <a:txBody>
                    <a:bodyPr/>
                    <a:lstStyle/>
                    <a:p>
                      <a:r>
                        <a:rPr lang="en-US" sz="1000"/>
                        <a:t>0.8511%</a:t>
                      </a:r>
                    </a:p>
                  </a:txBody>
                  <a:tcPr/>
                </a:tc>
                <a:tc>
                  <a:txBody>
                    <a:bodyPr/>
                    <a:lstStyle/>
                    <a:p>
                      <a:r>
                        <a:rPr lang="en-US" sz="1000"/>
                        <a:t>0.0%</a:t>
                      </a:r>
                    </a:p>
                  </a:txBody>
                  <a:tcPr/>
                </a:tc>
                <a:extLst>
                  <a:ext uri="{0D108BD9-81ED-4DB2-BD59-A6C34878D82A}">
                    <a16:rowId xmlns:a16="http://schemas.microsoft.com/office/drawing/2014/main" val="3237579440"/>
                  </a:ext>
                </a:extLst>
              </a:tr>
            </a:tbl>
          </a:graphicData>
        </a:graphic>
      </p:graphicFrame>
      <p:sp>
        <p:nvSpPr>
          <p:cNvPr id="4" name="Text Placeholder 3">
            <a:extLst>
              <a:ext uri="{FF2B5EF4-FFF2-40B4-BE49-F238E27FC236}">
                <a16:creationId xmlns:a16="http://schemas.microsoft.com/office/drawing/2014/main" id="{990E5A2E-C7ED-4EFB-9BFA-37F73A93A970}"/>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707126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1E3E0-75BB-4C25-A665-D6A06CF1DF25}"/>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035D23EB-7A47-4F5A-A443-D849C7F3C82C}"/>
              </a:ext>
            </a:extLst>
          </p:cNvPr>
          <p:cNvGraphicFramePr>
            <a:graphicFrameLocks noGrp="1"/>
          </p:cNvGraphicFramePr>
          <p:nvPr>
            <p:ph type="chart" sz="quarter" idx="13"/>
            <p:extLst>
              <p:ext uri="{D42A27DB-BD31-4B8C-83A1-F6EECF244321}">
                <p14:modId xmlns:p14="http://schemas.microsoft.com/office/powerpoint/2010/main" val="738309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FE23CA-49CC-4CBB-AD42-40FE2AB6819E}"/>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0C4A1FF2-BD14-4CA7-B99D-ED85CD8109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8501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488CC-1816-4963-A5F3-0C3664F3D961}"/>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23F1F45F-993B-47E5-8925-ED09D5D44B17}"/>
              </a:ext>
            </a:extLst>
          </p:cNvPr>
          <p:cNvGraphicFramePr>
            <a:graphicFrameLocks noGrp="1"/>
          </p:cNvGraphicFramePr>
          <p:nvPr>
            <p:ph type="chart" sz="quarter" idx="13"/>
            <p:extLst>
              <p:ext uri="{D42A27DB-BD31-4B8C-83A1-F6EECF244321}">
                <p14:modId xmlns:p14="http://schemas.microsoft.com/office/powerpoint/2010/main" val="1156557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404089-D1F4-4E99-A382-D72DAD01C0A0}"/>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D63147FA-7DA7-4995-8725-807391D131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8290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1E559-8359-47B8-90E0-B25EA23C543D}"/>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8709C5A0-7A3D-48A0-B6E5-3D849CAC7CA2}"/>
              </a:ext>
            </a:extLst>
          </p:cNvPr>
          <p:cNvGraphicFramePr>
            <a:graphicFrameLocks noGrp="1"/>
          </p:cNvGraphicFramePr>
          <p:nvPr>
            <p:ph type="chart" sz="quarter" idx="13"/>
            <p:extLst>
              <p:ext uri="{D42A27DB-BD31-4B8C-83A1-F6EECF244321}">
                <p14:modId xmlns:p14="http://schemas.microsoft.com/office/powerpoint/2010/main" val="842876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F79DBF-1463-4CBD-83FA-6DE802552440}"/>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82ECA023-361F-4685-A691-194BB7EDA6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1689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87817-12AC-48FD-A40A-7584FABA671B}"/>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90DFD530-C812-4604-89FB-0C0422D2CB5E}"/>
              </a:ext>
            </a:extLst>
          </p:cNvPr>
          <p:cNvGraphicFramePr>
            <a:graphicFrameLocks noGrp="1"/>
          </p:cNvGraphicFramePr>
          <p:nvPr>
            <p:ph type="chart" sz="quarter" idx="13"/>
            <p:extLst>
              <p:ext uri="{D42A27DB-BD31-4B8C-83A1-F6EECF244321}">
                <p14:modId xmlns:p14="http://schemas.microsoft.com/office/powerpoint/2010/main" val="3874718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34E7A5-A997-4FA6-8C7A-D75FA7562D0F}"/>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9017DBC9-637C-4707-96AC-2393A2F0AC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2228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81D58-DB49-497B-85B7-DDABE6381B8B}"/>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6D8A4188-2256-48EC-9722-12F7E8278EE3}"/>
              </a:ext>
            </a:extLst>
          </p:cNvPr>
          <p:cNvGraphicFramePr>
            <a:graphicFrameLocks noGrp="1"/>
          </p:cNvGraphicFramePr>
          <p:nvPr>
            <p:ph type="chart" sz="quarter" idx="13"/>
            <p:extLst>
              <p:ext uri="{D42A27DB-BD31-4B8C-83A1-F6EECF244321}">
                <p14:modId xmlns:p14="http://schemas.microsoft.com/office/powerpoint/2010/main" val="3402429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6BD695-2F34-4D85-A443-E7E854B363E0}"/>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9141D2F9-D389-4BDB-8F68-6CADCDBF91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5340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72AB6-80B2-4FB3-A02F-8A7B51220904}"/>
              </a:ext>
            </a:extLst>
          </p:cNvPr>
          <p:cNvSpPr>
            <a:spLocks noGrp="1"/>
          </p:cNvSpPr>
          <p:nvPr>
            <p:ph type="title"/>
          </p:nvPr>
        </p:nvSpPr>
        <p:spPr/>
        <p:txBody>
          <a:bodyPr/>
          <a:lstStyle/>
          <a:p>
            <a:r>
              <a:rPr lang="en-US"/>
              <a:t>Facebook Own Posts Table - 1 of 4</a:t>
            </a:r>
          </a:p>
        </p:txBody>
      </p:sp>
      <p:graphicFrame>
        <p:nvGraphicFramePr>
          <p:cNvPr id="5" name="Table Placeholder 4">
            <a:extLst>
              <a:ext uri="{FF2B5EF4-FFF2-40B4-BE49-F238E27FC236}">
                <a16:creationId xmlns:a16="http://schemas.microsoft.com/office/drawing/2014/main" id="{CA8C228F-BFD0-44E6-B4B8-15324C992C48}"/>
              </a:ext>
            </a:extLst>
          </p:cNvPr>
          <p:cNvGraphicFramePr>
            <a:graphicFrameLocks noGrp="1"/>
          </p:cNvGraphicFramePr>
          <p:nvPr>
            <p:ph type="tbl" sz="quarter" idx="13"/>
            <p:extLst>
              <p:ext uri="{D42A27DB-BD31-4B8C-83A1-F6EECF244321}">
                <p14:modId xmlns:p14="http://schemas.microsoft.com/office/powerpoint/2010/main" val="3607242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53468763"/>
                    </a:ext>
                  </a:extLst>
                </a:gridCol>
                <a:gridCol w="658368">
                  <a:extLst>
                    <a:ext uri="{9D8B030D-6E8A-4147-A177-3AD203B41FA5}">
                      <a16:colId xmlns:a16="http://schemas.microsoft.com/office/drawing/2014/main" val="1445433152"/>
                    </a:ext>
                  </a:extLst>
                </a:gridCol>
                <a:gridCol w="658368">
                  <a:extLst>
                    <a:ext uri="{9D8B030D-6E8A-4147-A177-3AD203B41FA5}">
                      <a16:colId xmlns:a16="http://schemas.microsoft.com/office/drawing/2014/main" val="1221283751"/>
                    </a:ext>
                  </a:extLst>
                </a:gridCol>
                <a:gridCol w="658368">
                  <a:extLst>
                    <a:ext uri="{9D8B030D-6E8A-4147-A177-3AD203B41FA5}">
                      <a16:colId xmlns:a16="http://schemas.microsoft.com/office/drawing/2014/main" val="3474874502"/>
                    </a:ext>
                  </a:extLst>
                </a:gridCol>
                <a:gridCol w="658368">
                  <a:extLst>
                    <a:ext uri="{9D8B030D-6E8A-4147-A177-3AD203B41FA5}">
                      <a16:colId xmlns:a16="http://schemas.microsoft.com/office/drawing/2014/main" val="1881578040"/>
                    </a:ext>
                  </a:extLst>
                </a:gridCol>
                <a:gridCol w="658368">
                  <a:extLst>
                    <a:ext uri="{9D8B030D-6E8A-4147-A177-3AD203B41FA5}">
                      <a16:colId xmlns:a16="http://schemas.microsoft.com/office/drawing/2014/main" val="3001294729"/>
                    </a:ext>
                  </a:extLst>
                </a:gridCol>
                <a:gridCol w="658368">
                  <a:extLst>
                    <a:ext uri="{9D8B030D-6E8A-4147-A177-3AD203B41FA5}">
                      <a16:colId xmlns:a16="http://schemas.microsoft.com/office/drawing/2014/main" val="3299431752"/>
                    </a:ext>
                  </a:extLst>
                </a:gridCol>
                <a:gridCol w="658368">
                  <a:extLst>
                    <a:ext uri="{9D8B030D-6E8A-4147-A177-3AD203B41FA5}">
                      <a16:colId xmlns:a16="http://schemas.microsoft.com/office/drawing/2014/main" val="1735916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369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- 2017-08-13 22:12:32</a:t>
                      </a:r>
                      <a:r>
                        <a:rPr kumimoji="0" lang="es-ES" sz="1000" b="0" i="0" u="none" strike="noStrike" kern="1200" cap="none" spc="0" normalizeH="0" baseline="0" noProof="0">
                          <a:ln>
                            <a:noFill/>
                          </a:ln>
                          <a:solidFill>
                            <a:prstClr val="black"/>
                          </a:solidFill>
                          <a:effectLst/>
                          <a:uLnTx/>
                          <a:uFillTx/>
                          <a:latin typeface="+mn-lt"/>
                          <a:ea typeface="+mn-ea"/>
                          <a:cs typeface="+mn-cs"/>
                        </a:rPr>
                        <a:t>
EN VIVO DESDE EL BÚNKER DE CAMBIEMOS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0762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- 2017-08-20 18:12:32</a:t>
                      </a:r>
                      <a:r>
                        <a:rPr kumimoji="0" lang="es-ES" sz="1000" b="0" i="0" u="none" strike="noStrike" kern="1200" cap="none" spc="0" normalizeH="0" baseline="0" noProof="0">
                          <a:ln>
                            <a:noFill/>
                          </a:ln>
                          <a:solidFill>
                            <a:prstClr val="black"/>
                          </a:solidFill>
                          <a:effectLst/>
                          <a:uLnTx/>
                          <a:uFillTx/>
                          <a:latin typeface="+mn-lt"/>
                          <a:ea typeface="+mn-ea"/>
                          <a:cs typeface="+mn-cs"/>
                        </a:rPr>
                        <a:t>
¡¡FELIZ DÍA DEL NIÑO!! 
¡¡A veces los papás nos llevamos los mejores regalos a besos!!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382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- 2017-08-13 13:31:19</a:t>
                      </a:r>
                      <a:r>
                        <a:rPr kumimoji="0" lang="es-ES" sz="1000" b="0" i="0" u="none" strike="noStrike" kern="1200" cap="none" spc="0" normalizeH="0" baseline="0" noProof="0">
                          <a:ln>
                            <a:noFill/>
                          </a:ln>
                          <a:solidFill>
                            <a:prstClr val="black"/>
                          </a:solidFill>
                          <a:effectLst/>
                          <a:uLnTx/>
                          <a:uFillTx/>
                          <a:latin typeface="+mn-lt"/>
                          <a:ea typeface="+mn-ea"/>
                          <a:cs typeface="+mn-cs"/>
                        </a:rPr>
                        <a:t>
EN VIVO VOTANDO EN JUNÍN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887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- 2017-08-13 15:02:53</a:t>
                      </a:r>
                      <a:r>
                        <a:rPr kumimoji="0" lang="es-ES" sz="1000" b="0" i="0" u="none" strike="noStrike" kern="1200" cap="none" spc="0" normalizeH="0" baseline="0" noProof="0">
                          <a:ln>
                            <a:noFill/>
                          </a:ln>
                          <a:solidFill>
                            <a:prstClr val="black"/>
                          </a:solidFill>
                          <a:effectLst/>
                          <a:uLnTx/>
                          <a:uFillTx/>
                          <a:latin typeface="+mn-lt"/>
                          <a:ea typeface="+mn-ea"/>
                          <a:cs typeface="+mn-cs"/>
                        </a:rPr>
                        <a:t>
¡Votando en Junín!🗳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1551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- 2017-08-06 18:00:53</a:t>
                      </a:r>
                      <a:r>
                        <a:rPr kumimoji="0" lang="es-ES" sz="1000" b="0" i="0" u="none" strike="noStrike" kern="1200" cap="none" spc="0" normalizeH="0" baseline="0" noProof="0">
                          <a:ln>
                            <a:noFill/>
                          </a:ln>
                          <a:solidFill>
                            <a:prstClr val="black"/>
                          </a:solidFill>
                          <a:effectLst/>
                          <a:uLnTx/>
                          <a:uFillTx/>
                          <a:latin typeface="+mn-lt"/>
                          <a:ea typeface="+mn-ea"/>
                          <a:cs typeface="+mn-cs"/>
                        </a:rPr>
                        <a:t>
FALTA UNA SEMANA. SIGAMOS CAMBIANDO. JUNTOS PODEMOS.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2413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- 2017-08-01 10:48:57</a:t>
                      </a:r>
                      <a:r>
                        <a:rPr kumimoji="0" lang="es-ES" sz="1000" b="0" i="0" u="none" strike="noStrike" kern="1200" cap="none" spc="0" normalizeH="0" baseline="0" noProof="0">
                          <a:ln>
                            <a:noFill/>
                          </a:ln>
                          <a:solidFill>
                            <a:prstClr val="black"/>
                          </a:solidFill>
                          <a:effectLst/>
                          <a:uLnTx/>
                          <a:uFillTx/>
                          <a:latin typeface="+mn-lt"/>
                          <a:ea typeface="+mn-ea"/>
                          <a:cs typeface="+mn-cs"/>
                        </a:rPr>
                        <a:t>
VAMOS A SACAR A LOS NARCOS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6967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- 2017-08-13 09:04:18</a:t>
                      </a:r>
                      <a:r>
                        <a:rPr kumimoji="0" lang="es-ES" sz="1000" b="0" i="0" u="none" strike="noStrike" kern="1200" cap="none" spc="0" normalizeH="0" baseline="0" noProof="0">
                          <a:ln>
                            <a:noFill/>
                          </a:ln>
                          <a:solidFill>
                            <a:prstClr val="black"/>
                          </a:solidFill>
                          <a:effectLst/>
                          <a:uLnTx/>
                          <a:uFillTx/>
                          <a:latin typeface="+mn-lt"/>
                          <a:ea typeface="+mn-ea"/>
                          <a:cs typeface="+mn-cs"/>
                        </a:rPr>
                        <a:t>
EN VIVO DESDE HAEDO: DESAYUNO CON EL EQUIPO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6124985"/>
                  </a:ext>
                </a:extLst>
              </a:tr>
            </a:tbl>
          </a:graphicData>
        </a:graphic>
      </p:graphicFrame>
      <p:sp>
        <p:nvSpPr>
          <p:cNvPr id="4" name="Text Placeholder 3">
            <a:extLst>
              <a:ext uri="{FF2B5EF4-FFF2-40B4-BE49-F238E27FC236}">
                <a16:creationId xmlns:a16="http://schemas.microsoft.com/office/drawing/2014/main" id="{194DFC71-DA57-4196-84CF-DE2C7C0B8143}"/>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602077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549A2-1014-4A97-8006-08BEB3BAF9A7}"/>
              </a:ext>
            </a:extLst>
          </p:cNvPr>
          <p:cNvSpPr>
            <a:spLocks noGrp="1"/>
          </p:cNvSpPr>
          <p:nvPr>
            <p:ph type="title"/>
          </p:nvPr>
        </p:nvSpPr>
        <p:spPr/>
        <p:txBody>
          <a:bodyPr/>
          <a:lstStyle/>
          <a:p>
            <a:r>
              <a:rPr lang="en-US"/>
              <a:t>Facebook Own Posts Table - 2 of 4</a:t>
            </a:r>
          </a:p>
        </p:txBody>
      </p:sp>
      <p:graphicFrame>
        <p:nvGraphicFramePr>
          <p:cNvPr id="5" name="Table Placeholder 4">
            <a:extLst>
              <a:ext uri="{FF2B5EF4-FFF2-40B4-BE49-F238E27FC236}">
                <a16:creationId xmlns:a16="http://schemas.microsoft.com/office/drawing/2014/main" id="{2D87A4D0-804B-4B7A-BF3B-0BCBDCCBC1C2}"/>
              </a:ext>
            </a:extLst>
          </p:cNvPr>
          <p:cNvGraphicFramePr>
            <a:graphicFrameLocks noGrp="1"/>
          </p:cNvGraphicFramePr>
          <p:nvPr>
            <p:ph type="tbl" sz="quarter" idx="13"/>
            <p:extLst>
              <p:ext uri="{D42A27DB-BD31-4B8C-83A1-F6EECF244321}">
                <p14:modId xmlns:p14="http://schemas.microsoft.com/office/powerpoint/2010/main" val="3182559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74157611"/>
                    </a:ext>
                  </a:extLst>
                </a:gridCol>
                <a:gridCol w="658368">
                  <a:extLst>
                    <a:ext uri="{9D8B030D-6E8A-4147-A177-3AD203B41FA5}">
                      <a16:colId xmlns:a16="http://schemas.microsoft.com/office/drawing/2014/main" val="3867314361"/>
                    </a:ext>
                  </a:extLst>
                </a:gridCol>
                <a:gridCol w="658368">
                  <a:extLst>
                    <a:ext uri="{9D8B030D-6E8A-4147-A177-3AD203B41FA5}">
                      <a16:colId xmlns:a16="http://schemas.microsoft.com/office/drawing/2014/main" val="3199520257"/>
                    </a:ext>
                  </a:extLst>
                </a:gridCol>
                <a:gridCol w="658368">
                  <a:extLst>
                    <a:ext uri="{9D8B030D-6E8A-4147-A177-3AD203B41FA5}">
                      <a16:colId xmlns:a16="http://schemas.microsoft.com/office/drawing/2014/main" val="1963651208"/>
                    </a:ext>
                  </a:extLst>
                </a:gridCol>
                <a:gridCol w="658368">
                  <a:extLst>
                    <a:ext uri="{9D8B030D-6E8A-4147-A177-3AD203B41FA5}">
                      <a16:colId xmlns:a16="http://schemas.microsoft.com/office/drawing/2014/main" val="3322365247"/>
                    </a:ext>
                  </a:extLst>
                </a:gridCol>
                <a:gridCol w="658368">
                  <a:extLst>
                    <a:ext uri="{9D8B030D-6E8A-4147-A177-3AD203B41FA5}">
                      <a16:colId xmlns:a16="http://schemas.microsoft.com/office/drawing/2014/main" val="1867630917"/>
                    </a:ext>
                  </a:extLst>
                </a:gridCol>
                <a:gridCol w="658368">
                  <a:extLst>
                    <a:ext uri="{9D8B030D-6E8A-4147-A177-3AD203B41FA5}">
                      <a16:colId xmlns:a16="http://schemas.microsoft.com/office/drawing/2014/main" val="1437447865"/>
                    </a:ext>
                  </a:extLst>
                </a:gridCol>
                <a:gridCol w="658368">
                  <a:extLst>
                    <a:ext uri="{9D8B030D-6E8A-4147-A177-3AD203B41FA5}">
                      <a16:colId xmlns:a16="http://schemas.microsoft.com/office/drawing/2014/main" val="2886942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21972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- 2017-08-05 17:27:08</a:t>
                      </a:r>
                      <a:r>
                        <a:rPr kumimoji="0" lang="es-ES" sz="1000" b="0" i="0" u="none" strike="noStrike" kern="1200" cap="none" spc="0" normalizeH="0" baseline="0" noProof="0">
                          <a:ln>
                            <a:noFill/>
                          </a:ln>
                          <a:solidFill>
                            <a:prstClr val="black"/>
                          </a:solidFill>
                          <a:effectLst/>
                          <a:uLnTx/>
                          <a:uFillTx/>
                          <a:latin typeface="+mn-lt"/>
                          <a:ea typeface="+mn-ea"/>
                          <a:cs typeface="+mn-cs"/>
                        </a:rPr>
                        <a:t>
CAMBIANDO JUNTOS
Con María Eugenia Vidal y Graciela Ocaña estuvimos en Ituzaingo escuchando a los vecinos en un nuevo timbreo. Estamos cerca, trabajando juntos para que la provincia siga creciendo.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489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- 2017-08-05 10:15:00</a:t>
                      </a:r>
                      <a:r>
                        <a:rPr kumimoji="0" lang="es-ES" sz="1000" b="0" i="0" u="none" strike="noStrike" kern="1200" cap="none" spc="0" normalizeH="0" baseline="0" noProof="0">
                          <a:ln>
                            <a:noFill/>
                          </a:ln>
                          <a:solidFill>
                            <a:prstClr val="black"/>
                          </a:solidFill>
                          <a:effectLst/>
                          <a:uLnTx/>
                          <a:uFillTx/>
                          <a:latin typeface="+mn-lt"/>
                          <a:ea typeface="+mn-ea"/>
                          <a:cs typeface="+mn-cs"/>
                        </a:rPr>
                        <a:t>
LA REBELDÍA ES LA FUERZA DEL CAMBIO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6112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Esteban Bullrich - 2017-08-10 18:30:06</a:t>
                      </a:r>
                      <a:r>
                        <a:rPr kumimoji="0" lang="en-US" sz="1000" b="0" i="0" u="none" strike="noStrike" kern="1200" cap="none" spc="0" normalizeH="0" baseline="0" noProof="0">
                          <a:ln>
                            <a:noFill/>
                          </a:ln>
                          <a:solidFill>
                            <a:prstClr val="black"/>
                          </a:solidFill>
                          <a:effectLst/>
                          <a:uLnTx/>
                          <a:uFillTx/>
                          <a:latin typeface="+mn-lt"/>
                          <a:ea typeface="+mn-ea"/>
                          <a:cs typeface="+mn-cs"/>
                        </a:rPr>
                        <a:t>
#YONOAFLOJO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9774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- 2017-08-02 11:19:47</a:t>
                      </a:r>
                      <a:r>
                        <a:rPr kumimoji="0" lang="es-ES" sz="1000" b="0" i="0" u="none" strike="noStrike" kern="1200" cap="none" spc="0" normalizeH="0" baseline="0" noProof="0">
                          <a:ln>
                            <a:noFill/>
                          </a:ln>
                          <a:solidFill>
                            <a:prstClr val="black"/>
                          </a:solidFill>
                          <a:effectLst/>
                          <a:uLnTx/>
                          <a:uFillTx/>
                          <a:latin typeface="+mn-lt"/>
                          <a:ea typeface="+mn-ea"/>
                          <a:cs typeface="+mn-cs"/>
                        </a:rPr>
                        <a:t>
Lucas me escribió y lo llamé para conversar sobre la necesidad de que las empresas sumen a los egresados de la Escuelas Técnicas.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6277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- 2017-08-04 10:00:50</a:t>
                      </a:r>
                      <a:r>
                        <a:rPr kumimoji="0" lang="es-ES" sz="1000" b="0" i="0" u="none" strike="noStrike" kern="1200" cap="none" spc="0" normalizeH="0" baseline="0" noProof="0">
                          <a:ln>
                            <a:noFill/>
                          </a:ln>
                          <a:solidFill>
                            <a:prstClr val="black"/>
                          </a:solidFill>
                          <a:effectLst/>
                          <a:uLnTx/>
                          <a:uFillTx/>
                          <a:latin typeface="+mn-lt"/>
                          <a:ea typeface="+mn-ea"/>
                          <a:cs typeface="+mn-cs"/>
                        </a:rPr>
                        <a:t>
Somos ustedes. La fuerza de la juventud que no se quiere rendir y que quiere seguir transformando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0936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- 2017-08-07 20:30:00</a:t>
                      </a:r>
                      <a:r>
                        <a:rPr kumimoji="0" lang="es-ES" sz="1000" b="0" i="0" u="none" strike="noStrike" kern="1200" cap="none" spc="0" normalizeH="0" baseline="0" noProof="0">
                          <a:ln>
                            <a:noFill/>
                          </a:ln>
                          <a:solidFill>
                            <a:prstClr val="black"/>
                          </a:solidFill>
                          <a:effectLst/>
                          <a:uLnTx/>
                          <a:uFillTx/>
                          <a:latin typeface="+mn-lt"/>
                          <a:ea typeface="+mn-ea"/>
                          <a:cs typeface="+mn-cs"/>
                        </a:rPr>
                        <a:t>
NO AFLOJES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0998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- 2017-08-08 12:31:10</a:t>
                      </a:r>
                      <a:r>
                        <a:rPr kumimoji="0" lang="es-ES" sz="1000" b="0" i="0" u="none" strike="noStrike" kern="1200" cap="none" spc="0" normalizeH="0" baseline="0" noProof="0">
                          <a:ln>
                            <a:noFill/>
                          </a:ln>
                          <a:solidFill>
                            <a:prstClr val="black"/>
                          </a:solidFill>
                          <a:effectLst/>
                          <a:uLnTx/>
                          <a:uFillTx/>
                          <a:latin typeface="+mn-lt"/>
                          <a:ea typeface="+mn-ea"/>
                          <a:cs typeface="+mn-cs"/>
                        </a:rPr>
                        <a:t>
EN VIVO DESDE AZUL JUNTO A MAURICIO, MARÍA EUGENIA Y EL EQUIPO DE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1973810"/>
                  </a:ext>
                </a:extLst>
              </a:tr>
            </a:tbl>
          </a:graphicData>
        </a:graphic>
      </p:graphicFrame>
      <p:sp>
        <p:nvSpPr>
          <p:cNvPr id="4" name="Text Placeholder 3">
            <a:extLst>
              <a:ext uri="{FF2B5EF4-FFF2-40B4-BE49-F238E27FC236}">
                <a16:creationId xmlns:a16="http://schemas.microsoft.com/office/drawing/2014/main" id="{CF858661-82D4-4E0E-B884-B99CAD7C690D}"/>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006041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0C910-4CF9-4C51-8CA9-97A2EBF68B7F}"/>
              </a:ext>
            </a:extLst>
          </p:cNvPr>
          <p:cNvSpPr>
            <a:spLocks noGrp="1"/>
          </p:cNvSpPr>
          <p:nvPr>
            <p:ph type="title"/>
          </p:nvPr>
        </p:nvSpPr>
        <p:spPr/>
        <p:txBody>
          <a:bodyPr/>
          <a:lstStyle/>
          <a:p>
            <a:r>
              <a:rPr lang="en-US"/>
              <a:t>Facebook Own Posts Table - 3 of 4</a:t>
            </a:r>
          </a:p>
        </p:txBody>
      </p:sp>
      <p:graphicFrame>
        <p:nvGraphicFramePr>
          <p:cNvPr id="5" name="Table Placeholder 4">
            <a:extLst>
              <a:ext uri="{FF2B5EF4-FFF2-40B4-BE49-F238E27FC236}">
                <a16:creationId xmlns:a16="http://schemas.microsoft.com/office/drawing/2014/main" id="{7F401E22-928F-4FBA-BF70-F6450136924E}"/>
              </a:ext>
            </a:extLst>
          </p:cNvPr>
          <p:cNvGraphicFramePr>
            <a:graphicFrameLocks noGrp="1"/>
          </p:cNvGraphicFramePr>
          <p:nvPr>
            <p:ph type="tbl" sz="quarter" idx="13"/>
            <p:extLst>
              <p:ext uri="{D42A27DB-BD31-4B8C-83A1-F6EECF244321}">
                <p14:modId xmlns:p14="http://schemas.microsoft.com/office/powerpoint/2010/main" val="273490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02608578"/>
                    </a:ext>
                  </a:extLst>
                </a:gridCol>
                <a:gridCol w="658368">
                  <a:extLst>
                    <a:ext uri="{9D8B030D-6E8A-4147-A177-3AD203B41FA5}">
                      <a16:colId xmlns:a16="http://schemas.microsoft.com/office/drawing/2014/main" val="765189273"/>
                    </a:ext>
                  </a:extLst>
                </a:gridCol>
                <a:gridCol w="658368">
                  <a:extLst>
                    <a:ext uri="{9D8B030D-6E8A-4147-A177-3AD203B41FA5}">
                      <a16:colId xmlns:a16="http://schemas.microsoft.com/office/drawing/2014/main" val="1722560339"/>
                    </a:ext>
                  </a:extLst>
                </a:gridCol>
                <a:gridCol w="658368">
                  <a:extLst>
                    <a:ext uri="{9D8B030D-6E8A-4147-A177-3AD203B41FA5}">
                      <a16:colId xmlns:a16="http://schemas.microsoft.com/office/drawing/2014/main" val="3572532248"/>
                    </a:ext>
                  </a:extLst>
                </a:gridCol>
                <a:gridCol w="658368">
                  <a:extLst>
                    <a:ext uri="{9D8B030D-6E8A-4147-A177-3AD203B41FA5}">
                      <a16:colId xmlns:a16="http://schemas.microsoft.com/office/drawing/2014/main" val="437473383"/>
                    </a:ext>
                  </a:extLst>
                </a:gridCol>
                <a:gridCol w="658368">
                  <a:extLst>
                    <a:ext uri="{9D8B030D-6E8A-4147-A177-3AD203B41FA5}">
                      <a16:colId xmlns:a16="http://schemas.microsoft.com/office/drawing/2014/main" val="4137809870"/>
                    </a:ext>
                  </a:extLst>
                </a:gridCol>
                <a:gridCol w="658368">
                  <a:extLst>
                    <a:ext uri="{9D8B030D-6E8A-4147-A177-3AD203B41FA5}">
                      <a16:colId xmlns:a16="http://schemas.microsoft.com/office/drawing/2014/main" val="3678982361"/>
                    </a:ext>
                  </a:extLst>
                </a:gridCol>
                <a:gridCol w="658368">
                  <a:extLst>
                    <a:ext uri="{9D8B030D-6E8A-4147-A177-3AD203B41FA5}">
                      <a16:colId xmlns:a16="http://schemas.microsoft.com/office/drawing/2014/main" val="2282728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490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- 2017-08-07 11:44:51</a:t>
                      </a:r>
                      <a:r>
                        <a:rPr kumimoji="0" lang="es-ES" sz="1000" b="0" i="0" u="none" strike="noStrike" kern="1200" cap="none" spc="0" normalizeH="0" baseline="0" noProof="0">
                          <a:ln>
                            <a:noFill/>
                          </a:ln>
                          <a:solidFill>
                            <a:prstClr val="black"/>
                          </a:solidFill>
                          <a:effectLst/>
                          <a:uLnTx/>
                          <a:uFillTx/>
                          <a:latin typeface="+mn-lt"/>
                          <a:ea typeface="+mn-ea"/>
                          <a:cs typeface="+mn-cs"/>
                        </a:rPr>
                        <a:t>
TRABAJAMOS PARA QUE CADA JOVEN DE LA PROVINCIA PUEDA CUMPLIR SUS SUEÑOS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7221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- 2017-08-10 19:50:46</a:t>
                      </a:r>
                      <a:r>
                        <a:rPr kumimoji="0" lang="es-ES" sz="1000" b="0" i="0" u="none" strike="noStrike" kern="1200" cap="none" spc="0" normalizeH="0" baseline="0" noProof="0">
                          <a:ln>
                            <a:noFill/>
                          </a:ln>
                          <a:solidFill>
                            <a:prstClr val="black"/>
                          </a:solidFill>
                          <a:effectLst/>
                          <a:uLnTx/>
                          <a:uFillTx/>
                          <a:latin typeface="+mn-lt"/>
                          <a:ea typeface="+mn-ea"/>
                          <a:cs typeface="+mn-cs"/>
                        </a:rPr>
                        <a:t>
EN VIVO. DESDE VICENTE LÓPEZ.
CIERRE DE CAMPAÑA 
#YoNoAflojo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0111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- 2017-08-02 19:00:00</a:t>
                      </a:r>
                      <a:r>
                        <a:rPr kumimoji="0" lang="es-ES" sz="1000" b="0" i="0" u="none" strike="noStrike" kern="1200" cap="none" spc="0" normalizeH="0" baseline="0" noProof="0">
                          <a:ln>
                            <a:noFill/>
                          </a:ln>
                          <a:solidFill>
                            <a:prstClr val="black"/>
                          </a:solidFill>
                          <a:effectLst/>
                          <a:uLnTx/>
                          <a:uFillTx/>
                          <a:latin typeface="+mn-lt"/>
                          <a:ea typeface="+mn-ea"/>
                          <a:cs typeface="+mn-cs"/>
                        </a:rPr>
                        <a:t>
AHORA SABEMOS LA 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3446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- 2017-08-09 12:25:05</a:t>
                      </a:r>
                      <a:r>
                        <a:rPr kumimoji="0" lang="es-ES" sz="1000" b="0" i="0" u="none" strike="noStrike" kern="1200" cap="none" spc="0" normalizeH="0" baseline="0" noProof="0">
                          <a:ln>
                            <a:noFill/>
                          </a:ln>
                          <a:solidFill>
                            <a:prstClr val="black"/>
                          </a:solidFill>
                          <a:effectLst/>
                          <a:uLnTx/>
                          <a:uFillTx/>
                          <a:latin typeface="+mn-lt"/>
                          <a:ea typeface="+mn-ea"/>
                          <a:cs typeface="+mn-cs"/>
                        </a:rPr>
                        <a:t>
CADA VEZ SOMOS MÁS LOS BONAERENSES QUE NO AFLOJAMOS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2571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Esteban Bullrich - 2017-08-10 16:54:24</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5326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- 2017-08-08 20:35:00</a:t>
                      </a:r>
                      <a:r>
                        <a:rPr kumimoji="0" lang="es-ES" sz="1000" b="0" i="0" u="none" strike="noStrike" kern="1200" cap="none" spc="0" normalizeH="0" baseline="0" noProof="0">
                          <a:ln>
                            <a:noFill/>
                          </a:ln>
                          <a:solidFill>
                            <a:prstClr val="black"/>
                          </a:solidFill>
                          <a:effectLst/>
                          <a:uLnTx/>
                          <a:uFillTx/>
                          <a:latin typeface="+mn-lt"/>
                          <a:ea typeface="+mn-ea"/>
                          <a:cs typeface="+mn-cs"/>
                        </a:rPr>
                        <a:t>
SI SE PUEDE
En Mar del Plata visité la fábrica de Mito Espresso, un proyecto nacional para desarrollar cápsulas de café. Hoy, diez años después de haber arrancado, distribuyen sus productos en el mercado local haciendo 5000 cápsulas por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9207626"/>
                  </a:ext>
                </a:extLst>
              </a:tr>
            </a:tbl>
          </a:graphicData>
        </a:graphic>
      </p:graphicFrame>
      <p:sp>
        <p:nvSpPr>
          <p:cNvPr id="4" name="Text Placeholder 3">
            <a:extLst>
              <a:ext uri="{FF2B5EF4-FFF2-40B4-BE49-F238E27FC236}">
                <a16:creationId xmlns:a16="http://schemas.microsoft.com/office/drawing/2014/main" id="{AE0AC4F9-C3E4-4FAF-A56A-AF1ED7695ABA}"/>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304684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0A384-8579-413C-AB80-844CE0939810}"/>
              </a:ext>
            </a:extLst>
          </p:cNvPr>
          <p:cNvSpPr>
            <a:spLocks noGrp="1"/>
          </p:cNvSpPr>
          <p:nvPr>
            <p:ph type="title"/>
          </p:nvPr>
        </p:nvSpPr>
        <p:spPr/>
        <p:txBody>
          <a:bodyPr/>
          <a:lstStyle/>
          <a:p>
            <a:r>
              <a:rPr lang="en-US"/>
              <a:t>Facebook Own Posts Table - 4 of 4</a:t>
            </a:r>
          </a:p>
        </p:txBody>
      </p:sp>
      <p:graphicFrame>
        <p:nvGraphicFramePr>
          <p:cNvPr id="5" name="Table Placeholder 4">
            <a:extLst>
              <a:ext uri="{FF2B5EF4-FFF2-40B4-BE49-F238E27FC236}">
                <a16:creationId xmlns:a16="http://schemas.microsoft.com/office/drawing/2014/main" id="{69138270-7A18-4CA4-9701-0610AAD523AC}"/>
              </a:ext>
            </a:extLst>
          </p:cNvPr>
          <p:cNvGraphicFramePr>
            <a:graphicFrameLocks noGrp="1"/>
          </p:cNvGraphicFramePr>
          <p:nvPr>
            <p:ph type="tbl" sz="quarter" idx="13"/>
            <p:extLst>
              <p:ext uri="{D42A27DB-BD31-4B8C-83A1-F6EECF244321}">
                <p14:modId xmlns:p14="http://schemas.microsoft.com/office/powerpoint/2010/main" val="173239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27540811"/>
                    </a:ext>
                  </a:extLst>
                </a:gridCol>
                <a:gridCol w="658368">
                  <a:extLst>
                    <a:ext uri="{9D8B030D-6E8A-4147-A177-3AD203B41FA5}">
                      <a16:colId xmlns:a16="http://schemas.microsoft.com/office/drawing/2014/main" val="1869660936"/>
                    </a:ext>
                  </a:extLst>
                </a:gridCol>
                <a:gridCol w="658368">
                  <a:extLst>
                    <a:ext uri="{9D8B030D-6E8A-4147-A177-3AD203B41FA5}">
                      <a16:colId xmlns:a16="http://schemas.microsoft.com/office/drawing/2014/main" val="2939252814"/>
                    </a:ext>
                  </a:extLst>
                </a:gridCol>
                <a:gridCol w="658368">
                  <a:extLst>
                    <a:ext uri="{9D8B030D-6E8A-4147-A177-3AD203B41FA5}">
                      <a16:colId xmlns:a16="http://schemas.microsoft.com/office/drawing/2014/main" val="2505835240"/>
                    </a:ext>
                  </a:extLst>
                </a:gridCol>
                <a:gridCol w="658368">
                  <a:extLst>
                    <a:ext uri="{9D8B030D-6E8A-4147-A177-3AD203B41FA5}">
                      <a16:colId xmlns:a16="http://schemas.microsoft.com/office/drawing/2014/main" val="1182613978"/>
                    </a:ext>
                  </a:extLst>
                </a:gridCol>
                <a:gridCol w="658368">
                  <a:extLst>
                    <a:ext uri="{9D8B030D-6E8A-4147-A177-3AD203B41FA5}">
                      <a16:colId xmlns:a16="http://schemas.microsoft.com/office/drawing/2014/main" val="932909122"/>
                    </a:ext>
                  </a:extLst>
                </a:gridCol>
                <a:gridCol w="658368">
                  <a:extLst>
                    <a:ext uri="{9D8B030D-6E8A-4147-A177-3AD203B41FA5}">
                      <a16:colId xmlns:a16="http://schemas.microsoft.com/office/drawing/2014/main" val="2834728234"/>
                    </a:ext>
                  </a:extLst>
                </a:gridCol>
                <a:gridCol w="658368">
                  <a:extLst>
                    <a:ext uri="{9D8B030D-6E8A-4147-A177-3AD203B41FA5}">
                      <a16:colId xmlns:a16="http://schemas.microsoft.com/office/drawing/2014/main" val="3617886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4380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- 2017-08-04 18:00:00</a:t>
                      </a:r>
                      <a:r>
                        <a:rPr kumimoji="0" lang="es-ES" sz="1000" b="0" i="0" u="none" strike="noStrike" kern="1200" cap="none" spc="0" normalizeH="0" baseline="0" noProof="0">
                          <a:ln>
                            <a:noFill/>
                          </a:ln>
                          <a:solidFill>
                            <a:prstClr val="black"/>
                          </a:solidFill>
                          <a:effectLst/>
                          <a:uLnTx/>
                          <a:uFillTx/>
                          <a:latin typeface="+mn-lt"/>
                          <a:ea typeface="+mn-ea"/>
                          <a:cs typeface="+mn-cs"/>
                        </a:rPr>
                        <a:t>
#CAMBIEMOS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2790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- 2017-08-03 10:00:00</a:t>
                      </a:r>
                      <a:r>
                        <a:rPr kumimoji="0" lang="es-ES" sz="1000" b="0" i="0" u="none" strike="noStrike" kern="1200" cap="none" spc="0" normalizeH="0" baseline="0" noProof="0">
                          <a:ln>
                            <a:noFill/>
                          </a:ln>
                          <a:solidFill>
                            <a:prstClr val="black"/>
                          </a:solidFill>
                          <a:effectLst/>
                          <a:uLnTx/>
                          <a:uFillTx/>
                          <a:latin typeface="+mn-lt"/>
                          <a:ea typeface="+mn-ea"/>
                          <a:cs typeface="+mn-cs"/>
                        </a:rPr>
                        <a:t>
CONSTRUYENDO SUEÑOS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6604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- 2017-08-01 18:00:00</a:t>
                      </a:r>
                      <a:r>
                        <a:rPr kumimoji="0" lang="es-ES" sz="1000" b="0" i="0" u="none" strike="noStrike" kern="1200" cap="none" spc="0" normalizeH="0" baseline="0" noProof="0">
                          <a:ln>
                            <a:noFill/>
                          </a:ln>
                          <a:solidFill>
                            <a:prstClr val="black"/>
                          </a:solidFill>
                          <a:effectLst/>
                          <a:uLnTx/>
                          <a:uFillTx/>
                          <a:latin typeface="+mn-lt"/>
                          <a:ea typeface="+mn-ea"/>
                          <a:cs typeface="+mn-cs"/>
                        </a:rPr>
                        <a:t>
CARINA NO AFLOJA
Con María Eugenia Vidal y Graciela Ocaña visitamos en Merlo a Carina, una luchadora incansable que la pelea día a día para salir adelante junto a sus hijos.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6165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- 2017-08-04 15:57:32</a:t>
                      </a:r>
                      <a:r>
                        <a:rPr kumimoji="0" lang="es-ES" sz="1000" b="0" i="0" u="none" strike="noStrike" kern="1200" cap="none" spc="0" normalizeH="0" baseline="0" noProof="0">
                          <a:ln>
                            <a:noFill/>
                          </a:ln>
                          <a:solidFill>
                            <a:prstClr val="black"/>
                          </a:solidFill>
                          <a:effectLst/>
                          <a:uLnTx/>
                          <a:uFillTx/>
                          <a:latin typeface="+mn-lt"/>
                          <a:ea typeface="+mn-ea"/>
                          <a:cs typeface="+mn-cs"/>
                        </a:rPr>
                        <a:t>
CADA VEZ MÁS CERCA
Ayer en Necochea en un merendero tuve la enorme felicidad de conocer a Cristina, una mujer que se levanta todas las mañanas para acompañar y motivar a los chicos a seguir sus sueños. El cambio lo hacemos entre todos, y lo construimos día a día. Sigamos creciendo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0946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- 2017-08-04 12:10:56</a:t>
                      </a:r>
                      <a:r>
                        <a:rPr kumimoji="0" lang="es-ES" sz="1000" b="0" i="0" u="none" strike="noStrike" kern="1200" cap="none" spc="0" normalizeH="0" baseline="0" noProof="0">
                          <a:ln>
                            <a:noFill/>
                          </a:ln>
                          <a:solidFill>
                            <a:prstClr val="black"/>
                          </a:solidFill>
                          <a:effectLst/>
                          <a:uLnTx/>
                          <a:uFillTx/>
                          <a:latin typeface="+mn-lt"/>
                          <a:ea typeface="+mn-ea"/>
                          <a:cs typeface="+mn-cs"/>
                        </a:rPr>
                        <a:t>
EN VIVO DESDE BAHÍA BLANCA JUNTO A MAURICIO, MARÍA EUGENIA Y EL EQUIPO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6523754"/>
                  </a:ext>
                </a:extLst>
              </a:tr>
            </a:tbl>
          </a:graphicData>
        </a:graphic>
      </p:graphicFrame>
      <p:sp>
        <p:nvSpPr>
          <p:cNvPr id="4" name="Text Placeholder 3">
            <a:extLst>
              <a:ext uri="{FF2B5EF4-FFF2-40B4-BE49-F238E27FC236}">
                <a16:creationId xmlns:a16="http://schemas.microsoft.com/office/drawing/2014/main" id="{1841337B-8CC3-48A1-BEBA-0EC2FEC87096}"/>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8430510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0533E-DD3B-4DC6-A252-57C1A9DA5514}"/>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268C41AA-00F5-4488-AFCD-44F4EDBF8F71}"/>
              </a:ext>
            </a:extLst>
          </p:cNvPr>
          <p:cNvGraphicFramePr>
            <a:graphicFrameLocks noGrp="1"/>
          </p:cNvGraphicFramePr>
          <p:nvPr>
            <p:ph type="chart" sz="quarter" idx="13"/>
            <p:extLst>
              <p:ext uri="{D42A27DB-BD31-4B8C-83A1-F6EECF244321}">
                <p14:modId xmlns:p14="http://schemas.microsoft.com/office/powerpoint/2010/main" val="40750126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56B4D1-6CC8-4E64-B1C3-AFCFEF769FA5}"/>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A1184B9E-2B96-4491-BD4A-94E90EFD39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1521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11580-E677-4D2E-8E55-BDEB4EB05700}"/>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10471075-B5C1-479F-82CE-42B9869B854C}"/>
              </a:ext>
            </a:extLst>
          </p:cNvPr>
          <p:cNvGraphicFramePr>
            <a:graphicFrameLocks noGrp="1"/>
          </p:cNvGraphicFramePr>
          <p:nvPr>
            <p:ph type="chart" sz="quarter" idx="13"/>
            <p:extLst>
              <p:ext uri="{D42A27DB-BD31-4B8C-83A1-F6EECF244321}">
                <p14:modId xmlns:p14="http://schemas.microsoft.com/office/powerpoint/2010/main" val="1037728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B47323-70BC-4010-920B-5760D86A05CE}"/>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12687B7E-51D9-4331-9A09-E1AEE7B9AB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8614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70679-1260-4149-B2EF-15B4C60E3EF9}"/>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8458DE97-BB30-45F8-ADFF-FA7D0B97C6C7}"/>
              </a:ext>
            </a:extLst>
          </p:cNvPr>
          <p:cNvGraphicFramePr>
            <a:graphicFrameLocks noGrp="1"/>
          </p:cNvGraphicFramePr>
          <p:nvPr>
            <p:ph type="chart" sz="quarter" idx="13"/>
            <p:extLst>
              <p:ext uri="{D42A27DB-BD31-4B8C-83A1-F6EECF244321}">
                <p14:modId xmlns:p14="http://schemas.microsoft.com/office/powerpoint/2010/main" val="2651759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610829-76DA-46F2-AD9A-9E4F7A8E2F51}"/>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3DE0050D-7936-46B5-AF33-AC840521B0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7817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6D758-354C-4F5F-A690-55C5AAA85EC3}"/>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5E48DAA0-A0FB-46B2-9664-B991B67DC1AA}"/>
              </a:ext>
            </a:extLst>
          </p:cNvPr>
          <p:cNvGraphicFramePr>
            <a:graphicFrameLocks noGrp="1"/>
          </p:cNvGraphicFramePr>
          <p:nvPr>
            <p:ph type="chart" sz="quarter" idx="13"/>
            <p:extLst>
              <p:ext uri="{D42A27DB-BD31-4B8C-83A1-F6EECF244321}">
                <p14:modId xmlns:p14="http://schemas.microsoft.com/office/powerpoint/2010/main" val="714926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5E912F-F2B1-4EAC-9418-64A55E35B9B3}"/>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75EEB86D-78A5-41B5-8373-BAC831B8FE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2071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8E0F7-14AB-47F0-8A28-04CB7A5FEACC}"/>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FD9EF604-11B9-48D4-9DAE-35D96F54778F}"/>
              </a:ext>
            </a:extLst>
          </p:cNvPr>
          <p:cNvGraphicFramePr>
            <a:graphicFrameLocks noGrp="1"/>
          </p:cNvGraphicFramePr>
          <p:nvPr>
            <p:ph type="chart" sz="quarter" idx="13"/>
            <p:extLst>
              <p:ext uri="{D42A27DB-BD31-4B8C-83A1-F6EECF244321}">
                <p14:modId xmlns:p14="http://schemas.microsoft.com/office/powerpoint/2010/main" val="464397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23D7E9-C3C7-4B14-B587-663C2B4F1DAD}"/>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301D3B63-5723-43CA-B8DC-3080BE95E0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6844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A7622-B532-497E-98F0-4FA464755734}"/>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BB1C914F-FC4F-4E53-B369-E03D86A4135B}"/>
              </a:ext>
            </a:extLst>
          </p:cNvPr>
          <p:cNvGraphicFramePr>
            <a:graphicFrameLocks noGrp="1"/>
          </p:cNvGraphicFramePr>
          <p:nvPr>
            <p:ph type="chart" sz="quarter" idx="13"/>
            <p:extLst>
              <p:ext uri="{D42A27DB-BD31-4B8C-83A1-F6EECF244321}">
                <p14:modId xmlns:p14="http://schemas.microsoft.com/office/powerpoint/2010/main" val="2411620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EED412-B620-46F3-A59C-FD6A01EC15FD}"/>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EA587A38-25D3-48FA-924B-3BFB99FA0E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4665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2862A-9AA5-4951-A355-2DEAB2047545}"/>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258D619B-1ACC-4528-9A43-23112CAF447F}"/>
              </a:ext>
            </a:extLst>
          </p:cNvPr>
          <p:cNvGraphicFramePr>
            <a:graphicFrameLocks noGrp="1"/>
          </p:cNvGraphicFramePr>
          <p:nvPr>
            <p:ph type="chart" sz="quarter" idx="13"/>
            <p:extLst>
              <p:ext uri="{D42A27DB-BD31-4B8C-83A1-F6EECF244321}">
                <p14:modId xmlns:p14="http://schemas.microsoft.com/office/powerpoint/2010/main" val="1323873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CF3DAB-95DB-4B63-829A-789C85D02F22}"/>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90927672-B3BC-450F-8D1E-6B2AFE55C3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1233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398BA-BE7C-4867-99DA-95E0772A81ED}"/>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A4966B81-35FD-476A-A733-AE2470ED6E5B}"/>
              </a:ext>
            </a:extLst>
          </p:cNvPr>
          <p:cNvGraphicFramePr>
            <a:graphicFrameLocks noGrp="1"/>
          </p:cNvGraphicFramePr>
          <p:nvPr>
            <p:ph type="chart" sz="quarter" idx="13"/>
            <p:extLst>
              <p:ext uri="{D42A27DB-BD31-4B8C-83A1-F6EECF244321}">
                <p14:modId xmlns:p14="http://schemas.microsoft.com/office/powerpoint/2010/main" val="3166771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A48A70-4260-4B33-B0AC-176CDCE61CF1}"/>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54D0D826-AE97-4C39-9143-733B7C27BE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6056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E681E-63CD-44DF-A155-D3C72CDF92DA}"/>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661FA9E7-0C9B-4FD0-BAE6-0DA20233D43B}"/>
              </a:ext>
            </a:extLst>
          </p:cNvPr>
          <p:cNvGraphicFramePr>
            <a:graphicFrameLocks noGrp="1"/>
          </p:cNvGraphicFramePr>
          <p:nvPr>
            <p:ph type="tbl" sz="quarter" idx="13"/>
            <p:extLst>
              <p:ext uri="{D42A27DB-BD31-4B8C-83A1-F6EECF244321}">
                <p14:modId xmlns:p14="http://schemas.microsoft.com/office/powerpoint/2010/main" val="1916012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82842025"/>
                    </a:ext>
                  </a:extLst>
                </a:gridCol>
                <a:gridCol w="2468880">
                  <a:extLst>
                    <a:ext uri="{9D8B030D-6E8A-4147-A177-3AD203B41FA5}">
                      <a16:colId xmlns:a16="http://schemas.microsoft.com/office/drawing/2014/main" val="1996895477"/>
                    </a:ext>
                  </a:extLst>
                </a:gridCol>
                <a:gridCol w="822960">
                  <a:extLst>
                    <a:ext uri="{9D8B030D-6E8A-4147-A177-3AD203B41FA5}">
                      <a16:colId xmlns:a16="http://schemas.microsoft.com/office/drawing/2014/main" val="1958377752"/>
                    </a:ext>
                  </a:extLst>
                </a:gridCol>
                <a:gridCol w="822960">
                  <a:extLst>
                    <a:ext uri="{9D8B030D-6E8A-4147-A177-3AD203B41FA5}">
                      <a16:colId xmlns:a16="http://schemas.microsoft.com/office/drawing/2014/main" val="146444100"/>
                    </a:ext>
                  </a:extLst>
                </a:gridCol>
                <a:gridCol w="822960">
                  <a:extLst>
                    <a:ext uri="{9D8B030D-6E8A-4147-A177-3AD203B41FA5}">
                      <a16:colId xmlns:a16="http://schemas.microsoft.com/office/drawing/2014/main" val="2094671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094264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Andreassi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extLst>
                  <a:ext uri="{0D108BD9-81ED-4DB2-BD59-A6C34878D82A}">
                    <a16:rowId xmlns:a16="http://schemas.microsoft.com/office/drawing/2014/main" val="473524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Stella Maris Rabino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714951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Escobar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172437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Adri 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185202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Peka Peka Colores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603744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Adriana Carrasco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119834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Rama Rey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339150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Paolapiny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193556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Juana Rosana Benitez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697658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Marta Laura Mack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47754698"/>
                  </a:ext>
                </a:extLst>
              </a:tr>
            </a:tbl>
          </a:graphicData>
        </a:graphic>
      </p:graphicFrame>
      <p:sp>
        <p:nvSpPr>
          <p:cNvPr id="4" name="Text Placeholder 3">
            <a:extLst>
              <a:ext uri="{FF2B5EF4-FFF2-40B4-BE49-F238E27FC236}">
                <a16:creationId xmlns:a16="http://schemas.microsoft.com/office/drawing/2014/main" id="{357CBBDA-0B56-414B-B346-F09FB75A4FB8}"/>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786319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44D03-CC1D-4949-8C8C-5C810A64E484}"/>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77C93F47-51E1-45C7-BDCC-7431324C4362}"/>
              </a:ext>
            </a:extLst>
          </p:cNvPr>
          <p:cNvGraphicFramePr>
            <a:graphicFrameLocks noGrp="1"/>
          </p:cNvGraphicFramePr>
          <p:nvPr>
            <p:ph type="tbl" sz="quarter" idx="13"/>
            <p:extLst>
              <p:ext uri="{D42A27DB-BD31-4B8C-83A1-F6EECF244321}">
                <p14:modId xmlns:p14="http://schemas.microsoft.com/office/powerpoint/2010/main" val="2013258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14437658"/>
                    </a:ext>
                  </a:extLst>
                </a:gridCol>
                <a:gridCol w="2468880">
                  <a:extLst>
                    <a:ext uri="{9D8B030D-6E8A-4147-A177-3AD203B41FA5}">
                      <a16:colId xmlns:a16="http://schemas.microsoft.com/office/drawing/2014/main" val="2251091542"/>
                    </a:ext>
                  </a:extLst>
                </a:gridCol>
                <a:gridCol w="822960">
                  <a:extLst>
                    <a:ext uri="{9D8B030D-6E8A-4147-A177-3AD203B41FA5}">
                      <a16:colId xmlns:a16="http://schemas.microsoft.com/office/drawing/2014/main" val="667616912"/>
                    </a:ext>
                  </a:extLst>
                </a:gridCol>
                <a:gridCol w="822960">
                  <a:extLst>
                    <a:ext uri="{9D8B030D-6E8A-4147-A177-3AD203B41FA5}">
                      <a16:colId xmlns:a16="http://schemas.microsoft.com/office/drawing/2014/main" val="1038553730"/>
                    </a:ext>
                  </a:extLst>
                </a:gridCol>
                <a:gridCol w="822960">
                  <a:extLst>
                    <a:ext uri="{9D8B030D-6E8A-4147-A177-3AD203B41FA5}">
                      <a16:colId xmlns:a16="http://schemas.microsoft.com/office/drawing/2014/main" val="4291257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190592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Marina Lidia Villar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308840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Mara Falcor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390244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Celia Girado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507767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Maxi Cai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51954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Joaco Garcia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617399279"/>
                  </a:ext>
                </a:extLst>
              </a:tr>
            </a:tbl>
          </a:graphicData>
        </a:graphic>
      </p:graphicFrame>
      <p:sp>
        <p:nvSpPr>
          <p:cNvPr id="4" name="Text Placeholder 3">
            <a:extLst>
              <a:ext uri="{FF2B5EF4-FFF2-40B4-BE49-F238E27FC236}">
                <a16:creationId xmlns:a16="http://schemas.microsoft.com/office/drawing/2014/main" id="{B722BFAB-2B81-4876-96AF-E8730693448F}"/>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4607480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EBA29-B79E-4C93-A5C3-2D9018AB7824}"/>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70F5F5E5-B04E-49DF-B364-39CA462B1FC7}"/>
              </a:ext>
            </a:extLst>
          </p:cNvPr>
          <p:cNvGraphicFramePr>
            <a:graphicFrameLocks noGrp="1"/>
          </p:cNvGraphicFramePr>
          <p:nvPr>
            <p:ph type="chart" sz="quarter" idx="13"/>
            <p:extLst>
              <p:ext uri="{D42A27DB-BD31-4B8C-83A1-F6EECF244321}">
                <p14:modId xmlns:p14="http://schemas.microsoft.com/office/powerpoint/2010/main" val="3069407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A77B86-6189-4B14-ADC4-7A2704146139}"/>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BCEB9D7B-69A2-41A7-A47B-0D0DCD36FB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39101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803</Words>
  <Application>Microsoft Office PowerPoint</Application>
  <PresentationFormat>On-screen Show (4:3)</PresentationFormat>
  <Paragraphs>395</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4</vt:lpstr>
      <vt:lpstr>Facebook Own Posts Table - 2 of 4</vt:lpstr>
      <vt:lpstr>Facebook Own Posts Table - 3 of 4</vt:lpstr>
      <vt:lpstr>Facebook Own Posts Table - 4 of 4</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2017-09-02T13:29:25Z</dcterms:created>
  <dcterms:modified xsi:type="dcterms:W3CDTF">2017-09-02T13:30:17Z</dcterms:modified>
</cp:coreProperties>
</file>