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957307</c:v>
                </c:pt>
                <c:pt idx="1">
                  <c:v>957861</c:v>
                </c:pt>
                <c:pt idx="2">
                  <c:v>958056</c:v>
                </c:pt>
                <c:pt idx="3">
                  <c:v>958190</c:v>
                </c:pt>
                <c:pt idx="4">
                  <c:v>958254</c:v>
                </c:pt>
                <c:pt idx="5">
                  <c:v>958286</c:v>
                </c:pt>
                <c:pt idx="6">
                  <c:v>958402</c:v>
                </c:pt>
                <c:pt idx="7">
                  <c:v>958495</c:v>
                </c:pt>
                <c:pt idx="8">
                  <c:v>958856</c:v>
                </c:pt>
                <c:pt idx="9">
                  <c:v>959384</c:v>
                </c:pt>
                <c:pt idx="10">
                  <c:v>960917</c:v>
                </c:pt>
                <c:pt idx="11">
                  <c:v>961167</c:v>
                </c:pt>
                <c:pt idx="12">
                  <c:v>961632</c:v>
                </c:pt>
                <c:pt idx="13">
                  <c:v>961823</c:v>
                </c:pt>
                <c:pt idx="14">
                  <c:v>961800</c:v>
                </c:pt>
                <c:pt idx="15">
                  <c:v>961773</c:v>
                </c:pt>
                <c:pt idx="16">
                  <c:v>961755</c:v>
                </c:pt>
                <c:pt idx="17">
                  <c:v>961694</c:v>
                </c:pt>
                <c:pt idx="18">
                  <c:v>961668</c:v>
                </c:pt>
                <c:pt idx="19">
                  <c:v>961597</c:v>
                </c:pt>
                <c:pt idx="20">
                  <c:v>961538</c:v>
                </c:pt>
                <c:pt idx="21">
                  <c:v>961506</c:v>
                </c:pt>
                <c:pt idx="22">
                  <c:v>961443</c:v>
                </c:pt>
                <c:pt idx="23">
                  <c:v>961376</c:v>
                </c:pt>
                <c:pt idx="24">
                  <c:v>961339</c:v>
                </c:pt>
                <c:pt idx="25">
                  <c:v>961275</c:v>
                </c:pt>
                <c:pt idx="26">
                  <c:v>961223</c:v>
                </c:pt>
                <c:pt idx="27">
                  <c:v>961140</c:v>
                </c:pt>
                <c:pt idx="28">
                  <c:v>961094</c:v>
                </c:pt>
                <c:pt idx="29">
                  <c:v>961081</c:v>
                </c:pt>
                <c:pt idx="30">
                  <c:v>961053</c:v>
                </c:pt>
              </c:numCache>
            </c:numRef>
          </c:val>
          <c:smooth val="0"/>
          <c:extLst>
            <c:ext xmlns:c16="http://schemas.microsoft.com/office/drawing/2014/chart" uri="{C3380CC4-5D6E-409C-BE32-E72D297353CC}">
              <c16:uniqueId val="{00000000-5343-4501-83EA-C8B6D7648FC9}"/>
            </c:ext>
          </c:extLst>
        </c:ser>
        <c:dLbls>
          <c:showLegendKey val="0"/>
          <c:showVal val="0"/>
          <c:showCatName val="0"/>
          <c:showSerName val="0"/>
          <c:showPercent val="0"/>
          <c:showBubbleSize val="0"/>
        </c:dLbls>
        <c:smooth val="0"/>
        <c:axId val="260586016"/>
        <c:axId val="260586344"/>
      </c:lineChart>
      <c:dateAx>
        <c:axId val="26058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586344"/>
        <c:crosses val="autoZero"/>
        <c:auto val="1"/>
        <c:lblOffset val="100"/>
        <c:baseTimeUnit val="days"/>
      </c:dateAx>
      <c:valAx>
        <c:axId val="26058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58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8E6-4F82-89AC-1B30694F3C49}"/>
            </c:ext>
          </c:extLst>
        </c:ser>
        <c:dLbls>
          <c:showLegendKey val="0"/>
          <c:showVal val="0"/>
          <c:showCatName val="0"/>
          <c:showSerName val="0"/>
          <c:showPercent val="0"/>
          <c:showBubbleSize val="0"/>
        </c:dLbls>
        <c:axId val="259195448"/>
        <c:axId val="259197088"/>
      </c:radarChart>
      <c:catAx>
        <c:axId val="25919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197088"/>
        <c:crosses val="autoZero"/>
        <c:auto val="1"/>
        <c:lblAlgn val="ctr"/>
        <c:lblOffset val="100"/>
        <c:noMultiLvlLbl val="0"/>
      </c:catAx>
      <c:valAx>
        <c:axId val="25919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19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0.33020267756753002</c:v>
                </c:pt>
                <c:pt idx="1">
                  <c:v>0.2861715873838</c:v>
                </c:pt>
                <c:pt idx="2">
                  <c:v>0.20627209126078999</c:v>
                </c:pt>
                <c:pt idx="3">
                  <c:v>0.13015030429287</c:v>
                </c:pt>
                <c:pt idx="4">
                  <c:v>0.15605291188611001</c:v>
                </c:pt>
                <c:pt idx="5">
                  <c:v>0.25869535725838999</c:v>
                </c:pt>
                <c:pt idx="6">
                  <c:v>0.29295326104196001</c:v>
                </c:pt>
                <c:pt idx="7">
                  <c:v>0.25345662988498002</c:v>
                </c:pt>
                <c:pt idx="8">
                  <c:v>0.22305091228345</c:v>
                </c:pt>
                <c:pt idx="9">
                  <c:v>0.58549764367336998</c:v>
                </c:pt>
                <c:pt idx="10">
                  <c:v>0.16518252356402999</c:v>
                </c:pt>
                <c:pt idx="11">
                  <c:v>0</c:v>
                </c:pt>
                <c:pt idx="12">
                  <c:v>0.52361194467645999</c:v>
                </c:pt>
                <c:pt idx="13">
                  <c:v>0</c:v>
                </c:pt>
                <c:pt idx="14">
                  <c:v>0</c:v>
                </c:pt>
                <c:pt idx="15">
                  <c:v>0</c:v>
                </c:pt>
                <c:pt idx="16">
                  <c:v>0.20025702771157999</c:v>
                </c:pt>
                <c:pt idx="17">
                  <c:v>0</c:v>
                </c:pt>
                <c:pt idx="18">
                  <c:v>0</c:v>
                </c:pt>
                <c:pt idx="19">
                  <c:v>0.48448886892283</c:v>
                </c:pt>
                <c:pt idx="20">
                  <c:v>0</c:v>
                </c:pt>
                <c:pt idx="21">
                  <c:v>0</c:v>
                </c:pt>
                <c:pt idx="22">
                  <c:v>0</c:v>
                </c:pt>
                <c:pt idx="23">
                  <c:v>0</c:v>
                </c:pt>
                <c:pt idx="24">
                  <c:v>0.15342895511241</c:v>
                </c:pt>
                <c:pt idx="25">
                  <c:v>0</c:v>
                </c:pt>
                <c:pt idx="26">
                  <c:v>0</c:v>
                </c:pt>
                <c:pt idx="27">
                  <c:v>0.13909971170881999</c:v>
                </c:pt>
                <c:pt idx="28">
                  <c:v>0.22567491782998</c:v>
                </c:pt>
                <c:pt idx="29">
                  <c:v>8.1678349618712995E-2</c:v>
                </c:pt>
                <c:pt idx="30">
                  <c:v>0</c:v>
                </c:pt>
              </c:numCache>
            </c:numRef>
          </c:val>
          <c:smooth val="0"/>
          <c:extLst>
            <c:ext xmlns:c16="http://schemas.microsoft.com/office/drawing/2014/chart" uri="{C3380CC4-5D6E-409C-BE32-E72D297353CC}">
              <c16:uniqueId val="{00000000-2C42-4078-B106-2465488E75E1}"/>
            </c:ext>
          </c:extLst>
        </c:ser>
        <c:dLbls>
          <c:showLegendKey val="0"/>
          <c:showVal val="0"/>
          <c:showCatName val="0"/>
          <c:showSerName val="0"/>
          <c:showPercent val="0"/>
          <c:showBubbleSize val="0"/>
        </c:dLbls>
        <c:smooth val="0"/>
        <c:axId val="259193808"/>
        <c:axId val="259191512"/>
      </c:lineChart>
      <c:dateAx>
        <c:axId val="25919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191512"/>
        <c:crosses val="autoZero"/>
        <c:auto val="1"/>
        <c:lblOffset val="100"/>
        <c:baseTimeUnit val="days"/>
      </c:dateAx>
      <c:valAx>
        <c:axId val="25919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19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Sergio Massa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c:v>
                </c:pt>
                <c:pt idx="1">
                  <c:v>126</c:v>
                </c:pt>
                <c:pt idx="2">
                  <c:v>162</c:v>
                </c:pt>
                <c:pt idx="3">
                  <c:v>122</c:v>
                </c:pt>
                <c:pt idx="4">
                  <c:v>392</c:v>
                </c:pt>
                <c:pt idx="5">
                  <c:v>56</c:v>
                </c:pt>
                <c:pt idx="6">
                  <c:v>94</c:v>
                </c:pt>
              </c:numCache>
            </c:numRef>
          </c:val>
          <c:extLst>
            <c:ext xmlns:c16="http://schemas.microsoft.com/office/drawing/2014/chart" uri="{C3380CC4-5D6E-409C-BE32-E72D297353CC}">
              <c16:uniqueId val="{00000000-1B00-418E-924D-87653AE6CF73}"/>
            </c:ext>
          </c:extLst>
        </c:ser>
        <c:dLbls>
          <c:showLegendKey val="0"/>
          <c:showVal val="0"/>
          <c:showCatName val="0"/>
          <c:showSerName val="0"/>
          <c:showPercent val="0"/>
          <c:showBubbleSize val="0"/>
        </c:dLbls>
        <c:gapWidth val="219"/>
        <c:overlap val="-27"/>
        <c:axId val="307167632"/>
        <c:axId val="307168616"/>
      </c:barChart>
      <c:catAx>
        <c:axId val="30716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8616"/>
        <c:crosses val="autoZero"/>
        <c:auto val="1"/>
        <c:lblAlgn val="ctr"/>
        <c:lblOffset val="100"/>
        <c:noMultiLvlLbl val="0"/>
      </c:catAx>
      <c:valAx>
        <c:axId val="30716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638</c:v>
                </c:pt>
                <c:pt idx="1">
                  <c:v>554</c:v>
                </c:pt>
                <c:pt idx="2">
                  <c:v>195</c:v>
                </c:pt>
                <c:pt idx="3">
                  <c:v>134</c:v>
                </c:pt>
                <c:pt idx="4">
                  <c:v>64</c:v>
                </c:pt>
                <c:pt idx="5">
                  <c:v>32</c:v>
                </c:pt>
                <c:pt idx="6">
                  <c:v>116</c:v>
                </c:pt>
                <c:pt idx="7">
                  <c:v>93</c:v>
                </c:pt>
                <c:pt idx="8">
                  <c:v>361</c:v>
                </c:pt>
                <c:pt idx="9">
                  <c:v>528</c:v>
                </c:pt>
                <c:pt idx="10">
                  <c:v>1533</c:v>
                </c:pt>
                <c:pt idx="11">
                  <c:v>250</c:v>
                </c:pt>
                <c:pt idx="12">
                  <c:v>465</c:v>
                </c:pt>
                <c:pt idx="13">
                  <c:v>191</c:v>
                </c:pt>
                <c:pt idx="14">
                  <c:v>-23</c:v>
                </c:pt>
                <c:pt idx="15">
                  <c:v>-27</c:v>
                </c:pt>
                <c:pt idx="16">
                  <c:v>-18</c:v>
                </c:pt>
                <c:pt idx="17">
                  <c:v>-61</c:v>
                </c:pt>
                <c:pt idx="18">
                  <c:v>-26</c:v>
                </c:pt>
                <c:pt idx="19">
                  <c:v>-71</c:v>
                </c:pt>
                <c:pt idx="20">
                  <c:v>-59</c:v>
                </c:pt>
                <c:pt idx="21">
                  <c:v>-32</c:v>
                </c:pt>
                <c:pt idx="22">
                  <c:v>-63</c:v>
                </c:pt>
                <c:pt idx="23">
                  <c:v>-67</c:v>
                </c:pt>
                <c:pt idx="24">
                  <c:v>-37</c:v>
                </c:pt>
                <c:pt idx="25">
                  <c:v>-64</c:v>
                </c:pt>
                <c:pt idx="26">
                  <c:v>-52</c:v>
                </c:pt>
                <c:pt idx="27">
                  <c:v>-83</c:v>
                </c:pt>
                <c:pt idx="28">
                  <c:v>-46</c:v>
                </c:pt>
                <c:pt idx="29">
                  <c:v>-13</c:v>
                </c:pt>
                <c:pt idx="30">
                  <c:v>-28</c:v>
                </c:pt>
              </c:numCache>
            </c:numRef>
          </c:val>
          <c:smooth val="0"/>
          <c:extLst>
            <c:ext xmlns:c16="http://schemas.microsoft.com/office/drawing/2014/chart" uri="{C3380CC4-5D6E-409C-BE32-E72D297353CC}">
              <c16:uniqueId val="{00000000-8FDB-4E45-80C9-72D83DD7CBB7}"/>
            </c:ext>
          </c:extLst>
        </c:ser>
        <c:dLbls>
          <c:showLegendKey val="0"/>
          <c:showVal val="0"/>
          <c:showCatName val="0"/>
          <c:showSerName val="0"/>
          <c:showPercent val="0"/>
          <c:showBubbleSize val="0"/>
        </c:dLbls>
        <c:smooth val="0"/>
        <c:axId val="307164352"/>
        <c:axId val="307169600"/>
      </c:lineChart>
      <c:dateAx>
        <c:axId val="30716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9600"/>
        <c:crosses val="autoZero"/>
        <c:auto val="1"/>
        <c:lblOffset val="100"/>
        <c:baseTimeUnit val="days"/>
      </c:dateAx>
      <c:valAx>
        <c:axId val="30716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c:v>
                </c:pt>
                <c:pt idx="1">
                  <c:v>3</c:v>
                </c:pt>
                <c:pt idx="2">
                  <c:v>3</c:v>
                </c:pt>
                <c:pt idx="3">
                  <c:v>3</c:v>
                </c:pt>
                <c:pt idx="4">
                  <c:v>3</c:v>
                </c:pt>
                <c:pt idx="5">
                  <c:v>2</c:v>
                </c:pt>
                <c:pt idx="6">
                  <c:v>2</c:v>
                </c:pt>
                <c:pt idx="7">
                  <c:v>4</c:v>
                </c:pt>
                <c:pt idx="8">
                  <c:v>3</c:v>
                </c:pt>
                <c:pt idx="9">
                  <c:v>8</c:v>
                </c:pt>
                <c:pt idx="10">
                  <c:v>1</c:v>
                </c:pt>
                <c:pt idx="11">
                  <c:v>0</c:v>
                </c:pt>
                <c:pt idx="12">
                  <c:v>1</c:v>
                </c:pt>
                <c:pt idx="13">
                  <c:v>0</c:v>
                </c:pt>
                <c:pt idx="14">
                  <c:v>0</c:v>
                </c:pt>
                <c:pt idx="15">
                  <c:v>0</c:v>
                </c:pt>
                <c:pt idx="16">
                  <c:v>1</c:v>
                </c:pt>
                <c:pt idx="17">
                  <c:v>0</c:v>
                </c:pt>
                <c:pt idx="18">
                  <c:v>0</c:v>
                </c:pt>
                <c:pt idx="19">
                  <c:v>1</c:v>
                </c:pt>
                <c:pt idx="20">
                  <c:v>0</c:v>
                </c:pt>
                <c:pt idx="21">
                  <c:v>0</c:v>
                </c:pt>
                <c:pt idx="22">
                  <c:v>0</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0-7450-4C65-8A2A-B5794CA618C0}"/>
            </c:ext>
          </c:extLst>
        </c:ser>
        <c:dLbls>
          <c:showLegendKey val="0"/>
          <c:showVal val="0"/>
          <c:showCatName val="0"/>
          <c:showSerName val="0"/>
          <c:showPercent val="0"/>
          <c:showBubbleSize val="0"/>
        </c:dLbls>
        <c:smooth val="0"/>
        <c:axId val="375264144"/>
        <c:axId val="375265456"/>
      </c:lineChart>
      <c:dateAx>
        <c:axId val="37526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65456"/>
        <c:crosses val="autoZero"/>
        <c:auto val="1"/>
        <c:lblOffset val="100"/>
        <c:baseTimeUnit val="days"/>
      </c:dateAx>
      <c:valAx>
        <c:axId val="37526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Sergio Massa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8</c:v>
                </c:pt>
                <c:pt idx="2">
                  <c:v>7</c:v>
                </c:pt>
                <c:pt idx="3">
                  <c:v>12</c:v>
                </c:pt>
                <c:pt idx="4">
                  <c:v>5</c:v>
                </c:pt>
                <c:pt idx="5">
                  <c:v>3</c:v>
                </c:pt>
                <c:pt idx="6">
                  <c:v>4</c:v>
                </c:pt>
              </c:numCache>
            </c:numRef>
          </c:val>
          <c:extLst>
            <c:ext xmlns:c16="http://schemas.microsoft.com/office/drawing/2014/chart" uri="{C3380CC4-5D6E-409C-BE32-E72D297353CC}">
              <c16:uniqueId val="{00000000-2B74-4B0B-9D79-73A39FA8564B}"/>
            </c:ext>
          </c:extLst>
        </c:ser>
        <c:dLbls>
          <c:showLegendKey val="0"/>
          <c:showVal val="0"/>
          <c:showCatName val="0"/>
          <c:showSerName val="0"/>
          <c:showPercent val="0"/>
          <c:showBubbleSize val="0"/>
        </c:dLbls>
        <c:gapWidth val="219"/>
        <c:overlap val="-27"/>
        <c:axId val="375243480"/>
        <c:axId val="375244792"/>
      </c:barChart>
      <c:catAx>
        <c:axId val="37524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44792"/>
        <c:crosses val="autoZero"/>
        <c:auto val="1"/>
        <c:lblAlgn val="ctr"/>
        <c:lblOffset val="100"/>
        <c:noMultiLvlLbl val="0"/>
      </c:catAx>
      <c:valAx>
        <c:axId val="37524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4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Sergio Massa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0.24159525149954</c:v>
                </c:pt>
                <c:pt idx="1">
                  <c:v>0.27844095998666002</c:v>
                </c:pt>
                <c:pt idx="2">
                  <c:v>0.22967534769282</c:v>
                </c:pt>
                <c:pt idx="3">
                  <c:v>0.45854271356783999</c:v>
                </c:pt>
                <c:pt idx="4">
                  <c:v>0.14182947934694001</c:v>
                </c:pt>
                <c:pt idx="5">
                  <c:v>0.15589705095324</c:v>
                </c:pt>
                <c:pt idx="6">
                  <c:v>0.38186263266539999</c:v>
                </c:pt>
              </c:numCache>
            </c:numRef>
          </c:val>
          <c:extLst>
            <c:ext xmlns:c16="http://schemas.microsoft.com/office/drawing/2014/chart" uri="{C3380CC4-5D6E-409C-BE32-E72D297353CC}">
              <c16:uniqueId val="{00000000-C71B-43ED-BCF2-44D4230EDDC0}"/>
            </c:ext>
          </c:extLst>
        </c:ser>
        <c:dLbls>
          <c:showLegendKey val="0"/>
          <c:showVal val="0"/>
          <c:showCatName val="0"/>
          <c:showSerName val="0"/>
          <c:showPercent val="0"/>
          <c:showBubbleSize val="0"/>
        </c:dLbls>
        <c:gapWidth val="219"/>
        <c:overlap val="-27"/>
        <c:axId val="375237248"/>
        <c:axId val="375237576"/>
      </c:barChart>
      <c:catAx>
        <c:axId val="37523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37576"/>
        <c:crosses val="autoZero"/>
        <c:auto val="1"/>
        <c:lblAlgn val="ctr"/>
        <c:lblOffset val="100"/>
        <c:noMultiLvlLbl val="0"/>
      </c:catAx>
      <c:valAx>
        <c:axId val="37523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3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Sergio Massa</c:v>
                </c:pt>
              </c:strCache>
            </c:strRef>
          </c:cat>
          <c:val>
            <c:numRef>
              <c:f>Sheet1!$B$2</c:f>
              <c:numCache>
                <c:formatCode>General</c:formatCode>
                <c:ptCount val="1"/>
                <c:pt idx="0">
                  <c:v>2</c:v>
                </c:pt>
              </c:numCache>
            </c:numRef>
          </c:val>
          <c:extLst>
            <c:ext xmlns:c16="http://schemas.microsoft.com/office/drawing/2014/chart" uri="{C3380CC4-5D6E-409C-BE32-E72D297353CC}">
              <c16:uniqueId val="{00000000-5548-4E7D-8FA4-DB3E755A0B48}"/>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Sergio Massa</c:v>
                </c:pt>
              </c:strCache>
            </c:strRef>
          </c:cat>
          <c:val>
            <c:numRef>
              <c:f>Sheet1!$C$2</c:f>
              <c:numCache>
                <c:formatCode>General</c:formatCode>
                <c:ptCount val="1"/>
                <c:pt idx="0">
                  <c:v>12</c:v>
                </c:pt>
              </c:numCache>
            </c:numRef>
          </c:val>
          <c:extLst>
            <c:ext xmlns:c16="http://schemas.microsoft.com/office/drawing/2014/chart" uri="{C3380CC4-5D6E-409C-BE32-E72D297353CC}">
              <c16:uniqueId val="{00000001-5548-4E7D-8FA4-DB3E755A0B4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Sergio Massa</c:v>
                </c:pt>
              </c:strCache>
            </c:strRef>
          </c:cat>
          <c:val>
            <c:numRef>
              <c:f>Sheet1!$D$2</c:f>
              <c:numCache>
                <c:formatCode>General</c:formatCode>
                <c:ptCount val="1"/>
                <c:pt idx="0">
                  <c:v>13</c:v>
                </c:pt>
              </c:numCache>
            </c:numRef>
          </c:val>
          <c:extLst>
            <c:ext xmlns:c16="http://schemas.microsoft.com/office/drawing/2014/chart" uri="{C3380CC4-5D6E-409C-BE32-E72D297353CC}">
              <c16:uniqueId val="{00000002-5548-4E7D-8FA4-DB3E755A0B4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Sergio Massa</c:v>
                </c:pt>
              </c:strCache>
            </c:strRef>
          </c:cat>
          <c:val>
            <c:numRef>
              <c:f>Sheet1!$E$2</c:f>
              <c:numCache>
                <c:formatCode>General</c:formatCode>
                <c:ptCount val="1"/>
                <c:pt idx="0">
                  <c:v>15</c:v>
                </c:pt>
              </c:numCache>
            </c:numRef>
          </c:val>
          <c:extLst>
            <c:ext xmlns:c16="http://schemas.microsoft.com/office/drawing/2014/chart" uri="{C3380CC4-5D6E-409C-BE32-E72D297353CC}">
              <c16:uniqueId val="{00000003-5548-4E7D-8FA4-DB3E755A0B48}"/>
            </c:ext>
          </c:extLst>
        </c:ser>
        <c:dLbls>
          <c:showLegendKey val="0"/>
          <c:showVal val="0"/>
          <c:showCatName val="0"/>
          <c:showSerName val="0"/>
          <c:showPercent val="0"/>
          <c:showBubbleSize val="0"/>
        </c:dLbls>
        <c:gapWidth val="150"/>
        <c:overlap val="100"/>
        <c:axId val="375235936"/>
        <c:axId val="375238888"/>
      </c:barChart>
      <c:catAx>
        <c:axId val="37523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38888"/>
        <c:crosses val="autoZero"/>
        <c:auto val="1"/>
        <c:lblAlgn val="ctr"/>
        <c:lblOffset val="100"/>
        <c:noMultiLvlLbl val="0"/>
      </c:catAx>
      <c:valAx>
        <c:axId val="375238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3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1.0102474360552001</c:v>
                </c:pt>
                <c:pt idx="10">
                  <c:v>0</c:v>
                </c:pt>
                <c:pt idx="11">
                  <c:v>0.18433078798673999</c:v>
                </c:pt>
                <c:pt idx="12">
                  <c:v>5.9966168651980997E-2</c:v>
                </c:pt>
                <c:pt idx="13">
                  <c:v>0.29275815364499003</c:v>
                </c:pt>
                <c:pt idx="14">
                  <c:v>0.27605295377702999</c:v>
                </c:pt>
                <c:pt idx="15">
                  <c:v>0</c:v>
                </c:pt>
                <c:pt idx="16">
                  <c:v>8.7707039715333002E-2</c:v>
                </c:pt>
                <c:pt idx="17">
                  <c:v>0.10533187884957</c:v>
                </c:pt>
                <c:pt idx="18">
                  <c:v>0.22067550063929001</c:v>
                </c:pt>
                <c:pt idx="19">
                  <c:v>0.24860756818240001</c:v>
                </c:pt>
                <c:pt idx="20">
                  <c:v>0.2055535972401</c:v>
                </c:pt>
                <c:pt idx="21">
                  <c:v>0.26280825217912002</c:v>
                </c:pt>
                <c:pt idx="22">
                  <c:v>0.46765789874372998</c:v>
                </c:pt>
                <c:pt idx="23">
                  <c:v>0.35635547527620998</c:v>
                </c:pt>
              </c:numCache>
            </c:numRef>
          </c:val>
          <c:smooth val="0"/>
          <c:extLst>
            <c:ext xmlns:c16="http://schemas.microsoft.com/office/drawing/2014/chart" uri="{C3380CC4-5D6E-409C-BE32-E72D297353CC}">
              <c16:uniqueId val="{00000000-5138-4813-8F50-6A70E4E3F61F}"/>
            </c:ext>
          </c:extLst>
        </c:ser>
        <c:dLbls>
          <c:showLegendKey val="0"/>
          <c:showVal val="0"/>
          <c:showCatName val="0"/>
          <c:showSerName val="0"/>
          <c:showPercent val="0"/>
          <c:showBubbleSize val="0"/>
        </c:dLbls>
        <c:smooth val="0"/>
        <c:axId val="258394416"/>
        <c:axId val="258394744"/>
      </c:lineChart>
      <c:catAx>
        <c:axId val="25839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94744"/>
        <c:crosses val="autoZero"/>
        <c:auto val="1"/>
        <c:lblAlgn val="ctr"/>
        <c:lblOffset val="100"/>
        <c:noMultiLvlLbl val="0"/>
      </c:catAx>
      <c:valAx>
        <c:axId val="25839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9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Sergio Massa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1</c:v>
                </c:pt>
                <c:pt idx="13">
                  <c:v>11</c:v>
                </c:pt>
                <c:pt idx="14">
                  <c:v>2</c:v>
                </c:pt>
                <c:pt idx="15">
                  <c:v>0</c:v>
                </c:pt>
                <c:pt idx="16">
                  <c:v>1</c:v>
                </c:pt>
                <c:pt idx="17">
                  <c:v>1</c:v>
                </c:pt>
                <c:pt idx="18">
                  <c:v>5</c:v>
                </c:pt>
                <c:pt idx="19">
                  <c:v>6</c:v>
                </c:pt>
                <c:pt idx="20">
                  <c:v>2</c:v>
                </c:pt>
                <c:pt idx="21">
                  <c:v>1</c:v>
                </c:pt>
                <c:pt idx="22">
                  <c:v>8</c:v>
                </c:pt>
                <c:pt idx="23">
                  <c:v>1</c:v>
                </c:pt>
              </c:numCache>
            </c:numRef>
          </c:val>
          <c:smooth val="0"/>
          <c:extLst>
            <c:ext xmlns:c16="http://schemas.microsoft.com/office/drawing/2014/chart" uri="{C3380CC4-5D6E-409C-BE32-E72D297353CC}">
              <c16:uniqueId val="{00000000-E9C6-4824-A5F5-CE8F4281AE87}"/>
            </c:ext>
          </c:extLst>
        </c:ser>
        <c:dLbls>
          <c:showLegendKey val="0"/>
          <c:showVal val="0"/>
          <c:showCatName val="0"/>
          <c:showSerName val="0"/>
          <c:showPercent val="0"/>
          <c:showBubbleSize val="0"/>
        </c:dLbls>
        <c:smooth val="0"/>
        <c:axId val="303345256"/>
        <c:axId val="303342632"/>
      </c:lineChart>
      <c:catAx>
        <c:axId val="30334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2632"/>
        <c:crosses val="autoZero"/>
        <c:auto val="1"/>
        <c:lblAlgn val="ctr"/>
        <c:lblOffset val="100"/>
        <c:noMultiLvlLbl val="0"/>
      </c:catAx>
      <c:valAx>
        <c:axId val="30334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Sergio Massa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0.30564578807748</c:v>
                </c:pt>
                <c:pt idx="2">
                  <c:v>0.45159779196945998</c:v>
                </c:pt>
                <c:pt idx="3">
                  <c:v>0</c:v>
                </c:pt>
                <c:pt idx="4">
                  <c:v>0.23280546845788</c:v>
                </c:pt>
                <c:pt idx="5">
                  <c:v>0</c:v>
                </c:pt>
                <c:pt idx="6">
                  <c:v>0</c:v>
                </c:pt>
              </c:numCache>
            </c:numRef>
          </c:val>
          <c:extLst>
            <c:ext xmlns:c16="http://schemas.microsoft.com/office/drawing/2014/chart" uri="{C3380CC4-5D6E-409C-BE32-E72D297353CC}">
              <c16:uniqueId val="{00000000-CC69-43D3-8806-B9C43213C137}"/>
            </c:ext>
          </c:extLst>
        </c:ser>
        <c:dLbls>
          <c:showLegendKey val="0"/>
          <c:showVal val="0"/>
          <c:showCatName val="0"/>
          <c:showSerName val="0"/>
          <c:showPercent val="0"/>
          <c:showBubbleSize val="0"/>
        </c:dLbls>
        <c:gapWidth val="219"/>
        <c:overlap val="-27"/>
        <c:axId val="303340664"/>
        <c:axId val="303344272"/>
      </c:barChart>
      <c:catAx>
        <c:axId val="30334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4272"/>
        <c:crosses val="autoZero"/>
        <c:auto val="1"/>
        <c:lblAlgn val="ctr"/>
        <c:lblOffset val="100"/>
        <c:noMultiLvlLbl val="0"/>
      </c:catAx>
      <c:valAx>
        <c:axId val="30334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Sergio Massa</c:v>
                </c:pt>
              </c:strCache>
            </c:strRef>
          </c:cat>
          <c:val>
            <c:numRef>
              <c:f>Sheet1!$B$2</c:f>
              <c:numCache>
                <c:formatCode>General</c:formatCode>
                <c:ptCount val="1"/>
                <c:pt idx="0">
                  <c:v>64500</c:v>
                </c:pt>
              </c:numCache>
            </c:numRef>
          </c:val>
          <c:extLst>
            <c:ext xmlns:c16="http://schemas.microsoft.com/office/drawing/2014/chart" uri="{C3380CC4-5D6E-409C-BE32-E72D297353CC}">
              <c16:uniqueId val="{00000000-7579-4A1A-9B14-8C9C1C79AB8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Sergio Massa</c:v>
                </c:pt>
              </c:strCache>
            </c:strRef>
          </c:cat>
          <c:val>
            <c:numRef>
              <c:f>Sheet1!$C$2</c:f>
              <c:numCache>
                <c:formatCode>General</c:formatCode>
                <c:ptCount val="1"/>
                <c:pt idx="0">
                  <c:v>8802</c:v>
                </c:pt>
              </c:numCache>
            </c:numRef>
          </c:val>
          <c:extLst>
            <c:ext xmlns:c16="http://schemas.microsoft.com/office/drawing/2014/chart" uri="{C3380CC4-5D6E-409C-BE32-E72D297353CC}">
              <c16:uniqueId val="{00000001-7579-4A1A-9B14-8C9C1C79AB8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Sergio Massa</c:v>
                </c:pt>
              </c:strCache>
            </c:strRef>
          </c:cat>
          <c:val>
            <c:numRef>
              <c:f>Sheet1!$D$2</c:f>
              <c:numCache>
                <c:formatCode>General</c:formatCode>
                <c:ptCount val="1"/>
                <c:pt idx="0">
                  <c:v>4459</c:v>
                </c:pt>
              </c:numCache>
            </c:numRef>
          </c:val>
          <c:extLst>
            <c:ext xmlns:c16="http://schemas.microsoft.com/office/drawing/2014/chart" uri="{C3380CC4-5D6E-409C-BE32-E72D297353CC}">
              <c16:uniqueId val="{00000002-7579-4A1A-9B14-8C9C1C79AB8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Sergio Massa</c:v>
                </c:pt>
              </c:strCache>
            </c:strRef>
          </c:cat>
          <c:val>
            <c:numRef>
              <c:f>Sheet1!$E$2</c:f>
              <c:numCache>
                <c:formatCode>General</c:formatCode>
                <c:ptCount val="1"/>
                <c:pt idx="0">
                  <c:v>258</c:v>
                </c:pt>
              </c:numCache>
            </c:numRef>
          </c:val>
          <c:extLst>
            <c:ext xmlns:c16="http://schemas.microsoft.com/office/drawing/2014/chart" uri="{C3380CC4-5D6E-409C-BE32-E72D297353CC}">
              <c16:uniqueId val="{00000003-7579-4A1A-9B14-8C9C1C79AB8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Sergio Massa</c:v>
                </c:pt>
              </c:strCache>
            </c:strRef>
          </c:cat>
          <c:val>
            <c:numRef>
              <c:f>Sheet1!$F$2</c:f>
              <c:numCache>
                <c:formatCode>General</c:formatCode>
                <c:ptCount val="1"/>
                <c:pt idx="0">
                  <c:v>375</c:v>
                </c:pt>
              </c:numCache>
            </c:numRef>
          </c:val>
          <c:extLst>
            <c:ext xmlns:c16="http://schemas.microsoft.com/office/drawing/2014/chart" uri="{C3380CC4-5D6E-409C-BE32-E72D297353CC}">
              <c16:uniqueId val="{00000004-7579-4A1A-9B14-8C9C1C79AB8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Sergio Massa</c:v>
                </c:pt>
              </c:strCache>
            </c:strRef>
          </c:cat>
          <c:val>
            <c:numRef>
              <c:f>Sheet1!$G$2</c:f>
              <c:numCache>
                <c:formatCode>General</c:formatCode>
                <c:ptCount val="1"/>
                <c:pt idx="0">
                  <c:v>2486</c:v>
                </c:pt>
              </c:numCache>
            </c:numRef>
          </c:val>
          <c:extLst>
            <c:ext xmlns:c16="http://schemas.microsoft.com/office/drawing/2014/chart" uri="{C3380CC4-5D6E-409C-BE32-E72D297353CC}">
              <c16:uniqueId val="{00000005-7579-4A1A-9B14-8C9C1C79AB8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Sergio Massa</c:v>
                </c:pt>
              </c:strCache>
            </c:strRef>
          </c:cat>
          <c:val>
            <c:numRef>
              <c:f>Sheet1!$H$2</c:f>
              <c:numCache>
                <c:formatCode>General</c:formatCode>
                <c:ptCount val="1"/>
                <c:pt idx="0">
                  <c:v>24703</c:v>
                </c:pt>
              </c:numCache>
            </c:numRef>
          </c:val>
          <c:extLst>
            <c:ext xmlns:c16="http://schemas.microsoft.com/office/drawing/2014/chart" uri="{C3380CC4-5D6E-409C-BE32-E72D297353CC}">
              <c16:uniqueId val="{00000006-7579-4A1A-9B14-8C9C1C79AB8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Sergio Massa</c:v>
                </c:pt>
              </c:strCache>
            </c:strRef>
          </c:cat>
          <c:val>
            <c:numRef>
              <c:f>Sheet1!$I$2</c:f>
              <c:numCache>
                <c:formatCode>General</c:formatCode>
                <c:ptCount val="1"/>
                <c:pt idx="0">
                  <c:v>16874</c:v>
                </c:pt>
              </c:numCache>
            </c:numRef>
          </c:val>
          <c:extLst>
            <c:ext xmlns:c16="http://schemas.microsoft.com/office/drawing/2014/chart" uri="{C3380CC4-5D6E-409C-BE32-E72D297353CC}">
              <c16:uniqueId val="{00000007-7579-4A1A-9B14-8C9C1C79AB86}"/>
            </c:ext>
          </c:extLst>
        </c:ser>
        <c:dLbls>
          <c:showLegendKey val="0"/>
          <c:showVal val="0"/>
          <c:showCatName val="0"/>
          <c:showSerName val="0"/>
          <c:showPercent val="0"/>
          <c:showBubbleSize val="0"/>
        </c:dLbls>
        <c:gapWidth val="150"/>
        <c:overlap val="100"/>
        <c:axId val="303343944"/>
        <c:axId val="303344928"/>
      </c:barChart>
      <c:catAx>
        <c:axId val="30334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4928"/>
        <c:crosses val="autoZero"/>
        <c:auto val="1"/>
        <c:lblAlgn val="ctr"/>
        <c:lblOffset val="100"/>
        <c:noMultiLvlLbl val="0"/>
      </c:catAx>
      <c:valAx>
        <c:axId val="303344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Sergio Massa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02B-46BB-A0BF-68BB9299ACC8}"/>
            </c:ext>
          </c:extLst>
        </c:ser>
        <c:dLbls>
          <c:showLegendKey val="0"/>
          <c:showVal val="0"/>
          <c:showCatName val="0"/>
          <c:showSerName val="0"/>
          <c:showPercent val="0"/>
          <c:showBubbleSize val="0"/>
        </c:dLbls>
        <c:gapWidth val="219"/>
        <c:overlap val="-27"/>
        <c:axId val="260129144"/>
        <c:axId val="260125208"/>
      </c:barChart>
      <c:catAx>
        <c:axId val="26012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25208"/>
        <c:crosses val="autoZero"/>
        <c:auto val="1"/>
        <c:lblAlgn val="ctr"/>
        <c:lblOffset val="100"/>
        <c:noMultiLvlLbl val="0"/>
      </c:catAx>
      <c:valAx>
        <c:axId val="26012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2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D0693-D7B3-4A11-BC45-B7277AD9D74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4B74FCF-C6D4-423B-8BB2-4EEB7E18E8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48611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23C6B-B957-4719-92C7-3C9FCC6E702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40FD4DA-0D23-48BD-8B58-0B43621265A2}"/>
              </a:ext>
            </a:extLst>
          </p:cNvPr>
          <p:cNvGraphicFramePr>
            <a:graphicFrameLocks noGrp="1"/>
          </p:cNvGraphicFramePr>
          <p:nvPr>
            <p:ph type="tbl" sz="quarter" idx="13"/>
            <p:extLst>
              <p:ext uri="{D42A27DB-BD31-4B8C-83A1-F6EECF244321}">
                <p14:modId xmlns:p14="http://schemas.microsoft.com/office/powerpoint/2010/main" val="399123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86707906"/>
                    </a:ext>
                  </a:extLst>
                </a:gridCol>
                <a:gridCol w="740664">
                  <a:extLst>
                    <a:ext uri="{9D8B030D-6E8A-4147-A177-3AD203B41FA5}">
                      <a16:colId xmlns:a16="http://schemas.microsoft.com/office/drawing/2014/main" val="1570388208"/>
                    </a:ext>
                  </a:extLst>
                </a:gridCol>
                <a:gridCol w="740664">
                  <a:extLst>
                    <a:ext uri="{9D8B030D-6E8A-4147-A177-3AD203B41FA5}">
                      <a16:colId xmlns:a16="http://schemas.microsoft.com/office/drawing/2014/main" val="2524081780"/>
                    </a:ext>
                  </a:extLst>
                </a:gridCol>
                <a:gridCol w="740664">
                  <a:extLst>
                    <a:ext uri="{9D8B030D-6E8A-4147-A177-3AD203B41FA5}">
                      <a16:colId xmlns:a16="http://schemas.microsoft.com/office/drawing/2014/main" val="3372159567"/>
                    </a:ext>
                  </a:extLst>
                </a:gridCol>
                <a:gridCol w="740664">
                  <a:extLst>
                    <a:ext uri="{9D8B030D-6E8A-4147-A177-3AD203B41FA5}">
                      <a16:colId xmlns:a16="http://schemas.microsoft.com/office/drawing/2014/main" val="3427978290"/>
                    </a:ext>
                  </a:extLst>
                </a:gridCol>
                <a:gridCol w="740664">
                  <a:extLst>
                    <a:ext uri="{9D8B030D-6E8A-4147-A177-3AD203B41FA5}">
                      <a16:colId xmlns:a16="http://schemas.microsoft.com/office/drawing/2014/main" val="846147597"/>
                    </a:ext>
                  </a:extLst>
                </a:gridCol>
                <a:gridCol w="740664">
                  <a:extLst>
                    <a:ext uri="{9D8B030D-6E8A-4147-A177-3AD203B41FA5}">
                      <a16:colId xmlns:a16="http://schemas.microsoft.com/office/drawing/2014/main" val="1836533157"/>
                    </a:ext>
                  </a:extLst>
                </a:gridCol>
                <a:gridCol w="740664">
                  <a:extLst>
                    <a:ext uri="{9D8B030D-6E8A-4147-A177-3AD203B41FA5}">
                      <a16:colId xmlns:a16="http://schemas.microsoft.com/office/drawing/2014/main" val="3967708661"/>
                    </a:ext>
                  </a:extLst>
                </a:gridCol>
                <a:gridCol w="740664">
                  <a:extLst>
                    <a:ext uri="{9D8B030D-6E8A-4147-A177-3AD203B41FA5}">
                      <a16:colId xmlns:a16="http://schemas.microsoft.com/office/drawing/2014/main" val="3138663543"/>
                    </a:ext>
                  </a:extLst>
                </a:gridCol>
                <a:gridCol w="740664">
                  <a:extLst>
                    <a:ext uri="{9D8B030D-6E8A-4147-A177-3AD203B41FA5}">
                      <a16:colId xmlns:a16="http://schemas.microsoft.com/office/drawing/2014/main" val="24805572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5578545"/>
                  </a:ext>
                </a:extLst>
              </a:tr>
              <a:tr h="370840">
                <a:tc>
                  <a:txBody>
                    <a:bodyPr/>
                    <a:lstStyle/>
                    <a:p>
                      <a:r>
                        <a:rPr lang="en-US" sz="1000"/>
                        <a:t>Sergio Massa</a:t>
                      </a:r>
                    </a:p>
                  </a:txBody>
                  <a:tcPr/>
                </a:tc>
                <a:tc>
                  <a:txBody>
                    <a:bodyPr/>
                    <a:lstStyle/>
                    <a:p>
                      <a:r>
                        <a:rPr lang="en-US" sz="1000"/>
                        <a:t>961053</a:t>
                      </a:r>
                    </a:p>
                  </a:txBody>
                  <a:tcPr/>
                </a:tc>
                <a:tc>
                  <a:txBody>
                    <a:bodyPr/>
                    <a:lstStyle/>
                    <a:p>
                      <a:r>
                        <a:rPr lang="en-US" sz="1000"/>
                        <a:t>4384</a:t>
                      </a:r>
                    </a:p>
                  </a:txBody>
                  <a:tcPr/>
                </a:tc>
                <a:tc>
                  <a:txBody>
                    <a:bodyPr/>
                    <a:lstStyle/>
                    <a:p>
                      <a:r>
                        <a:rPr lang="en-US" sz="1000"/>
                        <a:t>42</a:t>
                      </a:r>
                    </a:p>
                  </a:txBody>
                  <a:tcPr/>
                </a:tc>
                <a:tc>
                  <a:txBody>
                    <a:bodyPr/>
                    <a:lstStyle/>
                    <a:p>
                      <a:r>
                        <a:rPr lang="en-US" sz="1000"/>
                        <a:t>80880</a:t>
                      </a:r>
                    </a:p>
                  </a:txBody>
                  <a:tcPr/>
                </a:tc>
                <a:tc>
                  <a:txBody>
                    <a:bodyPr/>
                    <a:lstStyle/>
                    <a:p>
                      <a:r>
                        <a:rPr lang="en-US" sz="1000"/>
                        <a:t>24703</a:t>
                      </a:r>
                    </a:p>
                  </a:txBody>
                  <a:tcPr/>
                </a:tc>
                <a:tc>
                  <a:txBody>
                    <a:bodyPr/>
                    <a:lstStyle/>
                    <a:p>
                      <a:r>
                        <a:rPr lang="en-US" sz="1000"/>
                        <a:t>16874</a:t>
                      </a:r>
                    </a:p>
                  </a:txBody>
                  <a:tcPr/>
                </a:tc>
                <a:tc>
                  <a:txBody>
                    <a:bodyPr/>
                    <a:lstStyle/>
                    <a:p>
                      <a:r>
                        <a:rPr lang="en-US" sz="1000"/>
                        <a:t>0</a:t>
                      </a:r>
                    </a:p>
                  </a:txBody>
                  <a:tcPr/>
                </a:tc>
                <a:tc>
                  <a:txBody>
                    <a:bodyPr/>
                    <a:lstStyle/>
                    <a:p>
                      <a:r>
                        <a:rPr lang="en-US" sz="1000"/>
                        <a:t>0.3041%</a:t>
                      </a:r>
                    </a:p>
                  </a:txBody>
                  <a:tcPr/>
                </a:tc>
                <a:tc>
                  <a:txBody>
                    <a:bodyPr/>
                    <a:lstStyle/>
                    <a:p>
                      <a:r>
                        <a:rPr lang="en-US" sz="1000"/>
                        <a:t>0.0%</a:t>
                      </a:r>
                    </a:p>
                  </a:txBody>
                  <a:tcPr/>
                </a:tc>
                <a:extLst>
                  <a:ext uri="{0D108BD9-81ED-4DB2-BD59-A6C34878D82A}">
                    <a16:rowId xmlns:a16="http://schemas.microsoft.com/office/drawing/2014/main" val="1974996239"/>
                  </a:ext>
                </a:extLst>
              </a:tr>
            </a:tbl>
          </a:graphicData>
        </a:graphic>
      </p:graphicFrame>
      <p:sp>
        <p:nvSpPr>
          <p:cNvPr id="4" name="Text Placeholder 3">
            <a:extLst>
              <a:ext uri="{FF2B5EF4-FFF2-40B4-BE49-F238E27FC236}">
                <a16:creationId xmlns:a16="http://schemas.microsoft.com/office/drawing/2014/main" id="{7D80831C-41C6-4689-8924-F738880ABD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01039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1BC6-DDBB-4539-9C8E-65982E3F070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638F9C2-4227-47CF-8085-C77117BB33A6}"/>
              </a:ext>
            </a:extLst>
          </p:cNvPr>
          <p:cNvGraphicFramePr>
            <a:graphicFrameLocks noGrp="1"/>
          </p:cNvGraphicFramePr>
          <p:nvPr>
            <p:ph type="chart" sz="quarter" idx="13"/>
            <p:extLst>
              <p:ext uri="{D42A27DB-BD31-4B8C-83A1-F6EECF244321}">
                <p14:modId xmlns:p14="http://schemas.microsoft.com/office/powerpoint/2010/main" val="868910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E0848-05E2-4DAB-8F1A-52125948463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820F120-C82F-490F-BDB2-312A993A1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256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E858F-6C98-4D98-BA77-A406AFC47F1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D04333A-348E-41A2-87DE-5BE8E185C7B5}"/>
              </a:ext>
            </a:extLst>
          </p:cNvPr>
          <p:cNvGraphicFramePr>
            <a:graphicFrameLocks noGrp="1"/>
          </p:cNvGraphicFramePr>
          <p:nvPr>
            <p:ph type="chart" sz="quarter" idx="13"/>
            <p:extLst>
              <p:ext uri="{D42A27DB-BD31-4B8C-83A1-F6EECF244321}">
                <p14:modId xmlns:p14="http://schemas.microsoft.com/office/powerpoint/2010/main" val="4168687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3E479-85D2-45E5-BF4E-2098C3A85A8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412454F-88D0-4C81-814C-B67A4CD081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22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0CD6-8EA0-49AC-862E-A7CA75C3CC7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68A0AA0-13E7-46FC-B4AB-D713487AA916}"/>
              </a:ext>
            </a:extLst>
          </p:cNvPr>
          <p:cNvGraphicFramePr>
            <a:graphicFrameLocks noGrp="1"/>
          </p:cNvGraphicFramePr>
          <p:nvPr>
            <p:ph type="chart" sz="quarter" idx="13"/>
            <p:extLst>
              <p:ext uri="{D42A27DB-BD31-4B8C-83A1-F6EECF244321}">
                <p14:modId xmlns:p14="http://schemas.microsoft.com/office/powerpoint/2010/main" val="1043738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B218E-7F5C-42C4-9737-B24D0CEBB5A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79E23BE-51FB-4CB9-A2DE-EFAAA70E2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58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6AB8-C958-4518-9F9A-C22D8205F553}"/>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E7BA687-34D6-43B4-976E-F1FDB5E3F8DE}"/>
              </a:ext>
            </a:extLst>
          </p:cNvPr>
          <p:cNvGraphicFramePr>
            <a:graphicFrameLocks noGrp="1"/>
          </p:cNvGraphicFramePr>
          <p:nvPr>
            <p:ph type="chart" sz="quarter" idx="13"/>
            <p:extLst>
              <p:ext uri="{D42A27DB-BD31-4B8C-83A1-F6EECF244321}">
                <p14:modId xmlns:p14="http://schemas.microsoft.com/office/powerpoint/2010/main" val="2717192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99AC6-63EA-43FF-AFE8-6DA5FA88F47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CD48A79-0A03-4EC3-9947-D0E8E2DC3C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0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C185-A86C-4D8C-94A9-03D61C65C6B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0A3C7D3-918F-49C5-85A1-1D0DD5E0E0EC}"/>
              </a:ext>
            </a:extLst>
          </p:cNvPr>
          <p:cNvGraphicFramePr>
            <a:graphicFrameLocks noGrp="1"/>
          </p:cNvGraphicFramePr>
          <p:nvPr>
            <p:ph type="chart" sz="quarter" idx="13"/>
            <p:extLst>
              <p:ext uri="{D42A27DB-BD31-4B8C-83A1-F6EECF244321}">
                <p14:modId xmlns:p14="http://schemas.microsoft.com/office/powerpoint/2010/main" val="3937477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B42D8-99CC-4832-A60C-BAD9B7540A0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C4AC65F-EA7D-47AC-A683-96C5B130C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670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308BA-72DC-4BEA-B408-DF2C760A69E5}"/>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2B597468-5932-45B2-90BD-CE75ACF76037}"/>
              </a:ext>
            </a:extLst>
          </p:cNvPr>
          <p:cNvGraphicFramePr>
            <a:graphicFrameLocks noGrp="1"/>
          </p:cNvGraphicFramePr>
          <p:nvPr>
            <p:ph type="tbl" sz="quarter" idx="13"/>
            <p:extLst>
              <p:ext uri="{D42A27DB-BD31-4B8C-83A1-F6EECF244321}">
                <p14:modId xmlns:p14="http://schemas.microsoft.com/office/powerpoint/2010/main" val="300095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8992047"/>
                    </a:ext>
                  </a:extLst>
                </a:gridCol>
                <a:gridCol w="658368">
                  <a:extLst>
                    <a:ext uri="{9D8B030D-6E8A-4147-A177-3AD203B41FA5}">
                      <a16:colId xmlns:a16="http://schemas.microsoft.com/office/drawing/2014/main" val="2053943299"/>
                    </a:ext>
                  </a:extLst>
                </a:gridCol>
                <a:gridCol w="658368">
                  <a:extLst>
                    <a:ext uri="{9D8B030D-6E8A-4147-A177-3AD203B41FA5}">
                      <a16:colId xmlns:a16="http://schemas.microsoft.com/office/drawing/2014/main" val="2458873729"/>
                    </a:ext>
                  </a:extLst>
                </a:gridCol>
                <a:gridCol w="658368">
                  <a:extLst>
                    <a:ext uri="{9D8B030D-6E8A-4147-A177-3AD203B41FA5}">
                      <a16:colId xmlns:a16="http://schemas.microsoft.com/office/drawing/2014/main" val="817387473"/>
                    </a:ext>
                  </a:extLst>
                </a:gridCol>
                <a:gridCol w="658368">
                  <a:extLst>
                    <a:ext uri="{9D8B030D-6E8A-4147-A177-3AD203B41FA5}">
                      <a16:colId xmlns:a16="http://schemas.microsoft.com/office/drawing/2014/main" val="468506514"/>
                    </a:ext>
                  </a:extLst>
                </a:gridCol>
                <a:gridCol w="658368">
                  <a:extLst>
                    <a:ext uri="{9D8B030D-6E8A-4147-A177-3AD203B41FA5}">
                      <a16:colId xmlns:a16="http://schemas.microsoft.com/office/drawing/2014/main" val="1074049653"/>
                    </a:ext>
                  </a:extLst>
                </a:gridCol>
                <a:gridCol w="658368">
                  <a:extLst>
                    <a:ext uri="{9D8B030D-6E8A-4147-A177-3AD203B41FA5}">
                      <a16:colId xmlns:a16="http://schemas.microsoft.com/office/drawing/2014/main" val="1978426832"/>
                    </a:ext>
                  </a:extLst>
                </a:gridCol>
                <a:gridCol w="658368">
                  <a:extLst>
                    <a:ext uri="{9D8B030D-6E8A-4147-A177-3AD203B41FA5}">
                      <a16:colId xmlns:a16="http://schemas.microsoft.com/office/drawing/2014/main" val="1510300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764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- 2017-08-10 22:01:22</a:t>
                      </a:r>
                      <a:r>
                        <a:rPr kumimoji="0" lang="es-ES" sz="1000" b="0" i="0" u="none" strike="noStrike" kern="1200" cap="none" spc="0" normalizeH="0" baseline="0" noProof="0">
                          <a:ln>
                            <a:noFill/>
                          </a:ln>
                          <a:solidFill>
                            <a:prstClr val="black"/>
                          </a:solidFill>
                          <a:effectLst/>
                          <a:uLnTx/>
                          <a:uFillTx/>
                          <a:latin typeface="+mn-lt"/>
                          <a:ea typeface="+mn-ea"/>
                          <a:cs typeface="+mn-cs"/>
                        </a:rPr>
                        <a:t>
NI MACRI, NI CRISTINA: ARGENTINA 🇦🇷 🇦🇷
Este domingo es la oportunidad.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41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- 2017-08-10 09:40:40</a:t>
                      </a:r>
                      <a:r>
                        <a:rPr kumimoji="0" lang="es-ES" sz="1000" b="0" i="0" u="none" strike="noStrike" kern="1200" cap="none" spc="0" normalizeH="0" baseline="0" noProof="0">
                          <a:ln>
                            <a:noFill/>
                          </a:ln>
                          <a:solidFill>
                            <a:prstClr val="black"/>
                          </a:solidFill>
                          <a:effectLst/>
                          <a:uLnTx/>
                          <a:uFillTx/>
                          <a:latin typeface="+mn-lt"/>
                          <a:ea typeface="+mn-ea"/>
                          <a:cs typeface="+mn-cs"/>
                        </a:rPr>
                        <a:t>
ESTE DOMINGO TENEMOS LA OPORTUNIDAD
De paramos por encima de la grieta y construir un futuro distinto con equipo y propuestas. Digamos No al ajuste de hoy y No a la corrupción del pasado. Conociste a los dos y estás peor. El domingo danos la oportunidad de defenderte para que bajen los precios y vivas más seguro. Acompañanos con tu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19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- 2017-08-10 18:53:41</a:t>
                      </a:r>
                      <a:r>
                        <a:rPr kumimoji="0" lang="es-ES" sz="1000" b="0" i="0" u="none" strike="noStrike" kern="1200" cap="none" spc="0" normalizeH="0" baseline="0" noProof="0">
                          <a:ln>
                            <a:noFill/>
                          </a:ln>
                          <a:solidFill>
                            <a:prstClr val="black"/>
                          </a:solidFill>
                          <a:effectLst/>
                          <a:uLnTx/>
                          <a:uFillTx/>
                          <a:latin typeface="+mn-lt"/>
                          <a:ea typeface="+mn-ea"/>
                          <a:cs typeface="+mn-cs"/>
                        </a:rPr>
                        <a:t>
CIERRE DE CAMPAÑA DE 1País. #Votá1País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23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Sergio Massa - 2017-08-13 22:37:44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626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- 2017-08-08 13:00:00</a:t>
                      </a:r>
                      <a:r>
                        <a:rPr kumimoji="0" lang="es-ES" sz="1000" b="0" i="0" u="none" strike="noStrike" kern="1200" cap="none" spc="0" normalizeH="0" baseline="0" noProof="0">
                          <a:ln>
                            <a:noFill/>
                          </a:ln>
                          <a:solidFill>
                            <a:prstClr val="black"/>
                          </a:solidFill>
                          <a:effectLst/>
                          <a:uLnTx/>
                          <a:uFillTx/>
                          <a:latin typeface="+mn-lt"/>
                          <a:ea typeface="+mn-ea"/>
                          <a:cs typeface="+mn-cs"/>
                        </a:rPr>
                        <a:t>
PARTICIPÉ DEL FESTEJO DEL DÍA DEL NIÑO EN FLORENCIO VARELA.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4884848"/>
                  </a:ext>
                </a:extLst>
              </a:tr>
            </a:tbl>
          </a:graphicData>
        </a:graphic>
      </p:graphicFrame>
      <p:sp>
        <p:nvSpPr>
          <p:cNvPr id="4" name="Text Placeholder 3">
            <a:extLst>
              <a:ext uri="{FF2B5EF4-FFF2-40B4-BE49-F238E27FC236}">
                <a16:creationId xmlns:a16="http://schemas.microsoft.com/office/drawing/2014/main" id="{2F418B7F-6D54-4556-A178-0FB3AA05DBE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13480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E913-2FFB-49EC-881B-7F3BC798B13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3939F442-ED64-4033-A304-82688C8BA01A}"/>
              </a:ext>
            </a:extLst>
          </p:cNvPr>
          <p:cNvGraphicFramePr>
            <a:graphicFrameLocks noGrp="1"/>
          </p:cNvGraphicFramePr>
          <p:nvPr>
            <p:ph type="tbl" sz="quarter" idx="13"/>
            <p:extLst>
              <p:ext uri="{D42A27DB-BD31-4B8C-83A1-F6EECF244321}">
                <p14:modId xmlns:p14="http://schemas.microsoft.com/office/powerpoint/2010/main" val="2084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501379"/>
                    </a:ext>
                  </a:extLst>
                </a:gridCol>
                <a:gridCol w="658368">
                  <a:extLst>
                    <a:ext uri="{9D8B030D-6E8A-4147-A177-3AD203B41FA5}">
                      <a16:colId xmlns:a16="http://schemas.microsoft.com/office/drawing/2014/main" val="1409132070"/>
                    </a:ext>
                  </a:extLst>
                </a:gridCol>
                <a:gridCol w="658368">
                  <a:extLst>
                    <a:ext uri="{9D8B030D-6E8A-4147-A177-3AD203B41FA5}">
                      <a16:colId xmlns:a16="http://schemas.microsoft.com/office/drawing/2014/main" val="2847696922"/>
                    </a:ext>
                  </a:extLst>
                </a:gridCol>
                <a:gridCol w="658368">
                  <a:extLst>
                    <a:ext uri="{9D8B030D-6E8A-4147-A177-3AD203B41FA5}">
                      <a16:colId xmlns:a16="http://schemas.microsoft.com/office/drawing/2014/main" val="703424893"/>
                    </a:ext>
                  </a:extLst>
                </a:gridCol>
                <a:gridCol w="658368">
                  <a:extLst>
                    <a:ext uri="{9D8B030D-6E8A-4147-A177-3AD203B41FA5}">
                      <a16:colId xmlns:a16="http://schemas.microsoft.com/office/drawing/2014/main" val="1425821571"/>
                    </a:ext>
                  </a:extLst>
                </a:gridCol>
                <a:gridCol w="658368">
                  <a:extLst>
                    <a:ext uri="{9D8B030D-6E8A-4147-A177-3AD203B41FA5}">
                      <a16:colId xmlns:a16="http://schemas.microsoft.com/office/drawing/2014/main" val="3808075667"/>
                    </a:ext>
                  </a:extLst>
                </a:gridCol>
                <a:gridCol w="658368">
                  <a:extLst>
                    <a:ext uri="{9D8B030D-6E8A-4147-A177-3AD203B41FA5}">
                      <a16:colId xmlns:a16="http://schemas.microsoft.com/office/drawing/2014/main" val="1586465052"/>
                    </a:ext>
                  </a:extLst>
                </a:gridCol>
                <a:gridCol w="658368">
                  <a:extLst>
                    <a:ext uri="{9D8B030D-6E8A-4147-A177-3AD203B41FA5}">
                      <a16:colId xmlns:a16="http://schemas.microsoft.com/office/drawing/2014/main" val="292858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318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- 2017-08-20 13:12:05</a:t>
                      </a:r>
                      <a:r>
                        <a:rPr kumimoji="0" lang="es-ES" sz="1000" b="0" i="0" u="none" strike="noStrike" kern="1200" cap="none" spc="0" normalizeH="0" baseline="0" noProof="0">
                          <a:ln>
                            <a:noFill/>
                          </a:ln>
                          <a:solidFill>
                            <a:prstClr val="black"/>
                          </a:solidFill>
                          <a:effectLst/>
                          <a:uLnTx/>
                          <a:uFillTx/>
                          <a:latin typeface="+mn-lt"/>
                          <a:ea typeface="+mn-ea"/>
                          <a:cs typeface="+mn-cs"/>
                        </a:rPr>
                        <a:t>
FELIZ DÍA A PADRES Y CHICOS
Hoy no sólo es un día para mimar a nuestros chicos sino también para verlos disfrutar.
Y nada nos hace mas felices a los padres que ver felices a nuestros hijos. Feliz día del niño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238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- 2017-08-01 13:00:00</a:t>
                      </a:r>
                      <a:r>
                        <a:rPr kumimoji="0" lang="es-ES" sz="1000" b="0" i="0" u="none" strike="noStrike" kern="1200" cap="none" spc="0" normalizeH="0" baseline="0" noProof="0">
                          <a:ln>
                            <a:noFill/>
                          </a:ln>
                          <a:solidFill>
                            <a:prstClr val="black"/>
                          </a:solidFill>
                          <a:effectLst/>
                          <a:uLnTx/>
                          <a:uFillTx/>
                          <a:latin typeface="+mn-lt"/>
                          <a:ea typeface="+mn-ea"/>
                          <a:cs typeface="+mn-cs"/>
                        </a:rPr>
                        <a:t>
NO AL AUMENTO DE LA EDAD JUBILATORIA
El Gobierno quiere seguir metiendo la mano en el bolsillo de los jubilados. Ahora, además de recortarles los medicamentos, pretende aumentar la edad jubilatoria. Desde 1País rechazamos esta medida y proponemos la implementación del HABER 14 para que nuestros abuelos puedan recuperar poder de compra.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982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Sergio Massa - 2017-08-02 19:13:09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769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- 2017-08-10 23:58:10</a:t>
                      </a:r>
                      <a:r>
                        <a:rPr kumimoji="0" lang="es-ES" sz="1000" b="0" i="0" u="none" strike="noStrike" kern="1200" cap="none" spc="0" normalizeH="0" baseline="0" noProof="0">
                          <a:ln>
                            <a:noFill/>
                          </a:ln>
                          <a:solidFill>
                            <a:prstClr val="black"/>
                          </a:solidFill>
                          <a:effectLst/>
                          <a:uLnTx/>
                          <a:uFillTx/>
                          <a:latin typeface="+mn-lt"/>
                          <a:ea typeface="+mn-ea"/>
                          <a:cs typeface="+mn-cs"/>
                        </a:rPr>
                        <a:t>
EN VIVO CON ROBERTO LAVAGNA EN #AnimalesSueltos POR América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309772"/>
                  </a:ext>
                </a:extLst>
              </a:tr>
            </a:tbl>
          </a:graphicData>
        </a:graphic>
      </p:graphicFrame>
      <p:sp>
        <p:nvSpPr>
          <p:cNvPr id="4" name="Text Placeholder 3">
            <a:extLst>
              <a:ext uri="{FF2B5EF4-FFF2-40B4-BE49-F238E27FC236}">
                <a16:creationId xmlns:a16="http://schemas.microsoft.com/office/drawing/2014/main" id="{3310EB13-2597-4DC3-892B-D12028F7FBF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5739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5886-2B74-48CB-BE08-77EF5A66A47D}"/>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9C2A83F2-9FEB-4835-8701-1AA4EECDE675}"/>
              </a:ext>
            </a:extLst>
          </p:cNvPr>
          <p:cNvGraphicFramePr>
            <a:graphicFrameLocks noGrp="1"/>
          </p:cNvGraphicFramePr>
          <p:nvPr>
            <p:ph type="tbl" sz="quarter" idx="13"/>
            <p:extLst>
              <p:ext uri="{D42A27DB-BD31-4B8C-83A1-F6EECF244321}">
                <p14:modId xmlns:p14="http://schemas.microsoft.com/office/powerpoint/2010/main" val="248510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1710052"/>
                    </a:ext>
                  </a:extLst>
                </a:gridCol>
                <a:gridCol w="658368">
                  <a:extLst>
                    <a:ext uri="{9D8B030D-6E8A-4147-A177-3AD203B41FA5}">
                      <a16:colId xmlns:a16="http://schemas.microsoft.com/office/drawing/2014/main" val="966121712"/>
                    </a:ext>
                  </a:extLst>
                </a:gridCol>
                <a:gridCol w="658368">
                  <a:extLst>
                    <a:ext uri="{9D8B030D-6E8A-4147-A177-3AD203B41FA5}">
                      <a16:colId xmlns:a16="http://schemas.microsoft.com/office/drawing/2014/main" val="380131885"/>
                    </a:ext>
                  </a:extLst>
                </a:gridCol>
                <a:gridCol w="658368">
                  <a:extLst>
                    <a:ext uri="{9D8B030D-6E8A-4147-A177-3AD203B41FA5}">
                      <a16:colId xmlns:a16="http://schemas.microsoft.com/office/drawing/2014/main" val="2966310877"/>
                    </a:ext>
                  </a:extLst>
                </a:gridCol>
                <a:gridCol w="658368">
                  <a:extLst>
                    <a:ext uri="{9D8B030D-6E8A-4147-A177-3AD203B41FA5}">
                      <a16:colId xmlns:a16="http://schemas.microsoft.com/office/drawing/2014/main" val="512281974"/>
                    </a:ext>
                  </a:extLst>
                </a:gridCol>
                <a:gridCol w="658368">
                  <a:extLst>
                    <a:ext uri="{9D8B030D-6E8A-4147-A177-3AD203B41FA5}">
                      <a16:colId xmlns:a16="http://schemas.microsoft.com/office/drawing/2014/main" val="3212466848"/>
                    </a:ext>
                  </a:extLst>
                </a:gridCol>
                <a:gridCol w="658368">
                  <a:extLst>
                    <a:ext uri="{9D8B030D-6E8A-4147-A177-3AD203B41FA5}">
                      <a16:colId xmlns:a16="http://schemas.microsoft.com/office/drawing/2014/main" val="885864935"/>
                    </a:ext>
                  </a:extLst>
                </a:gridCol>
                <a:gridCol w="658368">
                  <a:extLst>
                    <a:ext uri="{9D8B030D-6E8A-4147-A177-3AD203B41FA5}">
                      <a16:colId xmlns:a16="http://schemas.microsoft.com/office/drawing/2014/main" val="102628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043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- 2017-08-07 13:02:53</a:t>
                      </a:r>
                      <a:r>
                        <a:rPr kumimoji="0" lang="es-ES" sz="1000" b="0" i="0" u="none" strike="noStrike" kern="1200" cap="none" spc="0" normalizeH="0" baseline="0" noProof="0">
                          <a:ln>
                            <a:noFill/>
                          </a:ln>
                          <a:solidFill>
                            <a:prstClr val="black"/>
                          </a:solidFill>
                          <a:effectLst/>
                          <a:uLnTx/>
                          <a:uFillTx/>
                          <a:latin typeface="+mn-lt"/>
                          <a:ea typeface="+mn-ea"/>
                          <a:cs typeface="+mn-cs"/>
                        </a:rPr>
                        <a:t>
CON LA PLATA DE LOS JUBILADOS NO SE PUEDEN HACER NEGOCIOS
El Gobierno no puede utilizar la plata del ANSES para hacer negocios y emitir deuda como lo viene haciendo. Desde 1País sostenemos que ese dinero debe utilizarse en la implementación del HABER 14, que es un doble aguinaldo para que los jubilados puedan recuperar el poder de compra.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498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- 2017-08-10 14:32:25</a:t>
                      </a:r>
                      <a:r>
                        <a:rPr kumimoji="0" lang="es-ES" sz="1000" b="0" i="0" u="none" strike="noStrike" kern="1200" cap="none" spc="0" normalizeH="0" baseline="0" noProof="0">
                          <a:ln>
                            <a:noFill/>
                          </a:ln>
                          <a:solidFill>
                            <a:prstClr val="black"/>
                          </a:solidFill>
                          <a:effectLst/>
                          <a:uLnTx/>
                          <a:uFillTx/>
                          <a:latin typeface="+mn-lt"/>
                          <a:ea typeface="+mn-ea"/>
                          <a:cs typeface="+mn-cs"/>
                        </a:rPr>
                        <a:t>
En vivo desde el Mercado Central de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3402496"/>
                  </a:ext>
                </a:extLst>
              </a:tr>
            </a:tbl>
          </a:graphicData>
        </a:graphic>
      </p:graphicFrame>
      <p:sp>
        <p:nvSpPr>
          <p:cNvPr id="4" name="Text Placeholder 3">
            <a:extLst>
              <a:ext uri="{FF2B5EF4-FFF2-40B4-BE49-F238E27FC236}">
                <a16:creationId xmlns:a16="http://schemas.microsoft.com/office/drawing/2014/main" id="{404B9F02-4E69-4428-932E-FAEF63B0F96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86158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5219E-B92F-4B56-996A-289D1EAC4609}"/>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E4E62D2C-77EB-4F48-98D2-1D877E7D5A4E}"/>
              </a:ext>
            </a:extLst>
          </p:cNvPr>
          <p:cNvGraphicFramePr>
            <a:graphicFrameLocks noGrp="1"/>
          </p:cNvGraphicFramePr>
          <p:nvPr>
            <p:ph type="tbl" sz="quarter" idx="13"/>
            <p:extLst>
              <p:ext uri="{D42A27DB-BD31-4B8C-83A1-F6EECF244321}">
                <p14:modId xmlns:p14="http://schemas.microsoft.com/office/powerpoint/2010/main" val="221354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694952"/>
                    </a:ext>
                  </a:extLst>
                </a:gridCol>
                <a:gridCol w="658368">
                  <a:extLst>
                    <a:ext uri="{9D8B030D-6E8A-4147-A177-3AD203B41FA5}">
                      <a16:colId xmlns:a16="http://schemas.microsoft.com/office/drawing/2014/main" val="3145795651"/>
                    </a:ext>
                  </a:extLst>
                </a:gridCol>
                <a:gridCol w="658368">
                  <a:extLst>
                    <a:ext uri="{9D8B030D-6E8A-4147-A177-3AD203B41FA5}">
                      <a16:colId xmlns:a16="http://schemas.microsoft.com/office/drawing/2014/main" val="2277649444"/>
                    </a:ext>
                  </a:extLst>
                </a:gridCol>
                <a:gridCol w="658368">
                  <a:extLst>
                    <a:ext uri="{9D8B030D-6E8A-4147-A177-3AD203B41FA5}">
                      <a16:colId xmlns:a16="http://schemas.microsoft.com/office/drawing/2014/main" val="727713216"/>
                    </a:ext>
                  </a:extLst>
                </a:gridCol>
                <a:gridCol w="658368">
                  <a:extLst>
                    <a:ext uri="{9D8B030D-6E8A-4147-A177-3AD203B41FA5}">
                      <a16:colId xmlns:a16="http://schemas.microsoft.com/office/drawing/2014/main" val="257248528"/>
                    </a:ext>
                  </a:extLst>
                </a:gridCol>
                <a:gridCol w="658368">
                  <a:extLst>
                    <a:ext uri="{9D8B030D-6E8A-4147-A177-3AD203B41FA5}">
                      <a16:colId xmlns:a16="http://schemas.microsoft.com/office/drawing/2014/main" val="1202889216"/>
                    </a:ext>
                  </a:extLst>
                </a:gridCol>
                <a:gridCol w="658368">
                  <a:extLst>
                    <a:ext uri="{9D8B030D-6E8A-4147-A177-3AD203B41FA5}">
                      <a16:colId xmlns:a16="http://schemas.microsoft.com/office/drawing/2014/main" val="2253851175"/>
                    </a:ext>
                  </a:extLst>
                </a:gridCol>
                <a:gridCol w="658368">
                  <a:extLst>
                    <a:ext uri="{9D8B030D-6E8A-4147-A177-3AD203B41FA5}">
                      <a16:colId xmlns:a16="http://schemas.microsoft.com/office/drawing/2014/main" val="79101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143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- 2017-08-06 11:00:00</a:t>
                      </a:r>
                      <a:r>
                        <a:rPr kumimoji="0" lang="es-ES" sz="1000" b="0" i="0" u="none" strike="noStrike" kern="1200" cap="none" spc="0" normalizeH="0" baseline="0" noProof="0">
                          <a:ln>
                            <a:noFill/>
                          </a:ln>
                          <a:solidFill>
                            <a:prstClr val="black"/>
                          </a:solidFill>
                          <a:effectLst/>
                          <a:uLnTx/>
                          <a:uFillTx/>
                          <a:latin typeface="+mn-lt"/>
                          <a:ea typeface="+mn-ea"/>
                          <a:cs typeface="+mn-cs"/>
                        </a:rPr>
                        <a:t>
EL PRÓXIMO DOMINGO EN EL CUARTO OSCURO TE VAS A ENCONTRAR CON UNA ALTERNATIVA
Todos los bonaerenses cuando el domingo ingresen al cuarto oscuro van a encontrar que, entre la boleta de un pasado manchado por corrupción y la boleta de un presente lleno de fracasos y promesas incumplidas, va a estar la boleta de una oposición con un equipo preparado para resolver los problemas del presente.
Nosotros somos una oposición que quiere marcarle límites y corregir a quienes nos gobiernan pero no queremos que fracasen, al contrario, queremos que les vaya bien porque todos somos parte del mismo país. Por eso cuando el Presidente me propuso acompañarlo a Davos a buscar inversiones acepté sin dudarlo y volvería a aceptar porque eso es generar trabajo y crecimiento para la Argentina.
Pero ser oposición responsable no es hacer “seguidismo bobo”. Cuatro días después de ese viaje, le mandé al Presidente una carta documento porque no estaba dispuesto a aceptar la designación por decreto de dos jueces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9232461"/>
                  </a:ext>
                </a:extLst>
              </a:tr>
            </a:tbl>
          </a:graphicData>
        </a:graphic>
      </p:graphicFrame>
      <p:sp>
        <p:nvSpPr>
          <p:cNvPr id="4" name="Text Placeholder 3">
            <a:extLst>
              <a:ext uri="{FF2B5EF4-FFF2-40B4-BE49-F238E27FC236}">
                <a16:creationId xmlns:a16="http://schemas.microsoft.com/office/drawing/2014/main" id="{3196B7AA-CDAF-4E52-98CF-60DBF6747C5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19022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646C-7E24-428D-B21E-BABBBB28D457}"/>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BD641A49-7668-41EE-A56B-654D9A9A80B8}"/>
              </a:ext>
            </a:extLst>
          </p:cNvPr>
          <p:cNvGraphicFramePr>
            <a:graphicFrameLocks noGrp="1"/>
          </p:cNvGraphicFramePr>
          <p:nvPr>
            <p:ph type="tbl" sz="quarter" idx="13"/>
            <p:extLst>
              <p:ext uri="{D42A27DB-BD31-4B8C-83A1-F6EECF244321}">
                <p14:modId xmlns:p14="http://schemas.microsoft.com/office/powerpoint/2010/main" val="179206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2073657"/>
                    </a:ext>
                  </a:extLst>
                </a:gridCol>
                <a:gridCol w="658368">
                  <a:extLst>
                    <a:ext uri="{9D8B030D-6E8A-4147-A177-3AD203B41FA5}">
                      <a16:colId xmlns:a16="http://schemas.microsoft.com/office/drawing/2014/main" val="2935676571"/>
                    </a:ext>
                  </a:extLst>
                </a:gridCol>
                <a:gridCol w="658368">
                  <a:extLst>
                    <a:ext uri="{9D8B030D-6E8A-4147-A177-3AD203B41FA5}">
                      <a16:colId xmlns:a16="http://schemas.microsoft.com/office/drawing/2014/main" val="3610255315"/>
                    </a:ext>
                  </a:extLst>
                </a:gridCol>
                <a:gridCol w="658368">
                  <a:extLst>
                    <a:ext uri="{9D8B030D-6E8A-4147-A177-3AD203B41FA5}">
                      <a16:colId xmlns:a16="http://schemas.microsoft.com/office/drawing/2014/main" val="875557357"/>
                    </a:ext>
                  </a:extLst>
                </a:gridCol>
                <a:gridCol w="658368">
                  <a:extLst>
                    <a:ext uri="{9D8B030D-6E8A-4147-A177-3AD203B41FA5}">
                      <a16:colId xmlns:a16="http://schemas.microsoft.com/office/drawing/2014/main" val="2122511417"/>
                    </a:ext>
                  </a:extLst>
                </a:gridCol>
                <a:gridCol w="658368">
                  <a:extLst>
                    <a:ext uri="{9D8B030D-6E8A-4147-A177-3AD203B41FA5}">
                      <a16:colId xmlns:a16="http://schemas.microsoft.com/office/drawing/2014/main" val="2074292989"/>
                    </a:ext>
                  </a:extLst>
                </a:gridCol>
                <a:gridCol w="658368">
                  <a:extLst>
                    <a:ext uri="{9D8B030D-6E8A-4147-A177-3AD203B41FA5}">
                      <a16:colId xmlns:a16="http://schemas.microsoft.com/office/drawing/2014/main" val="3207278184"/>
                    </a:ext>
                  </a:extLst>
                </a:gridCol>
                <a:gridCol w="658368">
                  <a:extLst>
                    <a:ext uri="{9D8B030D-6E8A-4147-A177-3AD203B41FA5}">
                      <a16:colId xmlns:a16="http://schemas.microsoft.com/office/drawing/2014/main" val="160110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434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- 2017-08-01 19:00:00</a:t>
                      </a:r>
                      <a:r>
                        <a:rPr kumimoji="0" lang="es-ES" sz="1000" b="0" i="0" u="none" strike="noStrike" kern="1200" cap="none" spc="0" normalizeH="0" baseline="0" noProof="0">
                          <a:ln>
                            <a:noFill/>
                          </a:ln>
                          <a:solidFill>
                            <a:prstClr val="black"/>
                          </a:solidFill>
                          <a:effectLst/>
                          <a:uLnTx/>
                          <a:uFillTx/>
                          <a:latin typeface="+mn-lt"/>
                          <a:ea typeface="+mn-ea"/>
                          <a:cs typeface="+mn-cs"/>
                        </a:rPr>
                        <a:t>
EL GOBIERNO ES INSENSIBLE FRENTE A LA SITUACIÓN DE LOS JUBILADOS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803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- 2017-08-09 13:05:39</a:t>
                      </a:r>
                      <a:r>
                        <a:rPr kumimoji="0" lang="es-ES" sz="1000" b="0" i="0" u="none" strike="noStrike" kern="1200" cap="none" spc="0" normalizeH="0" baseline="0" noProof="0">
                          <a:ln>
                            <a:noFill/>
                          </a:ln>
                          <a:solidFill>
                            <a:prstClr val="black"/>
                          </a:solidFill>
                          <a:effectLst/>
                          <a:uLnTx/>
                          <a:uFillTx/>
                          <a:latin typeface="+mn-lt"/>
                          <a:ea typeface="+mn-ea"/>
                          <a:cs typeface="+mn-cs"/>
                        </a:rPr>
                        <a:t>
EL SALARIO NO ES GANANCIA
Es una vergüenza que un trabajador por hacer horas extras pague impuesto a las Ganancias y el que timbea comprando Lebacs no. Quienes nos gobiernan deben comprender que el país se pone en marcha fortaleciendo el bolsillo de los laburantes y los jubilados, y no beneficiando a las mineras y a los bancos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401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- 2017-08-03 13:00:42</a:t>
                      </a:r>
                      <a:r>
                        <a:rPr kumimoji="0" lang="es-ES" sz="1000" b="0" i="0" u="none" strike="noStrike" kern="1200" cap="none" spc="0" normalizeH="0" baseline="0" noProof="0">
                          <a:ln>
                            <a:noFill/>
                          </a:ln>
                          <a:solidFill>
                            <a:prstClr val="black"/>
                          </a:solidFill>
                          <a:effectLst/>
                          <a:uLnTx/>
                          <a:uFillTx/>
                          <a:latin typeface="+mn-lt"/>
                          <a:ea typeface="+mn-ea"/>
                          <a:cs typeface="+mn-cs"/>
                        </a:rPr>
                        <a:t>
QUEREMOS A LOS NARCOTRAFICANTES TRAS LAS REJAS
Para terminar con la protección policial y judicial que hoy tienen los narcotraficantes es fundamental modificar el Código Procesal Penal. Las denuncias y las filmaciones anónimas deben ser pruebas suficientes para que un fiscal pueda allanar directamente un lugar que vende drogas.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80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- 2017-08-09 21:17:23</a:t>
                      </a:r>
                      <a:r>
                        <a:rPr kumimoji="0" lang="es-ES" sz="1000" b="0" i="0" u="none" strike="noStrike" kern="1200" cap="none" spc="0" normalizeH="0" baseline="0" noProof="0">
                          <a:ln>
                            <a:noFill/>
                          </a:ln>
                          <a:solidFill>
                            <a:prstClr val="black"/>
                          </a:solidFill>
                          <a:effectLst/>
                          <a:uLnTx/>
                          <a:uFillTx/>
                          <a:latin typeface="+mn-lt"/>
                          <a:ea typeface="+mn-ea"/>
                          <a:cs typeface="+mn-cs"/>
                        </a:rPr>
                        <a:t>
EN #Intratables CON PARTE DEL EQUIPO DE 1País POR América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495288"/>
                  </a:ext>
                </a:extLst>
              </a:tr>
            </a:tbl>
          </a:graphicData>
        </a:graphic>
      </p:graphicFrame>
      <p:sp>
        <p:nvSpPr>
          <p:cNvPr id="4" name="Text Placeholder 3">
            <a:extLst>
              <a:ext uri="{FF2B5EF4-FFF2-40B4-BE49-F238E27FC236}">
                <a16:creationId xmlns:a16="http://schemas.microsoft.com/office/drawing/2014/main" id="{F4E60CA4-228E-436F-8081-DAD19F815FF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22719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B208C-06B0-4F6E-85FE-3148B9AC2492}"/>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D85C44B1-7F21-4B67-B19E-8C213739A499}"/>
              </a:ext>
            </a:extLst>
          </p:cNvPr>
          <p:cNvGraphicFramePr>
            <a:graphicFrameLocks noGrp="1"/>
          </p:cNvGraphicFramePr>
          <p:nvPr>
            <p:ph type="tbl" sz="quarter" idx="13"/>
            <p:extLst>
              <p:ext uri="{D42A27DB-BD31-4B8C-83A1-F6EECF244321}">
                <p14:modId xmlns:p14="http://schemas.microsoft.com/office/powerpoint/2010/main" val="210206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9132116"/>
                    </a:ext>
                  </a:extLst>
                </a:gridCol>
                <a:gridCol w="658368">
                  <a:extLst>
                    <a:ext uri="{9D8B030D-6E8A-4147-A177-3AD203B41FA5}">
                      <a16:colId xmlns:a16="http://schemas.microsoft.com/office/drawing/2014/main" val="4207407194"/>
                    </a:ext>
                  </a:extLst>
                </a:gridCol>
                <a:gridCol w="658368">
                  <a:extLst>
                    <a:ext uri="{9D8B030D-6E8A-4147-A177-3AD203B41FA5}">
                      <a16:colId xmlns:a16="http://schemas.microsoft.com/office/drawing/2014/main" val="2912944034"/>
                    </a:ext>
                  </a:extLst>
                </a:gridCol>
                <a:gridCol w="658368">
                  <a:extLst>
                    <a:ext uri="{9D8B030D-6E8A-4147-A177-3AD203B41FA5}">
                      <a16:colId xmlns:a16="http://schemas.microsoft.com/office/drawing/2014/main" val="2953227536"/>
                    </a:ext>
                  </a:extLst>
                </a:gridCol>
                <a:gridCol w="658368">
                  <a:extLst>
                    <a:ext uri="{9D8B030D-6E8A-4147-A177-3AD203B41FA5}">
                      <a16:colId xmlns:a16="http://schemas.microsoft.com/office/drawing/2014/main" val="3986181680"/>
                    </a:ext>
                  </a:extLst>
                </a:gridCol>
                <a:gridCol w="658368">
                  <a:extLst>
                    <a:ext uri="{9D8B030D-6E8A-4147-A177-3AD203B41FA5}">
                      <a16:colId xmlns:a16="http://schemas.microsoft.com/office/drawing/2014/main" val="3024870102"/>
                    </a:ext>
                  </a:extLst>
                </a:gridCol>
                <a:gridCol w="658368">
                  <a:extLst>
                    <a:ext uri="{9D8B030D-6E8A-4147-A177-3AD203B41FA5}">
                      <a16:colId xmlns:a16="http://schemas.microsoft.com/office/drawing/2014/main" val="1545989527"/>
                    </a:ext>
                  </a:extLst>
                </a:gridCol>
                <a:gridCol w="658368">
                  <a:extLst>
                    <a:ext uri="{9D8B030D-6E8A-4147-A177-3AD203B41FA5}">
                      <a16:colId xmlns:a16="http://schemas.microsoft.com/office/drawing/2014/main" val="183149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12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Sergio Massa - 2017-08-02 22:14:31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910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- 2017-08-07 19:00:00</a:t>
                      </a:r>
                      <a:r>
                        <a:rPr kumimoji="0" lang="es-ES" sz="1000" b="0" i="0" u="none" strike="noStrike" kern="1200" cap="none" spc="0" normalizeH="0" baseline="0" noProof="0">
                          <a:ln>
                            <a:noFill/>
                          </a:ln>
                          <a:solidFill>
                            <a:prstClr val="black"/>
                          </a:solidFill>
                          <a:effectLst/>
                          <a:uLnTx/>
                          <a:uFillTx/>
                          <a:latin typeface="+mn-lt"/>
                          <a:ea typeface="+mn-ea"/>
                          <a:cs typeface="+mn-cs"/>
                        </a:rPr>
                        <a:t>
EN ESTAS ELECCIONES TENEMOS LA POSIBILIDAD DE PONERLE UN LÍMITE A LOS QUE ROBARON Y A LOS QUE NOS EMPOBRECEN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02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- 2017-08-03 22:03:37</a:t>
                      </a:r>
                      <a:r>
                        <a:rPr kumimoji="0" lang="es-ES" sz="1000" b="0" i="0" u="none" strike="noStrike" kern="1200" cap="none" spc="0" normalizeH="0" baseline="0" noProof="0">
                          <a:ln>
                            <a:noFill/>
                          </a:ln>
                          <a:solidFill>
                            <a:prstClr val="black"/>
                          </a:solidFill>
                          <a:effectLst/>
                          <a:uLnTx/>
                          <a:uFillTx/>
                          <a:latin typeface="+mn-lt"/>
                          <a:ea typeface="+mn-ea"/>
                          <a:cs typeface="+mn-cs"/>
                        </a:rPr>
                        <a:t>
LA DROGA SE ESTÁ LLEVANDO EL FUTURO DE NUESTROS JÓVENES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66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Sergio Massa - 2017-08-29 14:57:14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171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- 2017-08-08 19:48:37</a:t>
                      </a:r>
                      <a:r>
                        <a:rPr kumimoji="0" lang="es-ES" sz="1000" b="0" i="0" u="none" strike="noStrike" kern="1200" cap="none" spc="0" normalizeH="0" baseline="0" noProof="0">
                          <a:ln>
                            <a:noFill/>
                          </a:ln>
                          <a:solidFill>
                            <a:prstClr val="black"/>
                          </a:solidFill>
                          <a:effectLst/>
                          <a:uLnTx/>
                          <a:uFillTx/>
                          <a:latin typeface="+mn-lt"/>
                          <a:ea typeface="+mn-ea"/>
                          <a:cs typeface="+mn-cs"/>
                        </a:rPr>
                        <a:t>
EN VIVO EN #ElDiario POR C5N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357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- 2017-08-02 13:45:13</a:t>
                      </a:r>
                      <a:r>
                        <a:rPr kumimoji="0" lang="es-ES" sz="1000" b="0" i="0" u="none" strike="noStrike" kern="1200" cap="none" spc="0" normalizeH="0" baseline="0" noProof="0">
                          <a:ln>
                            <a:noFill/>
                          </a:ln>
                          <a:solidFill>
                            <a:prstClr val="black"/>
                          </a:solidFill>
                          <a:effectLst/>
                          <a:uLnTx/>
                          <a:uFillTx/>
                          <a:latin typeface="+mn-lt"/>
                          <a:ea typeface="+mn-ea"/>
                          <a:cs typeface="+mn-cs"/>
                        </a:rPr>
                        <a:t>
EL GOBIERNO DEBE CAMBIAR SU POLÍTICA ECONÓMICA Y ESCUCHAR A LOS JUBILADOS QUE LA ESTÁN PASANDO 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270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- 2017-08-01 22:28:01</a:t>
                      </a:r>
                      <a:r>
                        <a:rPr kumimoji="0" lang="es-ES" sz="1000" b="0" i="0" u="none" strike="noStrike" kern="1200" cap="none" spc="0" normalizeH="0" baseline="0" noProof="0">
                          <a:ln>
                            <a:noFill/>
                          </a:ln>
                          <a:solidFill>
                            <a:prstClr val="black"/>
                          </a:solidFill>
                          <a:effectLst/>
                          <a:uLnTx/>
                          <a:uFillTx/>
                          <a:latin typeface="+mn-lt"/>
                          <a:ea typeface="+mn-ea"/>
                          <a:cs typeface="+mn-cs"/>
                        </a:rPr>
                        <a:t>
TENEMOS QUE PONERLE UN LÍMITE AL AJUSTE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21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Sergio Massa - 2017-08-05 20:12:25</a:t>
                      </a:r>
                      <a:r>
                        <a:rPr kumimoji="0" lang="es-ES" sz="1000" b="0" i="0" u="none" strike="noStrike" kern="1200" cap="none" spc="0" normalizeH="0" baseline="0" noProof="0">
                          <a:ln>
                            <a:noFill/>
                          </a:ln>
                          <a:solidFill>
                            <a:prstClr val="black"/>
                          </a:solidFill>
                          <a:effectLst/>
                          <a:uLnTx/>
                          <a:uFillTx/>
                          <a:latin typeface="+mn-lt"/>
                          <a:ea typeface="+mn-ea"/>
                          <a:cs typeface="+mn-cs"/>
                        </a:rPr>
                        <a:t>
VAMOS A PONERLE UN LÍMITES AL AJUSTE DEL GOBIERNO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232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Sergio Massa - 2017-08-08 20:17:40</a:t>
                      </a:r>
                      <a:r>
                        <a:rPr kumimoji="0" lang="en-US" sz="1000" b="0" i="0" u="none" strike="noStrike" kern="1200" cap="none" spc="0" normalizeH="0" baseline="0" noProof="0">
                          <a:ln>
                            <a:noFill/>
                          </a:ln>
                          <a:solidFill>
                            <a:prstClr val="black"/>
                          </a:solidFill>
                          <a:effectLst/>
                          <a:uLnTx/>
                          <a:uFillTx/>
                          <a:latin typeface="+mn-lt"/>
                          <a:ea typeface="+mn-ea"/>
                          <a:cs typeface="+mn-cs"/>
                        </a:rPr>
                        <a:t>
EN #PolémicaEnElBar POR América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5663357"/>
                  </a:ext>
                </a:extLst>
              </a:tr>
            </a:tbl>
          </a:graphicData>
        </a:graphic>
      </p:graphicFrame>
      <p:sp>
        <p:nvSpPr>
          <p:cNvPr id="4" name="Text Placeholder 3">
            <a:extLst>
              <a:ext uri="{FF2B5EF4-FFF2-40B4-BE49-F238E27FC236}">
                <a16:creationId xmlns:a16="http://schemas.microsoft.com/office/drawing/2014/main" id="{9BEFF6C3-C14E-4F74-A858-45229C01A93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5049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BAD-073B-4E1B-894D-EF8B428E50F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4782CC0-FB91-43EF-8E1B-A7425A96EF57}"/>
              </a:ext>
            </a:extLst>
          </p:cNvPr>
          <p:cNvGraphicFramePr>
            <a:graphicFrameLocks noGrp="1"/>
          </p:cNvGraphicFramePr>
          <p:nvPr>
            <p:ph type="chart" sz="quarter" idx="13"/>
            <p:extLst>
              <p:ext uri="{D42A27DB-BD31-4B8C-83A1-F6EECF244321}">
                <p14:modId xmlns:p14="http://schemas.microsoft.com/office/powerpoint/2010/main" val="3452539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3283F-F9EC-4669-BDAB-D36D1AE90D2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1F01F82-2255-4572-AD7E-D533CC803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290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D0E9B-7BB1-48E4-952C-6B3C388E177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5A75365-DFFB-4B5D-80AD-297140ABC147}"/>
              </a:ext>
            </a:extLst>
          </p:cNvPr>
          <p:cNvGraphicFramePr>
            <a:graphicFrameLocks noGrp="1"/>
          </p:cNvGraphicFramePr>
          <p:nvPr>
            <p:ph type="chart" sz="quarter" idx="13"/>
            <p:extLst>
              <p:ext uri="{D42A27DB-BD31-4B8C-83A1-F6EECF244321}">
                <p14:modId xmlns:p14="http://schemas.microsoft.com/office/powerpoint/2010/main" val="2239679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64E76-2B0F-4361-BE3D-5A916380BF7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28D9910-50E7-43F6-B9B6-B07CF59ACB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9841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BCBB1-D227-4BCA-ABFD-27CEF40E5CD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C12BB83-0D99-4F70-BB34-5CA7BDB7E8CF}"/>
              </a:ext>
            </a:extLst>
          </p:cNvPr>
          <p:cNvGraphicFramePr>
            <a:graphicFrameLocks noGrp="1"/>
          </p:cNvGraphicFramePr>
          <p:nvPr>
            <p:ph type="chart" sz="quarter" idx="13"/>
            <p:extLst>
              <p:ext uri="{D42A27DB-BD31-4B8C-83A1-F6EECF244321}">
                <p14:modId xmlns:p14="http://schemas.microsoft.com/office/powerpoint/2010/main" val="1578968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BE416-8203-4102-91C9-D6A4B7E5691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652B66A-2ADD-4B64-8BB5-629041C0D3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146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4965-CC39-4A5A-91BF-28138B69FD7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5E81EE7-9DA1-4B1C-8E69-AF94B2B4FDA8}"/>
              </a:ext>
            </a:extLst>
          </p:cNvPr>
          <p:cNvGraphicFramePr>
            <a:graphicFrameLocks noGrp="1"/>
          </p:cNvGraphicFramePr>
          <p:nvPr>
            <p:ph type="chart" sz="quarter" idx="13"/>
            <p:extLst>
              <p:ext uri="{D42A27DB-BD31-4B8C-83A1-F6EECF244321}">
                <p14:modId xmlns:p14="http://schemas.microsoft.com/office/powerpoint/2010/main" val="3389123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F447F7-1AE4-4186-AAE4-4A9069573B7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A0BA6E6-9DA1-48B5-AF67-50DCE224C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9256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C107-C943-406F-81CA-60A2ECA87ED5}"/>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15C797F-9818-4426-8E24-38AF8D93A372}"/>
              </a:ext>
            </a:extLst>
          </p:cNvPr>
          <p:cNvGraphicFramePr>
            <a:graphicFrameLocks noGrp="1"/>
          </p:cNvGraphicFramePr>
          <p:nvPr>
            <p:ph type="chart" sz="quarter" idx="13"/>
            <p:extLst>
              <p:ext uri="{D42A27DB-BD31-4B8C-83A1-F6EECF244321}">
                <p14:modId xmlns:p14="http://schemas.microsoft.com/office/powerpoint/2010/main" val="2944517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02BB5-E000-4A28-BA0F-502AB4D331F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65B02A3-8D59-4C7A-98F2-D6C45B86C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540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68824-4E8E-4735-BE07-760D3EF2AD8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A741890-CAD2-4B9C-8858-A749011AF2AF}"/>
              </a:ext>
            </a:extLst>
          </p:cNvPr>
          <p:cNvGraphicFramePr>
            <a:graphicFrameLocks noGrp="1"/>
          </p:cNvGraphicFramePr>
          <p:nvPr>
            <p:ph type="chart" sz="quarter" idx="13"/>
            <p:extLst>
              <p:ext uri="{D42A27DB-BD31-4B8C-83A1-F6EECF244321}">
                <p14:modId xmlns:p14="http://schemas.microsoft.com/office/powerpoint/2010/main" val="3959032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66AB2-FFDE-4B18-A246-D3B474E025B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EC6D034-4BCF-4AF6-85B5-9A74F81AC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348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887A1-A1B0-43B3-BBBE-8C13BED51CA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878558C-002D-4BAF-A26A-F9F3CDFDC44B}"/>
              </a:ext>
            </a:extLst>
          </p:cNvPr>
          <p:cNvGraphicFramePr>
            <a:graphicFrameLocks noGrp="1"/>
          </p:cNvGraphicFramePr>
          <p:nvPr>
            <p:ph type="chart" sz="quarter" idx="13"/>
            <p:extLst>
              <p:ext uri="{D42A27DB-BD31-4B8C-83A1-F6EECF244321}">
                <p14:modId xmlns:p14="http://schemas.microsoft.com/office/powerpoint/2010/main" val="3535379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206E9-170B-4800-A5C7-F5380E04759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F81E7E5-F682-4DC3-9F37-12C1F7464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041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3DC1-3914-47DF-9D8C-B67F7DB141B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2783D0E-B9B4-4C9D-A74F-39BC6CAA0A92}"/>
              </a:ext>
            </a:extLst>
          </p:cNvPr>
          <p:cNvGraphicFramePr>
            <a:graphicFrameLocks noGrp="1"/>
          </p:cNvGraphicFramePr>
          <p:nvPr>
            <p:ph type="chart" sz="quarter" idx="13"/>
            <p:extLst>
              <p:ext uri="{D42A27DB-BD31-4B8C-83A1-F6EECF244321}">
                <p14:modId xmlns:p14="http://schemas.microsoft.com/office/powerpoint/2010/main" val="655649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05567-7FD1-4C90-925D-0F3508C9ED2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CBC30D2-86CE-4B7D-88F6-B87DA1B8D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8928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60C2-EE53-4F8E-9D7F-44E3D6A8BB33}"/>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C98296E-403B-4B89-9DDE-7161CF2B2B64}"/>
              </a:ext>
            </a:extLst>
          </p:cNvPr>
          <p:cNvGraphicFramePr>
            <a:graphicFrameLocks noGrp="1"/>
          </p:cNvGraphicFramePr>
          <p:nvPr>
            <p:ph type="tbl" sz="quarter" idx="13"/>
            <p:extLst>
              <p:ext uri="{D42A27DB-BD31-4B8C-83A1-F6EECF244321}">
                <p14:modId xmlns:p14="http://schemas.microsoft.com/office/powerpoint/2010/main" val="280778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8890631"/>
                    </a:ext>
                  </a:extLst>
                </a:gridCol>
                <a:gridCol w="2468880">
                  <a:extLst>
                    <a:ext uri="{9D8B030D-6E8A-4147-A177-3AD203B41FA5}">
                      <a16:colId xmlns:a16="http://schemas.microsoft.com/office/drawing/2014/main" val="2844976703"/>
                    </a:ext>
                  </a:extLst>
                </a:gridCol>
                <a:gridCol w="822960">
                  <a:extLst>
                    <a:ext uri="{9D8B030D-6E8A-4147-A177-3AD203B41FA5}">
                      <a16:colId xmlns:a16="http://schemas.microsoft.com/office/drawing/2014/main" val="3728058973"/>
                    </a:ext>
                  </a:extLst>
                </a:gridCol>
                <a:gridCol w="822960">
                  <a:extLst>
                    <a:ext uri="{9D8B030D-6E8A-4147-A177-3AD203B41FA5}">
                      <a16:colId xmlns:a16="http://schemas.microsoft.com/office/drawing/2014/main" val="116038963"/>
                    </a:ext>
                  </a:extLst>
                </a:gridCol>
                <a:gridCol w="822960">
                  <a:extLst>
                    <a:ext uri="{9D8B030D-6E8A-4147-A177-3AD203B41FA5}">
                      <a16:colId xmlns:a16="http://schemas.microsoft.com/office/drawing/2014/main" val="1213767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3571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Dario Sebastian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02178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58883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 Alejandro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373666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Alicia Kasjan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32932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Fabro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49075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Aron Ezequiel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84160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Martino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38523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Cristián Jácamo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68111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Marty Marty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143827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Floor Duartte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089175409"/>
                  </a:ext>
                </a:extLst>
              </a:tr>
            </a:tbl>
          </a:graphicData>
        </a:graphic>
      </p:graphicFrame>
      <p:sp>
        <p:nvSpPr>
          <p:cNvPr id="4" name="Text Placeholder 3">
            <a:extLst>
              <a:ext uri="{FF2B5EF4-FFF2-40B4-BE49-F238E27FC236}">
                <a16:creationId xmlns:a16="http://schemas.microsoft.com/office/drawing/2014/main" id="{0D0967EF-AFA9-4A4F-83A6-DF538E58D28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34859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861C-CDC6-420A-ADDE-A82EC213903A}"/>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D66AFB1-757B-4809-9D29-3838B3304067}"/>
              </a:ext>
            </a:extLst>
          </p:cNvPr>
          <p:cNvGraphicFramePr>
            <a:graphicFrameLocks noGrp="1"/>
          </p:cNvGraphicFramePr>
          <p:nvPr>
            <p:ph type="tbl" sz="quarter" idx="13"/>
            <p:extLst>
              <p:ext uri="{D42A27DB-BD31-4B8C-83A1-F6EECF244321}">
                <p14:modId xmlns:p14="http://schemas.microsoft.com/office/powerpoint/2010/main" val="132140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3475486"/>
                    </a:ext>
                  </a:extLst>
                </a:gridCol>
                <a:gridCol w="2468880">
                  <a:extLst>
                    <a:ext uri="{9D8B030D-6E8A-4147-A177-3AD203B41FA5}">
                      <a16:colId xmlns:a16="http://schemas.microsoft.com/office/drawing/2014/main" val="1916930843"/>
                    </a:ext>
                  </a:extLst>
                </a:gridCol>
                <a:gridCol w="822960">
                  <a:extLst>
                    <a:ext uri="{9D8B030D-6E8A-4147-A177-3AD203B41FA5}">
                      <a16:colId xmlns:a16="http://schemas.microsoft.com/office/drawing/2014/main" val="2701866430"/>
                    </a:ext>
                  </a:extLst>
                </a:gridCol>
                <a:gridCol w="822960">
                  <a:extLst>
                    <a:ext uri="{9D8B030D-6E8A-4147-A177-3AD203B41FA5}">
                      <a16:colId xmlns:a16="http://schemas.microsoft.com/office/drawing/2014/main" val="1099836162"/>
                    </a:ext>
                  </a:extLst>
                </a:gridCol>
                <a:gridCol w="822960">
                  <a:extLst>
                    <a:ext uri="{9D8B030D-6E8A-4147-A177-3AD203B41FA5}">
                      <a16:colId xmlns:a16="http://schemas.microsoft.com/office/drawing/2014/main" val="6373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3014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Miriam 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16195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Brian Nicolas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8714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Euge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09158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Braun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56560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Betty Buzzaqui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Massa (45)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1118386"/>
                  </a:ext>
                </a:extLst>
              </a:tr>
            </a:tbl>
          </a:graphicData>
        </a:graphic>
      </p:graphicFrame>
      <p:sp>
        <p:nvSpPr>
          <p:cNvPr id="4" name="Text Placeholder 3">
            <a:extLst>
              <a:ext uri="{FF2B5EF4-FFF2-40B4-BE49-F238E27FC236}">
                <a16:creationId xmlns:a16="http://schemas.microsoft.com/office/drawing/2014/main" id="{4611C2BF-A4C2-4FBA-AEBF-CBEF5852C71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063444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4187-D3A5-41EE-9BE4-4799B2ABAF6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5370BFD-4B10-4EC2-825B-94F15DD1832A}"/>
              </a:ext>
            </a:extLst>
          </p:cNvPr>
          <p:cNvGraphicFramePr>
            <a:graphicFrameLocks noGrp="1"/>
          </p:cNvGraphicFramePr>
          <p:nvPr>
            <p:ph type="chart" sz="quarter" idx="13"/>
            <p:extLst>
              <p:ext uri="{D42A27DB-BD31-4B8C-83A1-F6EECF244321}">
                <p14:modId xmlns:p14="http://schemas.microsoft.com/office/powerpoint/2010/main" val="2792104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BD62D-487F-4632-B73F-5F78A7919C0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848C41C-E03C-4B99-A802-6E0ABDB61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2368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845</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2017-09-02T13:26:37Z</dcterms:created>
  <dcterms:modified xsi:type="dcterms:W3CDTF">2017-09-02T13:27:32Z</dcterms:modified>
</cp:coreProperties>
</file>