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365693</c:v>
                </c:pt>
                <c:pt idx="1">
                  <c:v>365804</c:v>
                </c:pt>
                <c:pt idx="2">
                  <c:v>365969</c:v>
                </c:pt>
                <c:pt idx="3">
                  <c:v>366217</c:v>
                </c:pt>
                <c:pt idx="4">
                  <c:v>366537</c:v>
                </c:pt>
                <c:pt idx="5">
                  <c:v>366680</c:v>
                </c:pt>
                <c:pt idx="6">
                  <c:v>366842</c:v>
                </c:pt>
                <c:pt idx="7">
                  <c:v>366928</c:v>
                </c:pt>
                <c:pt idx="8">
                  <c:v>366984</c:v>
                </c:pt>
                <c:pt idx="9">
                  <c:v>367039</c:v>
                </c:pt>
                <c:pt idx="10">
                  <c:v>367062</c:v>
                </c:pt>
                <c:pt idx="11">
                  <c:v>367070</c:v>
                </c:pt>
                <c:pt idx="12">
                  <c:v>367073</c:v>
                </c:pt>
                <c:pt idx="13">
                  <c:v>367077</c:v>
                </c:pt>
                <c:pt idx="14">
                  <c:v>367275</c:v>
                </c:pt>
                <c:pt idx="15">
                  <c:v>367739</c:v>
                </c:pt>
                <c:pt idx="16">
                  <c:v>368373</c:v>
                </c:pt>
                <c:pt idx="17">
                  <c:v>368904</c:v>
                </c:pt>
                <c:pt idx="18">
                  <c:v>369396</c:v>
                </c:pt>
                <c:pt idx="19">
                  <c:v>369649</c:v>
                </c:pt>
                <c:pt idx="20">
                  <c:v>369916</c:v>
                </c:pt>
                <c:pt idx="21">
                  <c:v>370336</c:v>
                </c:pt>
                <c:pt idx="22">
                  <c:v>370867</c:v>
                </c:pt>
                <c:pt idx="23">
                  <c:v>371388</c:v>
                </c:pt>
                <c:pt idx="24">
                  <c:v>371917</c:v>
                </c:pt>
                <c:pt idx="25">
                  <c:v>372414</c:v>
                </c:pt>
                <c:pt idx="26">
                  <c:v>372799</c:v>
                </c:pt>
                <c:pt idx="27">
                  <c:v>373327</c:v>
                </c:pt>
                <c:pt idx="28">
                  <c:v>373978</c:v>
                </c:pt>
                <c:pt idx="29">
                  <c:v>374504</c:v>
                </c:pt>
                <c:pt idx="30">
                  <c:v>375092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DF-4F74-B889-9FA6D9E28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01008"/>
        <c:axId val="280902648"/>
      </c:lineChart>
      <c:dateAx>
        <c:axId val="280901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02648"/>
        <c:crosses val="autoZero"/>
        <c:auto val="1"/>
        <c:lblOffset val="100"/>
        <c:baseTimeUnit val="days"/>
      </c:dateAx>
      <c:valAx>
        <c:axId val="28090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0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3A-4F9B-8DD3-986BB565B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988120"/>
        <c:axId val="279988448"/>
      </c:radarChart>
      <c:catAx>
        <c:axId val="27998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88448"/>
        <c:crosses val="autoZero"/>
        <c:auto val="1"/>
        <c:lblAlgn val="ctr"/>
        <c:lblOffset val="100"/>
        <c:noMultiLvlLbl val="0"/>
      </c:catAx>
      <c:valAx>
        <c:axId val="27998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8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5.1136627771838E-2</c:v>
                </c:pt>
                <c:pt idx="1">
                  <c:v>1.4452573903343</c:v>
                </c:pt>
                <c:pt idx="2">
                  <c:v>8.9235444920002002E-2</c:v>
                </c:pt>
                <c:pt idx="3">
                  <c:v>7.6756452595378999E-2</c:v>
                </c:pt>
                <c:pt idx="4">
                  <c:v>1.1231600236913999</c:v>
                </c:pt>
                <c:pt idx="5">
                  <c:v>0.10065246803125</c:v>
                </c:pt>
                <c:pt idx="6">
                  <c:v>1.1582474690602</c:v>
                </c:pt>
                <c:pt idx="7">
                  <c:v>4.2429280746465001E-2</c:v>
                </c:pt>
                <c:pt idx="8">
                  <c:v>9.8104404887778995E-2</c:v>
                </c:pt>
                <c:pt idx="9">
                  <c:v>4.7682494530137003E-2</c:v>
                </c:pt>
                <c:pt idx="10">
                  <c:v>0.18689551832175</c:v>
                </c:pt>
                <c:pt idx="11">
                  <c:v>0.27052355707148001</c:v>
                </c:pt>
                <c:pt idx="12">
                  <c:v>1.7162892192519E-2</c:v>
                </c:pt>
                <c:pt idx="13">
                  <c:v>0.26752026152693997</c:v>
                </c:pt>
                <c:pt idx="14">
                  <c:v>0.33199337647340998</c:v>
                </c:pt>
                <c:pt idx="15">
                  <c:v>0.10748094594117</c:v>
                </c:pt>
                <c:pt idx="16">
                  <c:v>0.73141043754210999</c:v>
                </c:pt>
                <c:pt idx="17">
                  <c:v>0.51486824472788995</c:v>
                </c:pt>
                <c:pt idx="18">
                  <c:v>0.21996478396315999</c:v>
                </c:pt>
                <c:pt idx="19">
                  <c:v>3.8428023230011002E-2</c:v>
                </c:pt>
                <c:pt idx="20">
                  <c:v>0.40632048071566002</c:v>
                </c:pt>
                <c:pt idx="21">
                  <c:v>0.31043482489746999</c:v>
                </c:pt>
                <c:pt idx="22">
                  <c:v>0.32325870680327001</c:v>
                </c:pt>
                <c:pt idx="23">
                  <c:v>0.78706211081382005</c:v>
                </c:pt>
                <c:pt idx="24">
                  <c:v>1.4532412041372</c:v>
                </c:pt>
                <c:pt idx="25">
                  <c:v>0.39418000080609</c:v>
                </c:pt>
                <c:pt idx="26">
                  <c:v>0.48523104834596997</c:v>
                </c:pt>
                <c:pt idx="27">
                  <c:v>0.65565333469146003</c:v>
                </c:pt>
                <c:pt idx="28">
                  <c:v>0.13582156659137001</c:v>
                </c:pt>
                <c:pt idx="29">
                  <c:v>3.2866521840204999E-2</c:v>
                </c:pt>
                <c:pt idx="30">
                  <c:v>8.9381480157310997E-2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A0-4FBD-88CE-3C2A90E3D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84800"/>
        <c:axId val="281582504"/>
      </c:lineChart>
      <c:dateAx>
        <c:axId val="281584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82504"/>
        <c:crosses val="autoZero"/>
        <c:auto val="1"/>
        <c:lblOffset val="100"/>
        <c:baseTimeUnit val="days"/>
      </c:dateAx>
      <c:valAx>
        <c:axId val="28158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8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240</c:v>
                </c:pt>
                <c:pt idx="1">
                  <c:v>273</c:v>
                </c:pt>
                <c:pt idx="2">
                  <c:v>338</c:v>
                </c:pt>
                <c:pt idx="3">
                  <c:v>393</c:v>
                </c:pt>
                <c:pt idx="4">
                  <c:v>333</c:v>
                </c:pt>
                <c:pt idx="5">
                  <c:v>329</c:v>
                </c:pt>
                <c:pt idx="6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6A-4FB7-BF83-9F6EFA6A8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583488"/>
        <c:axId val="281582176"/>
      </c:barChart>
      <c:catAx>
        <c:axId val="28158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82176"/>
        <c:crosses val="autoZero"/>
        <c:auto val="1"/>
        <c:lblAlgn val="ctr"/>
        <c:lblOffset val="100"/>
        <c:noMultiLvlLbl val="0"/>
      </c:catAx>
      <c:valAx>
        <c:axId val="28158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8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</c:v>
                </c:pt>
                <c:pt idx="1">
                  <c:v>111</c:v>
                </c:pt>
                <c:pt idx="2">
                  <c:v>165</c:v>
                </c:pt>
                <c:pt idx="3">
                  <c:v>248</c:v>
                </c:pt>
                <c:pt idx="4">
                  <c:v>320</c:v>
                </c:pt>
                <c:pt idx="5">
                  <c:v>143</c:v>
                </c:pt>
                <c:pt idx="6">
                  <c:v>162</c:v>
                </c:pt>
                <c:pt idx="7">
                  <c:v>86</c:v>
                </c:pt>
                <c:pt idx="8">
                  <c:v>56</c:v>
                </c:pt>
                <c:pt idx="9">
                  <c:v>55</c:v>
                </c:pt>
                <c:pt idx="10">
                  <c:v>23</c:v>
                </c:pt>
                <c:pt idx="11">
                  <c:v>8</c:v>
                </c:pt>
                <c:pt idx="12">
                  <c:v>3</c:v>
                </c:pt>
                <c:pt idx="13">
                  <c:v>4</c:v>
                </c:pt>
                <c:pt idx="14">
                  <c:v>198</c:v>
                </c:pt>
                <c:pt idx="15">
                  <c:v>464</c:v>
                </c:pt>
                <c:pt idx="16">
                  <c:v>634</c:v>
                </c:pt>
                <c:pt idx="17">
                  <c:v>531</c:v>
                </c:pt>
                <c:pt idx="18">
                  <c:v>492</c:v>
                </c:pt>
                <c:pt idx="19">
                  <c:v>253</c:v>
                </c:pt>
                <c:pt idx="20">
                  <c:v>267</c:v>
                </c:pt>
                <c:pt idx="21">
                  <c:v>420</c:v>
                </c:pt>
                <c:pt idx="22">
                  <c:v>531</c:v>
                </c:pt>
                <c:pt idx="23">
                  <c:v>521</c:v>
                </c:pt>
                <c:pt idx="24">
                  <c:v>529</c:v>
                </c:pt>
                <c:pt idx="25">
                  <c:v>497</c:v>
                </c:pt>
                <c:pt idx="26">
                  <c:v>385</c:v>
                </c:pt>
                <c:pt idx="27">
                  <c:v>528</c:v>
                </c:pt>
                <c:pt idx="28">
                  <c:v>651</c:v>
                </c:pt>
                <c:pt idx="29">
                  <c:v>526</c:v>
                </c:pt>
                <c:pt idx="30">
                  <c:v>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1F-4683-9659-84BD3E7D2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646344"/>
        <c:axId val="283547744"/>
      </c:lineChart>
      <c:dateAx>
        <c:axId val="23464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47744"/>
        <c:crosses val="autoZero"/>
        <c:auto val="1"/>
        <c:lblOffset val="100"/>
        <c:baseTimeUnit val="days"/>
      </c:dateAx>
      <c:valAx>
        <c:axId val="28354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4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11-4A84-8C2C-778B653A6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698312"/>
        <c:axId val="346699624"/>
      </c:lineChart>
      <c:dateAx>
        <c:axId val="346698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99624"/>
        <c:crosses val="autoZero"/>
        <c:auto val="1"/>
        <c:lblOffset val="100"/>
        <c:baseTimeUnit val="days"/>
      </c:dateAx>
      <c:valAx>
        <c:axId val="34669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9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D-41B0-ADE8-B2AF3CC765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706512"/>
        <c:axId val="346701592"/>
      </c:barChart>
      <c:catAx>
        <c:axId val="34670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01592"/>
        <c:crosses val="autoZero"/>
        <c:auto val="1"/>
        <c:lblAlgn val="ctr"/>
        <c:lblOffset val="100"/>
        <c:noMultiLvlLbl val="0"/>
      </c:catAx>
      <c:valAx>
        <c:axId val="34670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0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0.57674031836540995</c:v>
                </c:pt>
                <c:pt idx="1">
                  <c:v>0.13624079353766</c:v>
                </c:pt>
                <c:pt idx="2">
                  <c:v>0.39752478455258</c:v>
                </c:pt>
                <c:pt idx="3">
                  <c:v>0.30490219371188998</c:v>
                </c:pt>
                <c:pt idx="4">
                  <c:v>0.54882394868140005</c:v>
                </c:pt>
                <c:pt idx="5">
                  <c:v>0.49859338214648002</c:v>
                </c:pt>
                <c:pt idx="6">
                  <c:v>0.11285340936089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A7-46F7-98AC-504416962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306176"/>
        <c:axId val="359313720"/>
      </c:barChart>
      <c:catAx>
        <c:axId val="35930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13720"/>
        <c:crosses val="autoZero"/>
        <c:auto val="1"/>
        <c:lblAlgn val="ctr"/>
        <c:lblOffset val="100"/>
        <c:noMultiLvlLbl val="0"/>
      </c:catAx>
      <c:valAx>
        <c:axId val="35931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0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17-41F5-8F11-C2B37DB621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17-41F5-8F11-C2B37DB621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17-41F5-8F11-C2B37DB62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308144"/>
        <c:axId val="359310112"/>
      </c:barChart>
      <c:catAx>
        <c:axId val="35930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10112"/>
        <c:crosses val="autoZero"/>
        <c:auto val="1"/>
        <c:lblAlgn val="ctr"/>
        <c:lblOffset val="100"/>
        <c:noMultiLvlLbl val="0"/>
      </c:catAx>
      <c:valAx>
        <c:axId val="35931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0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4.9812897895709002E-2</c:v>
                </c:pt>
                <c:pt idx="10">
                  <c:v>0.39678875551451998</c:v>
                </c:pt>
                <c:pt idx="11">
                  <c:v>0.36232470989724003</c:v>
                </c:pt>
                <c:pt idx="12">
                  <c:v>0.33384091191352</c:v>
                </c:pt>
                <c:pt idx="13">
                  <c:v>0.10664549955992</c:v>
                </c:pt>
                <c:pt idx="14">
                  <c:v>0.46276047150810001</c:v>
                </c:pt>
                <c:pt idx="15">
                  <c:v>0.47598991322565998</c:v>
                </c:pt>
                <c:pt idx="16">
                  <c:v>0</c:v>
                </c:pt>
                <c:pt idx="17">
                  <c:v>0</c:v>
                </c:pt>
                <c:pt idx="18">
                  <c:v>5.1207839029193E-2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CA-4082-A734-1FB0C63F68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311424"/>
        <c:axId val="359314704"/>
      </c:lineChart>
      <c:catAx>
        <c:axId val="35931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14704"/>
        <c:crosses val="autoZero"/>
        <c:auto val="1"/>
        <c:lblAlgn val="ctr"/>
        <c:lblOffset val="100"/>
        <c:noMultiLvlLbl val="0"/>
      </c:catAx>
      <c:valAx>
        <c:axId val="35931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1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20</c:v>
                </c:pt>
                <c:pt idx="11">
                  <c:v>6</c:v>
                </c:pt>
                <c:pt idx="12">
                  <c:v>4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D0-4514-9B0B-91B2C70E0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322248"/>
        <c:axId val="359321592"/>
      </c:lineChart>
      <c:catAx>
        <c:axId val="35932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1592"/>
        <c:crosses val="autoZero"/>
        <c:auto val="1"/>
        <c:lblAlgn val="ctr"/>
        <c:lblOffset val="100"/>
        <c:noMultiLvlLbl val="0"/>
      </c:catAx>
      <c:valAx>
        <c:axId val="35932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7.3829143688487003E-2</c:v>
                </c:pt>
                <c:pt idx="2">
                  <c:v>0.39724231288882</c:v>
                </c:pt>
                <c:pt idx="3">
                  <c:v>0</c:v>
                </c:pt>
                <c:pt idx="4">
                  <c:v>0.23839250036132001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2D-426C-8A5C-4095B96D9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321264"/>
        <c:axId val="359322576"/>
      </c:barChart>
      <c:catAx>
        <c:axId val="35932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2576"/>
        <c:crosses val="autoZero"/>
        <c:auto val="1"/>
        <c:lblAlgn val="ctr"/>
        <c:lblOffset val="100"/>
        <c:noMultiLvlLbl val="0"/>
      </c:catAx>
      <c:valAx>
        <c:axId val="35932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C-45A6-B2E7-71FC3627E0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2C-45A6-B2E7-71FC3627E0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2C-45A6-B2E7-71FC3627E0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2C-45A6-B2E7-71FC3627E0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2C-45A6-B2E7-71FC3627E0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92C-45A6-B2E7-71FC3627E00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2C-45A6-B2E7-71FC3627E00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92C-45A6-B2E7-71FC3627E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317000"/>
        <c:axId val="359318312"/>
      </c:barChart>
      <c:catAx>
        <c:axId val="35931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18312"/>
        <c:crosses val="autoZero"/>
        <c:auto val="1"/>
        <c:lblAlgn val="ctr"/>
        <c:lblOffset val="100"/>
        <c:noMultiLvlLbl val="0"/>
      </c:catAx>
      <c:valAx>
        <c:axId val="35931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1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8F-4836-A94E-B5AD6A5E0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024352"/>
        <c:axId val="290033864"/>
      </c:barChart>
      <c:catAx>
        <c:axId val="29002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33864"/>
        <c:crosses val="autoZero"/>
        <c:auto val="1"/>
        <c:lblAlgn val="ctr"/>
        <c:lblOffset val="100"/>
        <c:noMultiLvlLbl val="0"/>
      </c:catAx>
      <c:valAx>
        <c:axId val="29003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2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A6C58-0468-48A2-829B-B4159481C4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0A23F1-7715-41DE-A2C9-10C03D17C2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23857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7526-76A6-4F8F-A73B-F8351B975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C1C383-81BA-4377-A023-9C8FC836B7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741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413054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4448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8566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6369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1688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4575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0811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0486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8585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4137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86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Gobierno de Santa 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23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5D8E6-9540-4927-B512-5DB0DC55C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7416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75592-9EF0-4E75-A8EA-0548E0EE3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704B03-C5BD-42EE-AE67-B023959073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4490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9D28B-4571-45A3-B7DE-F7BE67887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8BD7B-AB91-4BEE-94D9-C9A5D2AEA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147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63E7D-8BDD-446C-8C67-F92ADF916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A1159A-502F-430C-98E5-D46C338FFD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3898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885C8-F9F1-4BA9-A4EC-E8263EE93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85AB9-1E27-46A7-84F0-D0FDF6DCA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8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F76A0-88BE-43DE-8FFE-C71ABBDAC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1A7237-0C19-462F-902B-66F83C1E9F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9626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B6649-B9DC-4887-B57C-8E10C3D3B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7C33C-8820-43A9-902E-95008597B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298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70465-8025-4CE6-BF28-65DE0094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7AB54-272A-4960-97F5-E18E84F904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2913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52D3B-6481-4F4E-8D2B-19E7DEC0E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1D91A-4533-45D1-A6EC-AC4DD035D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926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37C4A-B588-47CB-A07D-F6180F977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00DEEF-0C03-4D7E-8C32-DFDEE7ECBB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464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92506-199F-41A2-8178-0631068FF8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FCABB-C52C-4D4E-AD4F-DF0C1511A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971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D329F-869F-4C54-A718-A7BF5D5E3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60853D-9E28-4329-9209-1F649A9612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227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48107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74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224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054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63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969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05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64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0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- 2017-08-25 10:48:00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Presentes y en marcha 🚙🚐🚌
Luego de 24 años de concesión privada, decidimos reestatizar la Autopista Santa Fe - Rosario para modernizarla y recuperar el orgullo de contar con una vía de comunicación segura y a la altura de las mejores autopistas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47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- 2017-08-02 10:58:00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Nuestros jóvenes son emprendedores y tienen ganas de trabajar, por eso financiamos sus proyectos 
📢 Avisales a todos que ya comenzó #EmprendeJoven, sólo tenés que tener entre 18 y 35 años 🧀👛🍯👚 Anotate y encontrá más info en santafe.gob.ar/emprendejoven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65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- 2017-08-07 11:01:00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decisión es tuya! La Nueva Policía de Santa Fe te espera, queremos profesionales con valores y gran vocación de servicio  🚔
✔️ Conocé más ingresando acá ➡️ http://bit.ly/NuevaPolicia2017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164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C2C17-AF18-4292-9692-F0BEA3879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08463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3E7B8-00C6-46D7-B971-0E9E7B38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FD1857-E655-4474-8B48-D3CD72B1F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111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0737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4820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692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862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986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732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988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429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69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- 2017-08-05 10:19:00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decisión es tuya! Queremos profesionales con valores y gran vocación de servicio 🚔 Sumate a la Nueva Policía de Santa Fe
✔️ Conocé más ingresando acá ➡️ http://bit.ly/NuevaPolicia2017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44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- 2017-08-24 10:11:00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#ExpoSanJusto le muestra al país el potencial del agro, la industria y el comercio de nuestra región 🐮🚜🐷
Durante la primera jornada, el Gobernador Miguel Lifschitz y el Ministro Luis Contigiani recorrieron las cinco hectáreas del predio junto a los cientos de productores y emprendedores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71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- 2017-08-17 11:05:08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“Ahora nos saludamos, nos conocemos y estamos unidos, vamos viendo que se puede vivir mejor”
Adela vive en el Fonavi de Rouillón y Segui, en la zona oeste de Rosario, las obras del #PlanABRE están transformando su barrio y entre los vecinos ya formaron más de 10 consorcios para continuar las mejoras y lograr la titularización de la totalidad de sus viviendas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477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B46C7-FD8E-4989-8D66-D35119770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07721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D92AE-1249-48A7-9B80-832BD81D6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50F5A5-9B26-4516-8165-1B86BBD20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27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71368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245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496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8156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4395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0918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943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0455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80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- 2017-08-21 12:21:36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¡Tenemos a los mejores parrilleros! Marcelo Herrera y Pablo Ramallo representaron a #SantaFe y fueron los grandes ganadores del segundo Campeonato Federal del Asado 🇦🇷🍴🍷 #OrgulloSantafesino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06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- 2017-08-28 14:04:23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Presentes recuperando nuestras rutas 🚙🚐🚌
Estamos interviniendo 2100 kilómetros por año con obras que nos devuelven el orgullo de contar con vías de comunicación seguras y a la altura de las mejores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60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- 2017-08-18 10:25:00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¿Conocés el Acueducto Reconquista? 
Es la obra más importante del norte santafesino y le trae agua potable a 275 mil santafesinos 🚰 Lo estamos construyendo a través de cinco frentes de trabajo para garantizar un servicio de calidad para nuestros vecinos #PlandelNorte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68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82D86-902D-4595-96F3-68E77F0BB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33172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E1D99-6E70-44D5-B8D1-9EE4F2782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E60C57-4934-4C5C-90FA-4734CB9384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455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88396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624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9446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896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479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757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753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413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5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- 2017-08-27 12:24:13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¡Más obras para el #HospitalCullen! Comenzamos la construcción de su nueva Guardia y licitamos un nuevo resonador magnético para dejarlo como nuevo 😷🏥😷
☑️ "Hoy estos edificios requieren otro tipo de arquitectura, de calidad edilicia, de equipamientos, por lo que es una tarea primordial repararlos y readaptarlos" dijo Miguel Lifschitz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916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- 2017-08-18 15:33:53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¡Un hermoso momento! 🐦🌎🦊
Liberamos dos #AguaráGuazú y otras especies de fauna silvestre en peligro de extinción
✔️ Conocé más acá ➡️ http://bit.ly/AguaraLibre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78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66D4D-6D06-44B3-92FB-B7EE38D40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510575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5E15C-D535-4ACC-A844-11AFAEE2C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3EAE4-0F9C-43EA-AF2E-76527AAE7E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874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75545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0948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2423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477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291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358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008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7667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85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- 2017-08-26 10:02:00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en Barrio Latinoamérica, con el #PlanABRE llegamos al corazón de cada casa ocupándonos de sus realidades 🏘
🏘
Junto a Muni Rosario y los vecinos conformamos consorcios, entregamos escrituras, ejecutamos obras en las torres y acercamos información sobre trámites, documentación y capacitación laboral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- 2017-08-15 10:56:52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Ellos están recuperando nuestros caminos 🚗🚛🚗
Como todos los días, los trabajadores y sus máquinas están en la Ruta 17 continuando con su proceso de repavimentación: con un 75% de la obra culminada, los vecinos de los departamentos San Cristóbal y 9 de Julio vuelven a tener una vía de comunicación segura y ágil #PlandelNorte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431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8D9B8-269F-48F7-9682-87999FF7C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76801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B1319-C231-41BC-8ABF-0D90BEDEC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883240-B3E5-4B00-872D-EA5CBCE719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292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11023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475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267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0824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55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5615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457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66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2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- 2017-08-23 10:33:00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PRESENTES con una obra que mejora el tránsito para los vecinos de Arroyo Seco, Uranga, Albarellos, Carmen del Sauce y Acebal 🚗🚛🚜 
☑️ El nuevo pavimento además, beneficiará de inmediato la circulación para nuestros productores agropecuarios e industriales y evitará congestionar las rutas radiales de Rosario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06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- 2017-08-22 10:10:00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Obras que están transformando #AltoVerde 👏👏 
Son más de 15 cuadras con pavimento, desagües e infraestructura para culminar calle Demetrio Gómez, además comenzaron las gestiones para que cada una de las familias del barrio pueda tener su título de propiedad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87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- 2017-08-12 10:39:00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¡Grande Yani! 
La recta de la pista de atletismo de Rosario lleva el nombre de nuestra campeona olímpica 🇦🇷 #OrgulloSantafesino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87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- 2017-08-14 14:29:08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#PlanABRE son nuevas plazas, nuevas calles, nuevas aulas; garantizando salud, educación y trabajo en los barrios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2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49835-1171-48DC-860F-B271D405D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54973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92C68-5E6D-4F70-A984-BC6851238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5E765-FBCE-4A3E-8340-9B313BD97D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769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44015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810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3998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07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659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107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562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8915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92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- 2017-08-19 10:45:00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educación como pilar de inclusión 🖍️📚🖍️ 
Los peques del Jardín 147 de #Esperanza concretan el sueño de su nuevo edificio 🤡 Además la oferta educativa pública crece con la apertura de sobres para la escuela secundaria en la 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26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- 2017-08-11 11:47:34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Consultá el padrón definitivo de las #Elecciones2017 para saber dónde votás
✔️ Entrá ahora en www.padron.gob.ar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27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- 2017-08-29 10:33:23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Jacarandá, Ceibo o Acacias… ¿Cuál te gusta más? 🌲🌷🌳
♻️ Hoy es el #DíadelÁrbol y para celebrarlo te contamos que en más de 164 localidades estamos implementando el programa ‘Para cada Santafesino un árbol’, así toda la provincia va teniendo más arbolado público y nuevos viveros comunales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70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- 2017-08-03 10:15:15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decisión es tuya! Sumate a la Nueva Policía de Santa Fe 🚔 Conocé más ingresando acá ➡️ http://bit.ly/NuevaPolicia2017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19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C2416-6C75-4AC3-B463-427B1B072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71414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EA8E8-9040-4F10-BB09-E89E39547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7DEF7-FD8C-4420-9E85-54229A951C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707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07429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738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158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804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273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2876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036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942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8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- 2017-08-16 13:49:01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¡Para conocerla mejor! 🌈🌇
Periplo Colectivo sumó nuevas salidas y destinos en sus viajes gratuitos por toda la provincia 🚌🚌 Entrá y conocé cuál es tu mejor opción ➡️ http://bit.ly/NuevosPeriplos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28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- 2017-08-29 18:34:23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¿Estás listo para bailar? 💃🎶🕺
Las Toscas, Firmat, Sunchales, Rosario y Santa Fe serán las ciudades protagonistas de la 2da Fiesta Nacional de la #CumbiaSantafesina
✅ Conocé más ingresando acá ➡️ http://bit.ly/2daCumbia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5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- 2017-08-06 10:28:00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¡Nosotros ponemos la picada! 🧀🧀
En Avellaneda podés encontrar el séptimo Almacén de Quesos santafesinos de #ProductoDeMiTierra, la marca que continúa fortaleciendo a los emprendedores y pymes de toda la provincia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97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54FAA-02CA-41AA-92F2-ED649BD79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4567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9994D-B041-4320-98CB-37B28F40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4F3B45-4665-4B31-A302-C0DA05F7E4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718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19080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762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473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498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199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575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117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7319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25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- 2017-08-09 12:14:57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¡Transformando los barrios! ⚒️🚧🛠️
Pavimento, agua, luz y desagües para #VillaGobernadorGálvez: más de mil vecinos están viendo cómo está mejorando el tránsito, la higiene y la seguridad del barrio Mortelari 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163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8DC54-A46D-4050-899F-CA3B72272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23858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C566B-EF6E-434B-80B3-032A946A5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FE62A8-4B3F-4452-92FA-203D0300F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5311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C7667-D543-4CD2-A6E4-3A87D2BAF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33B78-ECB2-422E-A2D5-3210B4B7B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60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59725-069A-4FB8-BED3-65FE1C75F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92FA8E-ACD2-4EB8-B199-FD81A2815D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526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E9CED-6156-4E6F-B2A9-0014BB08D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94EF8-D7A9-4858-A937-C0BC025C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79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95CB3-EEBA-425F-AA5A-39227700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7F333E-DC4B-4D16-B8B2-098FEA57D4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890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2E19B-CF6C-4938-B473-E370709ED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4527C-1856-48E4-B678-7CD579F3F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235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96D0A-C577-41C3-993F-7D7E98EB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59E301-2DFA-4559-9F74-D8F1052FE0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3400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17009-0AC1-4157-AB7B-33EFD2AEA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887FA-BB6C-413D-9D01-7F0B14872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67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CD2AA-A380-4A75-8C33-3B0876AD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A79F02-9453-46AB-A83A-F3F2079341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7863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B4C37-4FB1-44FF-9A11-209326369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0489E-0F3D-4416-8063-2E5EC12E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785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DE490-4020-47DC-8B11-7894E2FB7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2C2D56-094E-4E7B-BB84-F3F1C10857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7874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07866-A196-4338-9376-CABF260B9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18B3E-9333-41DB-8133-6F6E51D32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85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D9561-EC63-4304-8784-D9AA8912A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A48E51-6DF5-4711-9D63-D1A2047AAB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1433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BB2C2-F610-4945-9D27-8B17A5BDA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8DB02-C45C-474D-8840-004C2751A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594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8DA4E-E70F-45CD-A043-4E2651FE7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5380F9-B964-450A-AB16-F01B1CD245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924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987F4-375E-4FDA-A152-7B6711449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B04DA-09A7-44F9-BA73-0C44A2D04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03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1ABFE-E043-4C09-A9A6-72E980933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CB6DB-17ED-4647-9E0D-BF365A957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3782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609054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66962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032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156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9974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2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Bruno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(22)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41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Gabinete Joven del Gobierno de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39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 Fossati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86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Bordiga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8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Bustamante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2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Yonathan Medina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775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Aguante Encanallado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44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Javier Garaghan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99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Marta Albornoz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95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Marita Andereggen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241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01D22-83A7-42D8-92DD-D96B3680F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08861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899D-EBFA-4B67-A662-80BDCCAD1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326A21-8302-406D-8816-EA25893A9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6212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2581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2127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873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664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602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64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Beatriz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65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Hernan Dario Centurion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93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Enrry Ramirez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90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Kevin Ruiz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21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Marcela Veronica Corrales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519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C222F-1F1B-4A21-8656-E6D7EEDE0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92842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3CD9A-9346-4ECC-B7C7-135E318AA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4A9DFB-77B1-458B-A095-2C35F6AEC0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3199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DD3FD-F386-4408-BFAA-550BE6848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45D3E-DFA3-41DA-B1C3-944D79C02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0429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987</Words>
  <Application>Microsoft Office PowerPoint</Application>
  <PresentationFormat>On-screen Show (4:3)</PresentationFormat>
  <Paragraphs>445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2017-09-01T22:13:08Z</dcterms:created>
  <dcterms:modified xsi:type="dcterms:W3CDTF">2017-09-01T22:14:03Z</dcterms:modified>
</cp:coreProperties>
</file>