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355847</c:v>
                </c:pt>
                <c:pt idx="1">
                  <c:v>357014</c:v>
                </c:pt>
                <c:pt idx="2">
                  <c:v>358080</c:v>
                </c:pt>
                <c:pt idx="3">
                  <c:v>359163</c:v>
                </c:pt>
                <c:pt idx="4">
                  <c:v>360295</c:v>
                </c:pt>
                <c:pt idx="5">
                  <c:v>361410</c:v>
                </c:pt>
                <c:pt idx="6">
                  <c:v>362558</c:v>
                </c:pt>
                <c:pt idx="7">
                  <c:v>363690</c:v>
                </c:pt>
                <c:pt idx="8">
                  <c:v>365008</c:v>
                </c:pt>
                <c:pt idx="9">
                  <c:v>366459</c:v>
                </c:pt>
                <c:pt idx="10">
                  <c:v>366686</c:v>
                </c:pt>
                <c:pt idx="11">
                  <c:v>366685</c:v>
                </c:pt>
                <c:pt idx="12">
                  <c:v>366669</c:v>
                </c:pt>
                <c:pt idx="13">
                  <c:v>367373</c:v>
                </c:pt>
                <c:pt idx="14">
                  <c:v>368798</c:v>
                </c:pt>
                <c:pt idx="15">
                  <c:v>370430</c:v>
                </c:pt>
                <c:pt idx="16">
                  <c:v>372098</c:v>
                </c:pt>
                <c:pt idx="17">
                  <c:v>373678</c:v>
                </c:pt>
                <c:pt idx="18">
                  <c:v>375435</c:v>
                </c:pt>
                <c:pt idx="19">
                  <c:v>376984</c:v>
                </c:pt>
                <c:pt idx="20">
                  <c:v>378885</c:v>
                </c:pt>
                <c:pt idx="21">
                  <c:v>380466</c:v>
                </c:pt>
                <c:pt idx="22">
                  <c:v>382160</c:v>
                </c:pt>
                <c:pt idx="23">
                  <c:v>383781</c:v>
                </c:pt>
                <c:pt idx="24">
                  <c:v>385272</c:v>
                </c:pt>
                <c:pt idx="25">
                  <c:v>386676</c:v>
                </c:pt>
                <c:pt idx="26">
                  <c:v>388211</c:v>
                </c:pt>
                <c:pt idx="27">
                  <c:v>389696</c:v>
                </c:pt>
                <c:pt idx="28">
                  <c:v>391213</c:v>
                </c:pt>
                <c:pt idx="29">
                  <c:v>392615</c:v>
                </c:pt>
                <c:pt idx="30">
                  <c:v>394085</c:v>
                </c:pt>
              </c:numCache>
            </c:numRef>
          </c:val>
          <c:smooth val="0"/>
          <c:extLst>
            <c:ext xmlns:c16="http://schemas.microsoft.com/office/drawing/2014/chart" uri="{C3380CC4-5D6E-409C-BE32-E72D297353CC}">
              <c16:uniqueId val="{00000000-5B13-4DE7-8947-5F15F1766924}"/>
            </c:ext>
          </c:extLst>
        </c:ser>
        <c:dLbls>
          <c:showLegendKey val="0"/>
          <c:showVal val="0"/>
          <c:showCatName val="0"/>
          <c:showSerName val="0"/>
          <c:showPercent val="0"/>
          <c:showBubbleSize val="0"/>
        </c:dLbls>
        <c:smooth val="0"/>
        <c:axId val="279277832"/>
        <c:axId val="279278160"/>
      </c:lineChart>
      <c:dateAx>
        <c:axId val="27927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78160"/>
        <c:crosses val="autoZero"/>
        <c:auto val="1"/>
        <c:lblOffset val="100"/>
        <c:baseTimeUnit val="days"/>
      </c:dateAx>
      <c:valAx>
        <c:axId val="27927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7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9D6-4C41-A8A6-5BB96CDD65ED}"/>
            </c:ext>
          </c:extLst>
        </c:ser>
        <c:dLbls>
          <c:showLegendKey val="0"/>
          <c:showVal val="0"/>
          <c:showCatName val="0"/>
          <c:showSerName val="0"/>
          <c:showPercent val="0"/>
          <c:showBubbleSize val="0"/>
        </c:dLbls>
        <c:axId val="229380632"/>
        <c:axId val="229382600"/>
      </c:radarChart>
      <c:catAx>
        <c:axId val="22938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82600"/>
        <c:crosses val="autoZero"/>
        <c:auto val="1"/>
        <c:lblAlgn val="ctr"/>
        <c:lblOffset val="100"/>
        <c:noMultiLvlLbl val="0"/>
      </c:catAx>
      <c:valAx>
        <c:axId val="22938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8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0.32828332596620002</c:v>
                </c:pt>
                <c:pt idx="1">
                  <c:v>0.57065903543472996</c:v>
                </c:pt>
                <c:pt idx="2">
                  <c:v>1.0032247508719001</c:v>
                </c:pt>
                <c:pt idx="3">
                  <c:v>2.5380554959135</c:v>
                </c:pt>
                <c:pt idx="4">
                  <c:v>0.22489151555754</c:v>
                </c:pt>
                <c:pt idx="5">
                  <c:v>0.11251150055979001</c:v>
                </c:pt>
                <c:pt idx="6">
                  <c:v>1.7254906294201</c:v>
                </c:pt>
                <c:pt idx="7">
                  <c:v>2.2854451922758998</c:v>
                </c:pt>
                <c:pt idx="8">
                  <c:v>0</c:v>
                </c:pt>
                <c:pt idx="9">
                  <c:v>0.28846180136875998</c:v>
                </c:pt>
                <c:pt idx="10">
                  <c:v>0.15303951201947</c:v>
                </c:pt>
                <c:pt idx="11">
                  <c:v>0.13499325033748</c:v>
                </c:pt>
                <c:pt idx="12">
                  <c:v>0.14781401615045001</c:v>
                </c:pt>
                <c:pt idx="13">
                  <c:v>0</c:v>
                </c:pt>
                <c:pt idx="14">
                  <c:v>0</c:v>
                </c:pt>
                <c:pt idx="15">
                  <c:v>0</c:v>
                </c:pt>
                <c:pt idx="16">
                  <c:v>0</c:v>
                </c:pt>
                <c:pt idx="17">
                  <c:v>1.1456523138315</c:v>
                </c:pt>
                <c:pt idx="18">
                  <c:v>0</c:v>
                </c:pt>
                <c:pt idx="19">
                  <c:v>0.20998966000281999</c:v>
                </c:pt>
                <c:pt idx="20">
                  <c:v>0</c:v>
                </c:pt>
                <c:pt idx="21">
                  <c:v>1.2876802528478</c:v>
                </c:pt>
                <c:pt idx="22">
                  <c:v>0</c:v>
                </c:pt>
                <c:pt idx="23">
                  <c:v>0.25485024936679002</c:v>
                </c:pt>
                <c:pt idx="24">
                  <c:v>0</c:v>
                </c:pt>
                <c:pt idx="25">
                  <c:v>0.34432371092352998</c:v>
                </c:pt>
                <c:pt idx="26">
                  <c:v>1.0396367981871</c:v>
                </c:pt>
                <c:pt idx="27">
                  <c:v>2.2851089977451999</c:v>
                </c:pt>
                <c:pt idx="28">
                  <c:v>0</c:v>
                </c:pt>
                <c:pt idx="29">
                  <c:v>2.1433273626357E-2</c:v>
                </c:pt>
                <c:pt idx="30">
                  <c:v>0.16906063302402</c:v>
                </c:pt>
              </c:numCache>
            </c:numRef>
          </c:val>
          <c:smooth val="0"/>
          <c:extLst>
            <c:ext xmlns:c16="http://schemas.microsoft.com/office/drawing/2014/chart" uri="{C3380CC4-5D6E-409C-BE32-E72D297353CC}">
              <c16:uniqueId val="{00000000-0F3A-4892-B7E3-9DDD130DB995}"/>
            </c:ext>
          </c:extLst>
        </c:ser>
        <c:dLbls>
          <c:showLegendKey val="0"/>
          <c:showVal val="0"/>
          <c:showCatName val="0"/>
          <c:showSerName val="0"/>
          <c:showPercent val="0"/>
          <c:showBubbleSize val="0"/>
        </c:dLbls>
        <c:smooth val="0"/>
        <c:axId val="40061712"/>
        <c:axId val="281967912"/>
      </c:lineChart>
      <c:dateAx>
        <c:axId val="40061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67912"/>
        <c:crosses val="autoZero"/>
        <c:auto val="1"/>
        <c:lblOffset val="100"/>
        <c:baseTimeUnit val="days"/>
      </c:dateAx>
      <c:valAx>
        <c:axId val="28196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1310</c:v>
                </c:pt>
                <c:pt idx="1">
                  <c:v>1397</c:v>
                </c:pt>
                <c:pt idx="2">
                  <c:v>1443</c:v>
                </c:pt>
                <c:pt idx="3">
                  <c:v>1455</c:v>
                </c:pt>
                <c:pt idx="4">
                  <c:v>1095</c:v>
                </c:pt>
                <c:pt idx="5">
                  <c:v>1073</c:v>
                </c:pt>
                <c:pt idx="6">
                  <c:v>1046</c:v>
                </c:pt>
              </c:numCache>
            </c:numRef>
          </c:val>
          <c:extLst>
            <c:ext xmlns:c16="http://schemas.microsoft.com/office/drawing/2014/chart" uri="{C3380CC4-5D6E-409C-BE32-E72D297353CC}">
              <c16:uniqueId val="{00000000-A77C-468C-A2A5-9C045855F742}"/>
            </c:ext>
          </c:extLst>
        </c:ser>
        <c:dLbls>
          <c:showLegendKey val="0"/>
          <c:showVal val="0"/>
          <c:showCatName val="0"/>
          <c:showSerName val="0"/>
          <c:showPercent val="0"/>
          <c:showBubbleSize val="0"/>
        </c:dLbls>
        <c:gapWidth val="219"/>
        <c:overlap val="-27"/>
        <c:axId val="281960696"/>
        <c:axId val="281963648"/>
      </c:barChart>
      <c:catAx>
        <c:axId val="28196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63648"/>
        <c:crosses val="autoZero"/>
        <c:auto val="1"/>
        <c:lblAlgn val="ctr"/>
        <c:lblOffset val="100"/>
        <c:noMultiLvlLbl val="0"/>
      </c:catAx>
      <c:valAx>
        <c:axId val="28196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6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1331</c:v>
                </c:pt>
                <c:pt idx="1">
                  <c:v>1167</c:v>
                </c:pt>
                <c:pt idx="2">
                  <c:v>1066</c:v>
                </c:pt>
                <c:pt idx="3">
                  <c:v>1083</c:v>
                </c:pt>
                <c:pt idx="4">
                  <c:v>1132</c:v>
                </c:pt>
                <c:pt idx="5">
                  <c:v>1115</c:v>
                </c:pt>
                <c:pt idx="6">
                  <c:v>1148</c:v>
                </c:pt>
                <c:pt idx="7">
                  <c:v>1132</c:v>
                </c:pt>
                <c:pt idx="8">
                  <c:v>1318</c:v>
                </c:pt>
                <c:pt idx="9">
                  <c:v>1451</c:v>
                </c:pt>
                <c:pt idx="10">
                  <c:v>227</c:v>
                </c:pt>
                <c:pt idx="11">
                  <c:v>-1</c:v>
                </c:pt>
                <c:pt idx="12">
                  <c:v>-16</c:v>
                </c:pt>
                <c:pt idx="13">
                  <c:v>704</c:v>
                </c:pt>
                <c:pt idx="14">
                  <c:v>1425</c:v>
                </c:pt>
                <c:pt idx="15">
                  <c:v>1632</c:v>
                </c:pt>
                <c:pt idx="16">
                  <c:v>1668</c:v>
                </c:pt>
                <c:pt idx="17">
                  <c:v>1580</c:v>
                </c:pt>
                <c:pt idx="18">
                  <c:v>1757</c:v>
                </c:pt>
                <c:pt idx="19">
                  <c:v>1549</c:v>
                </c:pt>
                <c:pt idx="20">
                  <c:v>1901</c:v>
                </c:pt>
                <c:pt idx="21">
                  <c:v>1581</c:v>
                </c:pt>
                <c:pt idx="22">
                  <c:v>1694</c:v>
                </c:pt>
                <c:pt idx="23">
                  <c:v>1621</c:v>
                </c:pt>
                <c:pt idx="24">
                  <c:v>1491</c:v>
                </c:pt>
                <c:pt idx="25">
                  <c:v>1404</c:v>
                </c:pt>
                <c:pt idx="26">
                  <c:v>1535</c:v>
                </c:pt>
                <c:pt idx="27">
                  <c:v>1485</c:v>
                </c:pt>
                <c:pt idx="28">
                  <c:v>1517</c:v>
                </c:pt>
                <c:pt idx="29">
                  <c:v>1402</c:v>
                </c:pt>
                <c:pt idx="30">
                  <c:v>1470</c:v>
                </c:pt>
              </c:numCache>
            </c:numRef>
          </c:val>
          <c:smooth val="0"/>
          <c:extLst>
            <c:ext xmlns:c16="http://schemas.microsoft.com/office/drawing/2014/chart" uri="{C3380CC4-5D6E-409C-BE32-E72D297353CC}">
              <c16:uniqueId val="{00000000-A73F-4C67-968D-8052ADF1EFC5}"/>
            </c:ext>
          </c:extLst>
        </c:ser>
        <c:dLbls>
          <c:showLegendKey val="0"/>
          <c:showVal val="0"/>
          <c:showCatName val="0"/>
          <c:showSerName val="0"/>
          <c:showPercent val="0"/>
          <c:showBubbleSize val="0"/>
        </c:dLbls>
        <c:smooth val="0"/>
        <c:axId val="281279992"/>
        <c:axId val="281276384"/>
      </c:lineChart>
      <c:dateAx>
        <c:axId val="281279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76384"/>
        <c:crosses val="autoZero"/>
        <c:auto val="1"/>
        <c:lblOffset val="100"/>
        <c:baseTimeUnit val="days"/>
      </c:dateAx>
      <c:valAx>
        <c:axId val="28127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7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c:v>
                </c:pt>
                <c:pt idx="1">
                  <c:v>1</c:v>
                </c:pt>
                <c:pt idx="2">
                  <c:v>1</c:v>
                </c:pt>
                <c:pt idx="3">
                  <c:v>1</c:v>
                </c:pt>
                <c:pt idx="4">
                  <c:v>1</c:v>
                </c:pt>
                <c:pt idx="5">
                  <c:v>1</c:v>
                </c:pt>
                <c:pt idx="6">
                  <c:v>1</c:v>
                </c:pt>
                <c:pt idx="7">
                  <c:v>1</c:v>
                </c:pt>
                <c:pt idx="8">
                  <c:v>0</c:v>
                </c:pt>
                <c:pt idx="9">
                  <c:v>1</c:v>
                </c:pt>
                <c:pt idx="10">
                  <c:v>1</c:v>
                </c:pt>
                <c:pt idx="11">
                  <c:v>1</c:v>
                </c:pt>
                <c:pt idx="12">
                  <c:v>1</c:v>
                </c:pt>
                <c:pt idx="13">
                  <c:v>0</c:v>
                </c:pt>
                <c:pt idx="14">
                  <c:v>0</c:v>
                </c:pt>
                <c:pt idx="15">
                  <c:v>0</c:v>
                </c:pt>
                <c:pt idx="16">
                  <c:v>0</c:v>
                </c:pt>
                <c:pt idx="17">
                  <c:v>1</c:v>
                </c:pt>
                <c:pt idx="18">
                  <c:v>0</c:v>
                </c:pt>
                <c:pt idx="19">
                  <c:v>1</c:v>
                </c:pt>
                <c:pt idx="20">
                  <c:v>0</c:v>
                </c:pt>
                <c:pt idx="21">
                  <c:v>2</c:v>
                </c:pt>
                <c:pt idx="22">
                  <c:v>0</c:v>
                </c:pt>
                <c:pt idx="23">
                  <c:v>1</c:v>
                </c:pt>
                <c:pt idx="24">
                  <c:v>0</c:v>
                </c:pt>
                <c:pt idx="25">
                  <c:v>1</c:v>
                </c:pt>
                <c:pt idx="26">
                  <c:v>1</c:v>
                </c:pt>
                <c:pt idx="27">
                  <c:v>1</c:v>
                </c:pt>
                <c:pt idx="28">
                  <c:v>0</c:v>
                </c:pt>
                <c:pt idx="29">
                  <c:v>1</c:v>
                </c:pt>
                <c:pt idx="30">
                  <c:v>1</c:v>
                </c:pt>
              </c:numCache>
            </c:numRef>
          </c:val>
          <c:smooth val="0"/>
          <c:extLst>
            <c:ext xmlns:c16="http://schemas.microsoft.com/office/drawing/2014/chart" uri="{C3380CC4-5D6E-409C-BE32-E72D297353CC}">
              <c16:uniqueId val="{00000000-A6B4-494B-BBDA-A0FFA16603D7}"/>
            </c:ext>
          </c:extLst>
        </c:ser>
        <c:dLbls>
          <c:showLegendKey val="0"/>
          <c:showVal val="0"/>
          <c:showCatName val="0"/>
          <c:showSerName val="0"/>
          <c:showPercent val="0"/>
          <c:showBubbleSize val="0"/>
        </c:dLbls>
        <c:smooth val="0"/>
        <c:axId val="347975584"/>
        <c:axId val="347972632"/>
      </c:lineChart>
      <c:dateAx>
        <c:axId val="34797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72632"/>
        <c:crosses val="autoZero"/>
        <c:auto val="1"/>
        <c:lblOffset val="100"/>
        <c:baseTimeUnit val="days"/>
      </c:dateAx>
      <c:valAx>
        <c:axId val="34797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7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2</c:v>
                </c:pt>
                <c:pt idx="3">
                  <c:v>4</c:v>
                </c:pt>
                <c:pt idx="4">
                  <c:v>3</c:v>
                </c:pt>
                <c:pt idx="5">
                  <c:v>3</c:v>
                </c:pt>
                <c:pt idx="6">
                  <c:v>4</c:v>
                </c:pt>
              </c:numCache>
            </c:numRef>
          </c:val>
          <c:extLst>
            <c:ext xmlns:c16="http://schemas.microsoft.com/office/drawing/2014/chart" uri="{C3380CC4-5D6E-409C-BE32-E72D297353CC}">
              <c16:uniqueId val="{00000000-3E86-48FB-A602-015446E05AAE}"/>
            </c:ext>
          </c:extLst>
        </c:ser>
        <c:dLbls>
          <c:showLegendKey val="0"/>
          <c:showVal val="0"/>
          <c:showCatName val="0"/>
          <c:showSerName val="0"/>
          <c:showPercent val="0"/>
          <c:showBubbleSize val="0"/>
        </c:dLbls>
        <c:gapWidth val="219"/>
        <c:overlap val="-27"/>
        <c:axId val="347978208"/>
        <c:axId val="347978536"/>
      </c:barChart>
      <c:catAx>
        <c:axId val="34797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78536"/>
        <c:crosses val="autoZero"/>
        <c:auto val="1"/>
        <c:lblAlgn val="ctr"/>
        <c:lblOffset val="100"/>
        <c:noMultiLvlLbl val="0"/>
      </c:catAx>
      <c:valAx>
        <c:axId val="34797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7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2.0180496365003999</c:v>
                </c:pt>
                <c:pt idx="1">
                  <c:v>1.2829829904578001</c:v>
                </c:pt>
                <c:pt idx="2">
                  <c:v>0.28242560658832999</c:v>
                </c:pt>
                <c:pt idx="3">
                  <c:v>0.41890464735469002</c:v>
                </c:pt>
                <c:pt idx="4">
                  <c:v>1.2387789826278</c:v>
                </c:pt>
                <c:pt idx="5">
                  <c:v>0.23406566639820001</c:v>
                </c:pt>
                <c:pt idx="6">
                  <c:v>0.38443485542688999</c:v>
                </c:pt>
              </c:numCache>
            </c:numRef>
          </c:val>
          <c:extLst>
            <c:ext xmlns:c16="http://schemas.microsoft.com/office/drawing/2014/chart" uri="{C3380CC4-5D6E-409C-BE32-E72D297353CC}">
              <c16:uniqueId val="{00000000-9863-4F4A-A6F2-308523E0661A}"/>
            </c:ext>
          </c:extLst>
        </c:ser>
        <c:dLbls>
          <c:showLegendKey val="0"/>
          <c:showVal val="0"/>
          <c:showCatName val="0"/>
          <c:showSerName val="0"/>
          <c:showPercent val="0"/>
          <c:showBubbleSize val="0"/>
        </c:dLbls>
        <c:gapWidth val="219"/>
        <c:overlap val="-27"/>
        <c:axId val="347987720"/>
        <c:axId val="347984768"/>
      </c:barChart>
      <c:catAx>
        <c:axId val="34798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84768"/>
        <c:crosses val="autoZero"/>
        <c:auto val="1"/>
        <c:lblAlgn val="ctr"/>
        <c:lblOffset val="100"/>
        <c:noMultiLvlLbl val="0"/>
      </c:catAx>
      <c:valAx>
        <c:axId val="34798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8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Miguel Lifschitz</c:v>
                </c:pt>
              </c:strCache>
            </c:strRef>
          </c:cat>
          <c:val>
            <c:numRef>
              <c:f>Sheet1!$B$2</c:f>
              <c:numCache>
                <c:formatCode>General</c:formatCode>
                <c:ptCount val="1"/>
                <c:pt idx="0">
                  <c:v>1</c:v>
                </c:pt>
              </c:numCache>
            </c:numRef>
          </c:val>
          <c:extLst>
            <c:ext xmlns:c16="http://schemas.microsoft.com/office/drawing/2014/chart" uri="{C3380CC4-5D6E-409C-BE32-E72D297353CC}">
              <c16:uniqueId val="{00000000-D4C3-445E-BC5B-8B5B45336650}"/>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Miguel Lifschitz</c:v>
                </c:pt>
              </c:strCache>
            </c:strRef>
          </c:cat>
          <c:val>
            <c:numRef>
              <c:f>Sheet1!$C$2</c:f>
              <c:numCache>
                <c:formatCode>General</c:formatCode>
                <c:ptCount val="1"/>
                <c:pt idx="0">
                  <c:v>13</c:v>
                </c:pt>
              </c:numCache>
            </c:numRef>
          </c:val>
          <c:extLst>
            <c:ext xmlns:c16="http://schemas.microsoft.com/office/drawing/2014/chart" uri="{C3380CC4-5D6E-409C-BE32-E72D297353CC}">
              <c16:uniqueId val="{00000001-D4C3-445E-BC5B-8B5B45336650}"/>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Miguel Lifschitz</c:v>
                </c:pt>
              </c:strCache>
            </c:strRef>
          </c:cat>
          <c:val>
            <c:numRef>
              <c:f>Sheet1!$D$2</c:f>
              <c:numCache>
                <c:formatCode>General</c:formatCode>
                <c:ptCount val="1"/>
                <c:pt idx="0">
                  <c:v>8</c:v>
                </c:pt>
              </c:numCache>
            </c:numRef>
          </c:val>
          <c:extLst>
            <c:ext xmlns:c16="http://schemas.microsoft.com/office/drawing/2014/chart" uri="{C3380CC4-5D6E-409C-BE32-E72D297353CC}">
              <c16:uniqueId val="{00000002-D4C3-445E-BC5B-8B5B45336650}"/>
            </c:ext>
          </c:extLst>
        </c:ser>
        <c:dLbls>
          <c:showLegendKey val="0"/>
          <c:showVal val="0"/>
          <c:showCatName val="0"/>
          <c:showSerName val="0"/>
          <c:showPercent val="0"/>
          <c:showBubbleSize val="0"/>
        </c:dLbls>
        <c:gapWidth val="150"/>
        <c:overlap val="100"/>
        <c:axId val="347983128"/>
        <c:axId val="347983456"/>
      </c:barChart>
      <c:catAx>
        <c:axId val="34798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83456"/>
        <c:crosses val="autoZero"/>
        <c:auto val="1"/>
        <c:lblAlgn val="ctr"/>
        <c:lblOffset val="100"/>
        <c:noMultiLvlLbl val="0"/>
      </c:catAx>
      <c:valAx>
        <c:axId val="347983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8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0.56763720346562996</c:v>
                </c:pt>
                <c:pt idx="10">
                  <c:v>0.52082359904058995</c:v>
                </c:pt>
                <c:pt idx="11">
                  <c:v>0.95499753027086998</c:v>
                </c:pt>
                <c:pt idx="12">
                  <c:v>0.10840108401084</c:v>
                </c:pt>
                <c:pt idx="13">
                  <c:v>0.98048246492317004</c:v>
                </c:pt>
                <c:pt idx="14">
                  <c:v>0.39675864738943001</c:v>
                </c:pt>
                <c:pt idx="15">
                  <c:v>0.28168261978185999</c:v>
                </c:pt>
                <c:pt idx="16">
                  <c:v>0</c:v>
                </c:pt>
                <c:pt idx="17">
                  <c:v>0.14471277717702999</c:v>
                </c:pt>
                <c:pt idx="18">
                  <c:v>1.2920020825823999</c:v>
                </c:pt>
                <c:pt idx="19">
                  <c:v>1.2372675450891999</c:v>
                </c:pt>
                <c:pt idx="20">
                  <c:v>0</c:v>
                </c:pt>
                <c:pt idx="21">
                  <c:v>0</c:v>
                </c:pt>
                <c:pt idx="22">
                  <c:v>0</c:v>
                </c:pt>
                <c:pt idx="23">
                  <c:v>0</c:v>
                </c:pt>
              </c:numCache>
            </c:numRef>
          </c:val>
          <c:smooth val="0"/>
          <c:extLst>
            <c:ext xmlns:c16="http://schemas.microsoft.com/office/drawing/2014/chart" uri="{C3380CC4-5D6E-409C-BE32-E72D297353CC}">
              <c16:uniqueId val="{00000000-6BB3-449C-8641-C3C12DA15119}"/>
            </c:ext>
          </c:extLst>
        </c:ser>
        <c:dLbls>
          <c:showLegendKey val="0"/>
          <c:showVal val="0"/>
          <c:showCatName val="0"/>
          <c:showSerName val="0"/>
          <c:showPercent val="0"/>
          <c:showBubbleSize val="0"/>
        </c:dLbls>
        <c:smooth val="0"/>
        <c:axId val="347982472"/>
        <c:axId val="347991000"/>
      </c:lineChart>
      <c:catAx>
        <c:axId val="34798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91000"/>
        <c:crosses val="autoZero"/>
        <c:auto val="1"/>
        <c:lblAlgn val="ctr"/>
        <c:lblOffset val="100"/>
        <c:noMultiLvlLbl val="0"/>
      </c:catAx>
      <c:valAx>
        <c:axId val="34799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8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3</c:v>
                </c:pt>
                <c:pt idx="11">
                  <c:v>5</c:v>
                </c:pt>
                <c:pt idx="12">
                  <c:v>1</c:v>
                </c:pt>
                <c:pt idx="13">
                  <c:v>4</c:v>
                </c:pt>
                <c:pt idx="14">
                  <c:v>1</c:v>
                </c:pt>
                <c:pt idx="15">
                  <c:v>1</c:v>
                </c:pt>
                <c:pt idx="16">
                  <c:v>0</c:v>
                </c:pt>
                <c:pt idx="17">
                  <c:v>1</c:v>
                </c:pt>
                <c:pt idx="18">
                  <c:v>2</c:v>
                </c:pt>
                <c:pt idx="19">
                  <c:v>2</c:v>
                </c:pt>
                <c:pt idx="20">
                  <c:v>0</c:v>
                </c:pt>
                <c:pt idx="21">
                  <c:v>0</c:v>
                </c:pt>
                <c:pt idx="22">
                  <c:v>0</c:v>
                </c:pt>
                <c:pt idx="23">
                  <c:v>0</c:v>
                </c:pt>
              </c:numCache>
            </c:numRef>
          </c:val>
          <c:smooth val="0"/>
          <c:extLst>
            <c:ext xmlns:c16="http://schemas.microsoft.com/office/drawing/2014/chart" uri="{C3380CC4-5D6E-409C-BE32-E72D297353CC}">
              <c16:uniqueId val="{00000000-C1D2-4E14-B365-11724CF3245F}"/>
            </c:ext>
          </c:extLst>
        </c:ser>
        <c:dLbls>
          <c:showLegendKey val="0"/>
          <c:showVal val="0"/>
          <c:showCatName val="0"/>
          <c:showSerName val="0"/>
          <c:showPercent val="0"/>
          <c:showBubbleSize val="0"/>
        </c:dLbls>
        <c:smooth val="0"/>
        <c:axId val="347998544"/>
        <c:axId val="347994936"/>
      </c:lineChart>
      <c:catAx>
        <c:axId val="34799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94936"/>
        <c:crosses val="autoZero"/>
        <c:auto val="1"/>
        <c:lblAlgn val="ctr"/>
        <c:lblOffset val="100"/>
        <c:noMultiLvlLbl val="0"/>
      </c:catAx>
      <c:valAx>
        <c:axId val="34799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9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0.56972555698095995</c:v>
                </c:pt>
                <c:pt idx="2">
                  <c:v>0.91204256970433994</c:v>
                </c:pt>
                <c:pt idx="3">
                  <c:v>0</c:v>
                </c:pt>
                <c:pt idx="4">
                  <c:v>0.63769572134270003</c:v>
                </c:pt>
                <c:pt idx="5">
                  <c:v>0</c:v>
                </c:pt>
                <c:pt idx="6">
                  <c:v>0</c:v>
                </c:pt>
              </c:numCache>
            </c:numRef>
          </c:val>
          <c:extLst>
            <c:ext xmlns:c16="http://schemas.microsoft.com/office/drawing/2014/chart" uri="{C3380CC4-5D6E-409C-BE32-E72D297353CC}">
              <c16:uniqueId val="{00000000-1361-46A1-8995-3D34FDA7C39B}"/>
            </c:ext>
          </c:extLst>
        </c:ser>
        <c:dLbls>
          <c:showLegendKey val="0"/>
          <c:showVal val="0"/>
          <c:showCatName val="0"/>
          <c:showSerName val="0"/>
          <c:showPercent val="0"/>
          <c:showBubbleSize val="0"/>
        </c:dLbls>
        <c:gapWidth val="219"/>
        <c:overlap val="-27"/>
        <c:axId val="348001496"/>
        <c:axId val="347993952"/>
      </c:barChart>
      <c:catAx>
        <c:axId val="34800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93952"/>
        <c:crosses val="autoZero"/>
        <c:auto val="1"/>
        <c:lblAlgn val="ctr"/>
        <c:lblOffset val="100"/>
        <c:noMultiLvlLbl val="0"/>
      </c:catAx>
      <c:valAx>
        <c:axId val="34799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0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Miguel Lifschitz</c:v>
                </c:pt>
              </c:strCache>
            </c:strRef>
          </c:cat>
          <c:val>
            <c:numRef>
              <c:f>Sheet1!$B$2</c:f>
              <c:numCache>
                <c:formatCode>General</c:formatCode>
                <c:ptCount val="1"/>
                <c:pt idx="0">
                  <c:v>50097</c:v>
                </c:pt>
              </c:numCache>
            </c:numRef>
          </c:val>
          <c:extLst>
            <c:ext xmlns:c16="http://schemas.microsoft.com/office/drawing/2014/chart" uri="{C3380CC4-5D6E-409C-BE32-E72D297353CC}">
              <c16:uniqueId val="{00000000-815A-47C1-A6E8-DD40D568B35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Miguel Lifschitz</c:v>
                </c:pt>
              </c:strCache>
            </c:strRef>
          </c:cat>
          <c:val>
            <c:numRef>
              <c:f>Sheet1!$C$2</c:f>
              <c:numCache>
                <c:formatCode>General</c:formatCode>
                <c:ptCount val="1"/>
                <c:pt idx="0">
                  <c:v>3526</c:v>
                </c:pt>
              </c:numCache>
            </c:numRef>
          </c:val>
          <c:extLst>
            <c:ext xmlns:c16="http://schemas.microsoft.com/office/drawing/2014/chart" uri="{C3380CC4-5D6E-409C-BE32-E72D297353CC}">
              <c16:uniqueId val="{00000001-815A-47C1-A6E8-DD40D568B35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Miguel Lifschitz</c:v>
                </c:pt>
              </c:strCache>
            </c:strRef>
          </c:cat>
          <c:val>
            <c:numRef>
              <c:f>Sheet1!$D$2</c:f>
              <c:numCache>
                <c:formatCode>General</c:formatCode>
                <c:ptCount val="1"/>
                <c:pt idx="0">
                  <c:v>234</c:v>
                </c:pt>
              </c:numCache>
            </c:numRef>
          </c:val>
          <c:extLst>
            <c:ext xmlns:c16="http://schemas.microsoft.com/office/drawing/2014/chart" uri="{C3380CC4-5D6E-409C-BE32-E72D297353CC}">
              <c16:uniqueId val="{00000002-815A-47C1-A6E8-DD40D568B35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Miguel Lifschitz</c:v>
                </c:pt>
              </c:strCache>
            </c:strRef>
          </c:cat>
          <c:val>
            <c:numRef>
              <c:f>Sheet1!$E$2</c:f>
              <c:numCache>
                <c:formatCode>General</c:formatCode>
                <c:ptCount val="1"/>
                <c:pt idx="0">
                  <c:v>185</c:v>
                </c:pt>
              </c:numCache>
            </c:numRef>
          </c:val>
          <c:extLst>
            <c:ext xmlns:c16="http://schemas.microsoft.com/office/drawing/2014/chart" uri="{C3380CC4-5D6E-409C-BE32-E72D297353CC}">
              <c16:uniqueId val="{00000003-815A-47C1-A6E8-DD40D568B35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Miguel Lifschitz</c:v>
                </c:pt>
              </c:strCache>
            </c:strRef>
          </c:cat>
          <c:val>
            <c:numRef>
              <c:f>Sheet1!$F$2</c:f>
              <c:numCache>
                <c:formatCode>General</c:formatCode>
                <c:ptCount val="1"/>
                <c:pt idx="0">
                  <c:v>28</c:v>
                </c:pt>
              </c:numCache>
            </c:numRef>
          </c:val>
          <c:extLst>
            <c:ext xmlns:c16="http://schemas.microsoft.com/office/drawing/2014/chart" uri="{C3380CC4-5D6E-409C-BE32-E72D297353CC}">
              <c16:uniqueId val="{00000004-815A-47C1-A6E8-DD40D568B35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Miguel Lifschitz</c:v>
                </c:pt>
              </c:strCache>
            </c:strRef>
          </c:cat>
          <c:val>
            <c:numRef>
              <c:f>Sheet1!$G$2</c:f>
              <c:numCache>
                <c:formatCode>General</c:formatCode>
                <c:ptCount val="1"/>
                <c:pt idx="0">
                  <c:v>102</c:v>
                </c:pt>
              </c:numCache>
            </c:numRef>
          </c:val>
          <c:extLst>
            <c:ext xmlns:c16="http://schemas.microsoft.com/office/drawing/2014/chart" uri="{C3380CC4-5D6E-409C-BE32-E72D297353CC}">
              <c16:uniqueId val="{00000005-815A-47C1-A6E8-DD40D568B35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Miguel Lifschitz</c:v>
                </c:pt>
              </c:strCache>
            </c:strRef>
          </c:cat>
          <c:val>
            <c:numRef>
              <c:f>Sheet1!$H$2</c:f>
              <c:numCache>
                <c:formatCode>General</c:formatCode>
                <c:ptCount val="1"/>
                <c:pt idx="0">
                  <c:v>3390</c:v>
                </c:pt>
              </c:numCache>
            </c:numRef>
          </c:val>
          <c:extLst>
            <c:ext xmlns:c16="http://schemas.microsoft.com/office/drawing/2014/chart" uri="{C3380CC4-5D6E-409C-BE32-E72D297353CC}">
              <c16:uniqueId val="{00000006-815A-47C1-A6E8-DD40D568B35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Miguel Lifschitz</c:v>
                </c:pt>
              </c:strCache>
            </c:strRef>
          </c:cat>
          <c:val>
            <c:numRef>
              <c:f>Sheet1!$I$2</c:f>
              <c:numCache>
                <c:formatCode>General</c:formatCode>
                <c:ptCount val="1"/>
                <c:pt idx="0">
                  <c:v>7550</c:v>
                </c:pt>
              </c:numCache>
            </c:numRef>
          </c:val>
          <c:extLst>
            <c:ext xmlns:c16="http://schemas.microsoft.com/office/drawing/2014/chart" uri="{C3380CC4-5D6E-409C-BE32-E72D297353CC}">
              <c16:uniqueId val="{00000007-815A-47C1-A6E8-DD40D568B351}"/>
            </c:ext>
          </c:extLst>
        </c:ser>
        <c:dLbls>
          <c:showLegendKey val="0"/>
          <c:showVal val="0"/>
          <c:showCatName val="0"/>
          <c:showSerName val="0"/>
          <c:showPercent val="0"/>
          <c:showBubbleSize val="0"/>
        </c:dLbls>
        <c:gapWidth val="150"/>
        <c:overlap val="100"/>
        <c:axId val="233156184"/>
        <c:axId val="233159792"/>
      </c:barChart>
      <c:catAx>
        <c:axId val="23315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159792"/>
        <c:crosses val="autoZero"/>
        <c:auto val="1"/>
        <c:lblAlgn val="ctr"/>
        <c:lblOffset val="100"/>
        <c:noMultiLvlLbl val="0"/>
      </c:catAx>
      <c:valAx>
        <c:axId val="233159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15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015-4C3F-98E2-D9AC6BE6A8BC}"/>
            </c:ext>
          </c:extLst>
        </c:ser>
        <c:dLbls>
          <c:showLegendKey val="0"/>
          <c:showVal val="0"/>
          <c:showCatName val="0"/>
          <c:showSerName val="0"/>
          <c:showPercent val="0"/>
          <c:showBubbleSize val="0"/>
        </c:dLbls>
        <c:gapWidth val="219"/>
        <c:overlap val="-27"/>
        <c:axId val="348658224"/>
        <c:axId val="348657568"/>
      </c:barChart>
      <c:catAx>
        <c:axId val="34865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57568"/>
        <c:crosses val="autoZero"/>
        <c:auto val="1"/>
        <c:lblAlgn val="ctr"/>
        <c:lblOffset val="100"/>
        <c:noMultiLvlLbl val="0"/>
      </c:catAx>
      <c:valAx>
        <c:axId val="34865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5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6EA2D-6429-4603-A83D-9E3C0595ED8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C21AB272-79EE-4344-92DA-16603ED82B4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27213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3D5DB-3881-4708-A2BB-A76F1386DC6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DB41BC4-2D38-4E98-AC84-C744019BD12D}"/>
              </a:ext>
            </a:extLst>
          </p:cNvPr>
          <p:cNvGraphicFramePr>
            <a:graphicFrameLocks noGrp="1"/>
          </p:cNvGraphicFramePr>
          <p:nvPr>
            <p:ph type="tbl" sz="quarter" idx="13"/>
            <p:extLst>
              <p:ext uri="{D42A27DB-BD31-4B8C-83A1-F6EECF244321}">
                <p14:modId xmlns:p14="http://schemas.microsoft.com/office/powerpoint/2010/main" val="384669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0442633"/>
                    </a:ext>
                  </a:extLst>
                </a:gridCol>
                <a:gridCol w="740664">
                  <a:extLst>
                    <a:ext uri="{9D8B030D-6E8A-4147-A177-3AD203B41FA5}">
                      <a16:colId xmlns:a16="http://schemas.microsoft.com/office/drawing/2014/main" val="4047614562"/>
                    </a:ext>
                  </a:extLst>
                </a:gridCol>
                <a:gridCol w="740664">
                  <a:extLst>
                    <a:ext uri="{9D8B030D-6E8A-4147-A177-3AD203B41FA5}">
                      <a16:colId xmlns:a16="http://schemas.microsoft.com/office/drawing/2014/main" val="1012602021"/>
                    </a:ext>
                  </a:extLst>
                </a:gridCol>
                <a:gridCol w="740664">
                  <a:extLst>
                    <a:ext uri="{9D8B030D-6E8A-4147-A177-3AD203B41FA5}">
                      <a16:colId xmlns:a16="http://schemas.microsoft.com/office/drawing/2014/main" val="4153717291"/>
                    </a:ext>
                  </a:extLst>
                </a:gridCol>
                <a:gridCol w="740664">
                  <a:extLst>
                    <a:ext uri="{9D8B030D-6E8A-4147-A177-3AD203B41FA5}">
                      <a16:colId xmlns:a16="http://schemas.microsoft.com/office/drawing/2014/main" val="2182610551"/>
                    </a:ext>
                  </a:extLst>
                </a:gridCol>
                <a:gridCol w="740664">
                  <a:extLst>
                    <a:ext uri="{9D8B030D-6E8A-4147-A177-3AD203B41FA5}">
                      <a16:colId xmlns:a16="http://schemas.microsoft.com/office/drawing/2014/main" val="328562929"/>
                    </a:ext>
                  </a:extLst>
                </a:gridCol>
                <a:gridCol w="740664">
                  <a:extLst>
                    <a:ext uri="{9D8B030D-6E8A-4147-A177-3AD203B41FA5}">
                      <a16:colId xmlns:a16="http://schemas.microsoft.com/office/drawing/2014/main" val="3668481587"/>
                    </a:ext>
                  </a:extLst>
                </a:gridCol>
                <a:gridCol w="740664">
                  <a:extLst>
                    <a:ext uri="{9D8B030D-6E8A-4147-A177-3AD203B41FA5}">
                      <a16:colId xmlns:a16="http://schemas.microsoft.com/office/drawing/2014/main" val="1923514475"/>
                    </a:ext>
                  </a:extLst>
                </a:gridCol>
                <a:gridCol w="740664">
                  <a:extLst>
                    <a:ext uri="{9D8B030D-6E8A-4147-A177-3AD203B41FA5}">
                      <a16:colId xmlns:a16="http://schemas.microsoft.com/office/drawing/2014/main" val="2848197485"/>
                    </a:ext>
                  </a:extLst>
                </a:gridCol>
                <a:gridCol w="740664">
                  <a:extLst>
                    <a:ext uri="{9D8B030D-6E8A-4147-A177-3AD203B41FA5}">
                      <a16:colId xmlns:a16="http://schemas.microsoft.com/office/drawing/2014/main" val="919041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9551517"/>
                  </a:ext>
                </a:extLst>
              </a:tr>
              <a:tr h="370840">
                <a:tc>
                  <a:txBody>
                    <a:bodyPr/>
                    <a:lstStyle/>
                    <a:p>
                      <a:r>
                        <a:rPr lang="en-US" sz="1000"/>
                        <a:t>Miguel Lifschitz</a:t>
                      </a:r>
                    </a:p>
                  </a:txBody>
                  <a:tcPr/>
                </a:tc>
                <a:tc>
                  <a:txBody>
                    <a:bodyPr/>
                    <a:lstStyle/>
                    <a:p>
                      <a:r>
                        <a:rPr lang="en-US" sz="1000"/>
                        <a:t>394085</a:t>
                      </a:r>
                    </a:p>
                  </a:txBody>
                  <a:tcPr/>
                </a:tc>
                <a:tc>
                  <a:txBody>
                    <a:bodyPr/>
                    <a:lstStyle/>
                    <a:p>
                      <a:r>
                        <a:rPr lang="en-US" sz="1000"/>
                        <a:t>39569</a:t>
                      </a:r>
                    </a:p>
                  </a:txBody>
                  <a:tcPr/>
                </a:tc>
                <a:tc>
                  <a:txBody>
                    <a:bodyPr/>
                    <a:lstStyle/>
                    <a:p>
                      <a:r>
                        <a:rPr lang="en-US" sz="1000"/>
                        <a:t>22</a:t>
                      </a:r>
                    </a:p>
                  </a:txBody>
                  <a:tcPr/>
                </a:tc>
                <a:tc>
                  <a:txBody>
                    <a:bodyPr/>
                    <a:lstStyle/>
                    <a:p>
                      <a:r>
                        <a:rPr lang="en-US" sz="1000"/>
                        <a:t>54172</a:t>
                      </a:r>
                    </a:p>
                  </a:txBody>
                  <a:tcPr/>
                </a:tc>
                <a:tc>
                  <a:txBody>
                    <a:bodyPr/>
                    <a:lstStyle/>
                    <a:p>
                      <a:r>
                        <a:rPr lang="en-US" sz="1000"/>
                        <a:t>3390</a:t>
                      </a:r>
                    </a:p>
                  </a:txBody>
                  <a:tcPr/>
                </a:tc>
                <a:tc>
                  <a:txBody>
                    <a:bodyPr/>
                    <a:lstStyle/>
                    <a:p>
                      <a:r>
                        <a:rPr lang="en-US" sz="1000"/>
                        <a:t>7550</a:t>
                      </a:r>
                    </a:p>
                  </a:txBody>
                  <a:tcPr/>
                </a:tc>
                <a:tc>
                  <a:txBody>
                    <a:bodyPr/>
                    <a:lstStyle/>
                    <a:p>
                      <a:r>
                        <a:rPr lang="en-US" sz="1000"/>
                        <a:t>0</a:t>
                      </a:r>
                    </a:p>
                  </a:txBody>
                  <a:tcPr/>
                </a:tc>
                <a:tc>
                  <a:txBody>
                    <a:bodyPr/>
                    <a:lstStyle/>
                    <a:p>
                      <a:r>
                        <a:rPr lang="en-US" sz="1000"/>
                        <a:t>0.7907%</a:t>
                      </a:r>
                    </a:p>
                  </a:txBody>
                  <a:tcPr/>
                </a:tc>
                <a:tc>
                  <a:txBody>
                    <a:bodyPr/>
                    <a:lstStyle/>
                    <a:p>
                      <a:r>
                        <a:rPr lang="en-US" sz="1000"/>
                        <a:t>0.0%</a:t>
                      </a:r>
                    </a:p>
                  </a:txBody>
                  <a:tcPr/>
                </a:tc>
                <a:extLst>
                  <a:ext uri="{0D108BD9-81ED-4DB2-BD59-A6C34878D82A}">
                    <a16:rowId xmlns:a16="http://schemas.microsoft.com/office/drawing/2014/main" val="3107645345"/>
                  </a:ext>
                </a:extLst>
              </a:tr>
            </a:tbl>
          </a:graphicData>
        </a:graphic>
      </p:graphicFrame>
      <p:sp>
        <p:nvSpPr>
          <p:cNvPr id="4" name="Text Placeholder 3">
            <a:extLst>
              <a:ext uri="{FF2B5EF4-FFF2-40B4-BE49-F238E27FC236}">
                <a16:creationId xmlns:a16="http://schemas.microsoft.com/office/drawing/2014/main" id="{D70C3F8D-B24B-46D2-9050-11B3FD4BDAB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749221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D42AC-67B0-4E14-8C88-2061FFBD7B4C}"/>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4FFBE2E-4E19-48AF-BDEA-ACBC93297A42}"/>
              </a:ext>
            </a:extLst>
          </p:cNvPr>
          <p:cNvGraphicFramePr>
            <a:graphicFrameLocks noGrp="1"/>
          </p:cNvGraphicFramePr>
          <p:nvPr>
            <p:ph type="chart" sz="quarter" idx="13"/>
            <p:extLst>
              <p:ext uri="{D42A27DB-BD31-4B8C-83A1-F6EECF244321}">
                <p14:modId xmlns:p14="http://schemas.microsoft.com/office/powerpoint/2010/main" val="1149785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EDF7EA-5B11-412D-99B9-11B36CAC404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2C84DDC-0973-451C-A202-D2C3307E35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7574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0CE-F032-41E5-8190-3B3F15391AE8}"/>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B830767F-8D8C-402B-A240-9A3A34B149B1}"/>
              </a:ext>
            </a:extLst>
          </p:cNvPr>
          <p:cNvGraphicFramePr>
            <a:graphicFrameLocks noGrp="1"/>
          </p:cNvGraphicFramePr>
          <p:nvPr>
            <p:ph type="chart" sz="quarter" idx="13"/>
            <p:extLst>
              <p:ext uri="{D42A27DB-BD31-4B8C-83A1-F6EECF244321}">
                <p14:modId xmlns:p14="http://schemas.microsoft.com/office/powerpoint/2010/main" val="4245741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2E3806-3339-4279-94A1-A27C11FB6B9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A57810E-A1DF-41BD-80A9-43CB2A8392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4389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EAD25-A899-4DA9-AEF2-EEE9B0AE5CD2}"/>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54BD528-40FB-49FD-8F27-404EC8A1FDD5}"/>
              </a:ext>
            </a:extLst>
          </p:cNvPr>
          <p:cNvGraphicFramePr>
            <a:graphicFrameLocks noGrp="1"/>
          </p:cNvGraphicFramePr>
          <p:nvPr>
            <p:ph type="chart" sz="quarter" idx="13"/>
            <p:extLst>
              <p:ext uri="{D42A27DB-BD31-4B8C-83A1-F6EECF244321}">
                <p14:modId xmlns:p14="http://schemas.microsoft.com/office/powerpoint/2010/main" val="238489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C46B04-D6D4-4059-A430-12DFD34B4A7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6928C52-2967-43E2-8232-35C5E51BA1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882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ACDCA-401D-425E-9BDD-6A874183C5DE}"/>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A470754C-F319-482A-834D-8DF278F21A1B}"/>
              </a:ext>
            </a:extLst>
          </p:cNvPr>
          <p:cNvGraphicFramePr>
            <a:graphicFrameLocks noGrp="1"/>
          </p:cNvGraphicFramePr>
          <p:nvPr>
            <p:ph type="chart" sz="quarter" idx="13"/>
            <p:extLst>
              <p:ext uri="{D42A27DB-BD31-4B8C-83A1-F6EECF244321}">
                <p14:modId xmlns:p14="http://schemas.microsoft.com/office/powerpoint/2010/main" val="3373753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F2BA23-B369-4F31-A0EC-66DECB0069F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A4E5013-8F53-4CE2-AE13-CDF7CD471A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9588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60B48-2410-4D45-B09E-CF08B0323A3B}"/>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2C31A1C5-D479-4F2A-9812-8D6A4EC43820}"/>
              </a:ext>
            </a:extLst>
          </p:cNvPr>
          <p:cNvGraphicFramePr>
            <a:graphicFrameLocks noGrp="1"/>
          </p:cNvGraphicFramePr>
          <p:nvPr>
            <p:ph type="chart" sz="quarter" idx="13"/>
            <p:extLst>
              <p:ext uri="{D42A27DB-BD31-4B8C-83A1-F6EECF244321}">
                <p14:modId xmlns:p14="http://schemas.microsoft.com/office/powerpoint/2010/main" val="3761599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13AB93-FCF2-4D14-81FB-3AC46EEF3FB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92FE3B70-1188-4922-98EB-A1D5D454CD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707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6F911-917D-4C20-8C96-72F577DB043F}"/>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E3B89746-4B3F-4B92-82FC-C4EDC3DCBBE2}"/>
              </a:ext>
            </a:extLst>
          </p:cNvPr>
          <p:cNvGraphicFramePr>
            <a:graphicFrameLocks noGrp="1"/>
          </p:cNvGraphicFramePr>
          <p:nvPr>
            <p:ph type="tbl" sz="quarter" idx="13"/>
            <p:extLst>
              <p:ext uri="{D42A27DB-BD31-4B8C-83A1-F6EECF244321}">
                <p14:modId xmlns:p14="http://schemas.microsoft.com/office/powerpoint/2010/main" val="4159872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481343"/>
                    </a:ext>
                  </a:extLst>
                </a:gridCol>
                <a:gridCol w="658368">
                  <a:extLst>
                    <a:ext uri="{9D8B030D-6E8A-4147-A177-3AD203B41FA5}">
                      <a16:colId xmlns:a16="http://schemas.microsoft.com/office/drawing/2014/main" val="2860283771"/>
                    </a:ext>
                  </a:extLst>
                </a:gridCol>
                <a:gridCol w="658368">
                  <a:extLst>
                    <a:ext uri="{9D8B030D-6E8A-4147-A177-3AD203B41FA5}">
                      <a16:colId xmlns:a16="http://schemas.microsoft.com/office/drawing/2014/main" val="4067168274"/>
                    </a:ext>
                  </a:extLst>
                </a:gridCol>
                <a:gridCol w="658368">
                  <a:extLst>
                    <a:ext uri="{9D8B030D-6E8A-4147-A177-3AD203B41FA5}">
                      <a16:colId xmlns:a16="http://schemas.microsoft.com/office/drawing/2014/main" val="3461259020"/>
                    </a:ext>
                  </a:extLst>
                </a:gridCol>
                <a:gridCol w="658368">
                  <a:extLst>
                    <a:ext uri="{9D8B030D-6E8A-4147-A177-3AD203B41FA5}">
                      <a16:colId xmlns:a16="http://schemas.microsoft.com/office/drawing/2014/main" val="3010560083"/>
                    </a:ext>
                  </a:extLst>
                </a:gridCol>
                <a:gridCol w="658368">
                  <a:extLst>
                    <a:ext uri="{9D8B030D-6E8A-4147-A177-3AD203B41FA5}">
                      <a16:colId xmlns:a16="http://schemas.microsoft.com/office/drawing/2014/main" val="1431905991"/>
                    </a:ext>
                  </a:extLst>
                </a:gridCol>
                <a:gridCol w="658368">
                  <a:extLst>
                    <a:ext uri="{9D8B030D-6E8A-4147-A177-3AD203B41FA5}">
                      <a16:colId xmlns:a16="http://schemas.microsoft.com/office/drawing/2014/main" val="666802992"/>
                    </a:ext>
                  </a:extLst>
                </a:gridCol>
                <a:gridCol w="658368">
                  <a:extLst>
                    <a:ext uri="{9D8B030D-6E8A-4147-A177-3AD203B41FA5}">
                      <a16:colId xmlns:a16="http://schemas.microsoft.com/office/drawing/2014/main" val="701099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657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- 2017-08-04 11:30:54</a:t>
                      </a:r>
                      <a:r>
                        <a:rPr kumimoji="0" lang="es-ES" sz="1000" b="0" i="0" u="none" strike="noStrike" kern="1200" cap="none" spc="0" normalizeH="0" baseline="0" noProof="0">
                          <a:ln>
                            <a:noFill/>
                          </a:ln>
                          <a:solidFill>
                            <a:prstClr val="black"/>
                          </a:solidFill>
                          <a:effectLst/>
                          <a:uLnTx/>
                          <a:uFillTx/>
                          <a:latin typeface="+mn-lt"/>
                          <a:ea typeface="+mn-ea"/>
                          <a:cs typeface="+mn-cs"/>
                        </a:rPr>
                        <a:t>
Te invito a conocer por dentro el nuevo Hospital de Ceres, uno de los mejores de América Latina y el mejor de segundo nivel de la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334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- 2017-08-28 18:11:52</a:t>
                      </a:r>
                      <a:r>
                        <a:rPr kumimoji="0" lang="es-ES" sz="1000" b="0" i="0" u="none" strike="noStrike" kern="1200" cap="none" spc="0" normalizeH="0" baseline="0" noProof="0">
                          <a:ln>
                            <a:noFill/>
                          </a:ln>
                          <a:solidFill>
                            <a:prstClr val="black"/>
                          </a:solidFill>
                          <a:effectLst/>
                          <a:uLnTx/>
                          <a:uFillTx/>
                          <a:latin typeface="+mn-lt"/>
                          <a:ea typeface="+mn-ea"/>
                          <a:cs typeface="+mn-cs"/>
                        </a:rPr>
                        <a:t>
SABÍAS QUE PODÉS TERMINAR LA SECUNDARIA DESDE TU CASA?
Acá estoy en la escuela Justo José de Urquiza, participando de un encuentro del #VuelvoaEstudiarVirtual con 300 alumnos que tienen muchas ganas de terminar sus estudios para tener un mejor futuro. Ya son 4200 en toda la provincia, vos también podés! 💪🏻bit.ly/VuelvoVirtual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6772416"/>
                  </a:ext>
                </a:extLst>
              </a:tr>
            </a:tbl>
          </a:graphicData>
        </a:graphic>
      </p:graphicFrame>
      <p:sp>
        <p:nvSpPr>
          <p:cNvPr id="4" name="Text Placeholder 3">
            <a:extLst>
              <a:ext uri="{FF2B5EF4-FFF2-40B4-BE49-F238E27FC236}">
                <a16:creationId xmlns:a16="http://schemas.microsoft.com/office/drawing/2014/main" id="{26F331ED-B515-42C9-888E-7B9AB20C7D5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199618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A1D89-5755-42BB-B3CE-2F924E534CBC}"/>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ABAA5090-31BB-480D-B91F-4EE9087E0734}"/>
              </a:ext>
            </a:extLst>
          </p:cNvPr>
          <p:cNvGraphicFramePr>
            <a:graphicFrameLocks noGrp="1"/>
          </p:cNvGraphicFramePr>
          <p:nvPr>
            <p:ph type="tbl" sz="quarter" idx="13"/>
            <p:extLst>
              <p:ext uri="{D42A27DB-BD31-4B8C-83A1-F6EECF244321}">
                <p14:modId xmlns:p14="http://schemas.microsoft.com/office/powerpoint/2010/main" val="515257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9305118"/>
                    </a:ext>
                  </a:extLst>
                </a:gridCol>
                <a:gridCol w="658368">
                  <a:extLst>
                    <a:ext uri="{9D8B030D-6E8A-4147-A177-3AD203B41FA5}">
                      <a16:colId xmlns:a16="http://schemas.microsoft.com/office/drawing/2014/main" val="211501008"/>
                    </a:ext>
                  </a:extLst>
                </a:gridCol>
                <a:gridCol w="658368">
                  <a:extLst>
                    <a:ext uri="{9D8B030D-6E8A-4147-A177-3AD203B41FA5}">
                      <a16:colId xmlns:a16="http://schemas.microsoft.com/office/drawing/2014/main" val="3779669128"/>
                    </a:ext>
                  </a:extLst>
                </a:gridCol>
                <a:gridCol w="658368">
                  <a:extLst>
                    <a:ext uri="{9D8B030D-6E8A-4147-A177-3AD203B41FA5}">
                      <a16:colId xmlns:a16="http://schemas.microsoft.com/office/drawing/2014/main" val="1896104226"/>
                    </a:ext>
                  </a:extLst>
                </a:gridCol>
                <a:gridCol w="658368">
                  <a:extLst>
                    <a:ext uri="{9D8B030D-6E8A-4147-A177-3AD203B41FA5}">
                      <a16:colId xmlns:a16="http://schemas.microsoft.com/office/drawing/2014/main" val="2632625171"/>
                    </a:ext>
                  </a:extLst>
                </a:gridCol>
                <a:gridCol w="658368">
                  <a:extLst>
                    <a:ext uri="{9D8B030D-6E8A-4147-A177-3AD203B41FA5}">
                      <a16:colId xmlns:a16="http://schemas.microsoft.com/office/drawing/2014/main" val="100728577"/>
                    </a:ext>
                  </a:extLst>
                </a:gridCol>
                <a:gridCol w="658368">
                  <a:extLst>
                    <a:ext uri="{9D8B030D-6E8A-4147-A177-3AD203B41FA5}">
                      <a16:colId xmlns:a16="http://schemas.microsoft.com/office/drawing/2014/main" val="558989741"/>
                    </a:ext>
                  </a:extLst>
                </a:gridCol>
                <a:gridCol w="658368">
                  <a:extLst>
                    <a:ext uri="{9D8B030D-6E8A-4147-A177-3AD203B41FA5}">
                      <a16:colId xmlns:a16="http://schemas.microsoft.com/office/drawing/2014/main" val="1938043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180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- 2017-08-08 13:53:19</a:t>
                      </a:r>
                      <a:r>
                        <a:rPr kumimoji="0" lang="es-ES" sz="1000" b="0" i="0" u="none" strike="noStrike" kern="1200" cap="none" spc="0" normalizeH="0" baseline="0" noProof="0">
                          <a:ln>
                            <a:noFill/>
                          </a:ln>
                          <a:solidFill>
                            <a:prstClr val="black"/>
                          </a:solidFill>
                          <a:effectLst/>
                          <a:uLnTx/>
                          <a:uFillTx/>
                          <a:latin typeface="+mn-lt"/>
                          <a:ea typeface="+mn-ea"/>
                          <a:cs typeface="+mn-cs"/>
                        </a:rPr>
                        <a:t>
Felicidad. Yo creo que eso es finalmente lo que espera cada uno de nosotros, lo que esperan ustedes…Y trabajamos para eso.
Fue un año duro en Argentina… pero en Santa Fe pusimos mucho esfuerzo para que las cosas fueran mejor...y lo logramos. 
Acá tomamos nota y cambiamos lo que había que cambiar.
A pesar de la situación general, tenemos una provincia pujante. Pero debemos cuidarla.
No debe haber espacio para la corrupción. No queremos volver al pasado, pero tampoco queremos que los que están mal vayan para atrás, que no se proteja el trabajo...
Esas cosas nos quitan la felicidad.
Por eso estamos presentes. Pero hoy, ahora. Ninguno de ustedes puede esperar ante las urgencias.
Las promesas que no llegan a hacerse realidad, no nos sirven.
Acá estamos. Doy fe que tomamos nota de todo lo que nos pedían. Por eso les pido que pongamos a Santa Fe, nuestra querida provincia, primera en nuestras prioridades.
Les pido que reconozcamos todo lo que hicimos juntos y peleemos por lo que falta.
Estamo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672375"/>
                  </a:ext>
                </a:extLst>
              </a:tr>
            </a:tbl>
          </a:graphicData>
        </a:graphic>
      </p:graphicFrame>
      <p:sp>
        <p:nvSpPr>
          <p:cNvPr id="4" name="Text Placeholder 3">
            <a:extLst>
              <a:ext uri="{FF2B5EF4-FFF2-40B4-BE49-F238E27FC236}">
                <a16:creationId xmlns:a16="http://schemas.microsoft.com/office/drawing/2014/main" id="{0E70EA2F-FA2C-4F42-872F-B4498CAD79F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173917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AD28F-C74F-4511-B22E-D636B96D7330}"/>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B676FCC4-60C9-4DA5-BEC8-FAB3E81E1C91}"/>
              </a:ext>
            </a:extLst>
          </p:cNvPr>
          <p:cNvGraphicFramePr>
            <a:graphicFrameLocks noGrp="1"/>
          </p:cNvGraphicFramePr>
          <p:nvPr>
            <p:ph type="tbl" sz="quarter" idx="13"/>
            <p:extLst>
              <p:ext uri="{D42A27DB-BD31-4B8C-83A1-F6EECF244321}">
                <p14:modId xmlns:p14="http://schemas.microsoft.com/office/powerpoint/2010/main" val="3591156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64825516"/>
                    </a:ext>
                  </a:extLst>
                </a:gridCol>
                <a:gridCol w="658368">
                  <a:extLst>
                    <a:ext uri="{9D8B030D-6E8A-4147-A177-3AD203B41FA5}">
                      <a16:colId xmlns:a16="http://schemas.microsoft.com/office/drawing/2014/main" val="1947932070"/>
                    </a:ext>
                  </a:extLst>
                </a:gridCol>
                <a:gridCol w="658368">
                  <a:extLst>
                    <a:ext uri="{9D8B030D-6E8A-4147-A177-3AD203B41FA5}">
                      <a16:colId xmlns:a16="http://schemas.microsoft.com/office/drawing/2014/main" val="585708208"/>
                    </a:ext>
                  </a:extLst>
                </a:gridCol>
                <a:gridCol w="658368">
                  <a:extLst>
                    <a:ext uri="{9D8B030D-6E8A-4147-A177-3AD203B41FA5}">
                      <a16:colId xmlns:a16="http://schemas.microsoft.com/office/drawing/2014/main" val="2212927269"/>
                    </a:ext>
                  </a:extLst>
                </a:gridCol>
                <a:gridCol w="658368">
                  <a:extLst>
                    <a:ext uri="{9D8B030D-6E8A-4147-A177-3AD203B41FA5}">
                      <a16:colId xmlns:a16="http://schemas.microsoft.com/office/drawing/2014/main" val="3196794242"/>
                    </a:ext>
                  </a:extLst>
                </a:gridCol>
                <a:gridCol w="658368">
                  <a:extLst>
                    <a:ext uri="{9D8B030D-6E8A-4147-A177-3AD203B41FA5}">
                      <a16:colId xmlns:a16="http://schemas.microsoft.com/office/drawing/2014/main" val="2438163761"/>
                    </a:ext>
                  </a:extLst>
                </a:gridCol>
                <a:gridCol w="658368">
                  <a:extLst>
                    <a:ext uri="{9D8B030D-6E8A-4147-A177-3AD203B41FA5}">
                      <a16:colId xmlns:a16="http://schemas.microsoft.com/office/drawing/2014/main" val="4073158726"/>
                    </a:ext>
                  </a:extLst>
                </a:gridCol>
                <a:gridCol w="658368">
                  <a:extLst>
                    <a:ext uri="{9D8B030D-6E8A-4147-A177-3AD203B41FA5}">
                      <a16:colId xmlns:a16="http://schemas.microsoft.com/office/drawing/2014/main" val="2246196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237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- 2017-08-22 19:00:00</a:t>
                      </a:r>
                      <a:r>
                        <a:rPr kumimoji="0" lang="es-ES" sz="1000" b="0" i="0" u="none" strike="noStrike" kern="1200" cap="none" spc="0" normalizeH="0" baseline="0" noProof="0">
                          <a:ln>
                            <a:noFill/>
                          </a:ln>
                          <a:solidFill>
                            <a:prstClr val="black"/>
                          </a:solidFill>
                          <a:effectLst/>
                          <a:uLnTx/>
                          <a:uFillTx/>
                          <a:latin typeface="+mn-lt"/>
                          <a:ea typeface="+mn-ea"/>
                          <a:cs typeface="+mn-cs"/>
                        </a:rPr>
                        <a:t>
Todos los niños y niñas de la provincia tienen el derecho a la identidad: algo tan simple como el DNI les permite inscribirse en la escuela, en el club, hacer trámites. Con #SantaFeTeIdentifica vamos a garantizar este derecho, en las propias escuelas de los barrios.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341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Miguel Lifschitz - 2017-08-07 11:22:22</a:t>
                      </a:r>
                      <a:r>
                        <a:rPr kumimoji="0" lang="en-US" sz="1000" b="0" i="0" u="none" strike="noStrike" kern="1200" cap="none" spc="0" normalizeH="0" baseline="0" noProof="0">
                          <a:ln>
                            <a:noFill/>
                          </a:ln>
                          <a:solidFill>
                            <a:prstClr val="black"/>
                          </a:solidFill>
                          <a:effectLst/>
                          <a:uLnTx/>
                          <a:uFillTx/>
                          <a:latin typeface="+mn-lt"/>
                          <a:ea typeface="+mn-ea"/>
                          <a:cs typeface="+mn-cs"/>
                        </a:rPr>
                        <a:t>
LAS MAQUETAS COBRAN VIDA
Recorrimos el nuevo hospital de #VenadoTuerto que pronto estará funcionando!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057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- 2017-08-18 13:38:19</a:t>
                      </a:r>
                      <a:r>
                        <a:rPr kumimoji="0" lang="es-ES" sz="1000" b="0" i="0" u="none" strike="noStrike" kern="1200" cap="none" spc="0" normalizeH="0" baseline="0" noProof="0">
                          <a:ln>
                            <a:noFill/>
                          </a:ln>
                          <a:solidFill>
                            <a:prstClr val="black"/>
                          </a:solidFill>
                          <a:effectLst/>
                          <a:uLnTx/>
                          <a:uFillTx/>
                          <a:latin typeface="+mn-lt"/>
                          <a:ea typeface="+mn-ea"/>
                          <a:cs typeface="+mn-cs"/>
                        </a:rPr>
                        <a:t>
ESTAMOS TRABAJANDO JUNTO A EMPRESAS SANTAFESINAS EN LA GENERACIÓN DE ENERGÍAS RENOVABLES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596688"/>
                  </a:ext>
                </a:extLst>
              </a:tr>
            </a:tbl>
          </a:graphicData>
        </a:graphic>
      </p:graphicFrame>
      <p:sp>
        <p:nvSpPr>
          <p:cNvPr id="4" name="Text Placeholder 3">
            <a:extLst>
              <a:ext uri="{FF2B5EF4-FFF2-40B4-BE49-F238E27FC236}">
                <a16:creationId xmlns:a16="http://schemas.microsoft.com/office/drawing/2014/main" id="{979AC218-DFFE-4A69-BEE9-FC14D5EFEE9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880503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F657A-5F24-4CC0-B036-B97CAE84172B}"/>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7B8CB024-C179-4997-864B-42D87E794477}"/>
              </a:ext>
            </a:extLst>
          </p:cNvPr>
          <p:cNvGraphicFramePr>
            <a:graphicFrameLocks noGrp="1"/>
          </p:cNvGraphicFramePr>
          <p:nvPr>
            <p:ph type="tbl" sz="quarter" idx="13"/>
            <p:extLst>
              <p:ext uri="{D42A27DB-BD31-4B8C-83A1-F6EECF244321}">
                <p14:modId xmlns:p14="http://schemas.microsoft.com/office/powerpoint/2010/main" val="819376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64575511"/>
                    </a:ext>
                  </a:extLst>
                </a:gridCol>
                <a:gridCol w="658368">
                  <a:extLst>
                    <a:ext uri="{9D8B030D-6E8A-4147-A177-3AD203B41FA5}">
                      <a16:colId xmlns:a16="http://schemas.microsoft.com/office/drawing/2014/main" val="1904417690"/>
                    </a:ext>
                  </a:extLst>
                </a:gridCol>
                <a:gridCol w="658368">
                  <a:extLst>
                    <a:ext uri="{9D8B030D-6E8A-4147-A177-3AD203B41FA5}">
                      <a16:colId xmlns:a16="http://schemas.microsoft.com/office/drawing/2014/main" val="6248956"/>
                    </a:ext>
                  </a:extLst>
                </a:gridCol>
                <a:gridCol w="658368">
                  <a:extLst>
                    <a:ext uri="{9D8B030D-6E8A-4147-A177-3AD203B41FA5}">
                      <a16:colId xmlns:a16="http://schemas.microsoft.com/office/drawing/2014/main" val="2939941333"/>
                    </a:ext>
                  </a:extLst>
                </a:gridCol>
                <a:gridCol w="658368">
                  <a:extLst>
                    <a:ext uri="{9D8B030D-6E8A-4147-A177-3AD203B41FA5}">
                      <a16:colId xmlns:a16="http://schemas.microsoft.com/office/drawing/2014/main" val="476039982"/>
                    </a:ext>
                  </a:extLst>
                </a:gridCol>
                <a:gridCol w="658368">
                  <a:extLst>
                    <a:ext uri="{9D8B030D-6E8A-4147-A177-3AD203B41FA5}">
                      <a16:colId xmlns:a16="http://schemas.microsoft.com/office/drawing/2014/main" val="3651071560"/>
                    </a:ext>
                  </a:extLst>
                </a:gridCol>
                <a:gridCol w="658368">
                  <a:extLst>
                    <a:ext uri="{9D8B030D-6E8A-4147-A177-3AD203B41FA5}">
                      <a16:colId xmlns:a16="http://schemas.microsoft.com/office/drawing/2014/main" val="578790099"/>
                    </a:ext>
                  </a:extLst>
                </a:gridCol>
                <a:gridCol w="658368">
                  <a:extLst>
                    <a:ext uri="{9D8B030D-6E8A-4147-A177-3AD203B41FA5}">
                      <a16:colId xmlns:a16="http://schemas.microsoft.com/office/drawing/2014/main" val="3979542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849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- 2017-08-27 10:23:10</a:t>
                      </a:r>
                      <a:r>
                        <a:rPr kumimoji="0" lang="es-ES" sz="1000" b="0" i="0" u="none" strike="noStrike" kern="1200" cap="none" spc="0" normalizeH="0" baseline="0" noProof="0">
                          <a:ln>
                            <a:noFill/>
                          </a:ln>
                          <a:solidFill>
                            <a:prstClr val="black"/>
                          </a:solidFill>
                          <a:effectLst/>
                          <a:uLnTx/>
                          <a:uFillTx/>
                          <a:latin typeface="+mn-lt"/>
                          <a:ea typeface="+mn-ea"/>
                          <a:cs typeface="+mn-cs"/>
                        </a:rPr>
                        <a:t>
UNA CAJA LLENA DE SUEÑOS
El otro día fui a visitar la fábrica de Petit Fours en Carcaraña.  Los encargados de hacer estos productos tan ricos, trabajan todos los días en un lugar lleno de frases positivas que elijen entre todos, y me sorprendieron regalándome una caja llena de sus anhelos para seguir creciendo. Me gustó mucho el empuje que tienen cada uno de ellos, porque soy de los que creen que la actitud y las ganas que uno le pone a las cosas que hace todos los días es lo que marca la diferencia. Contame qué soñas para vos y para la provincia. Te leo!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268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- 2017-08-03 09:22:20</a:t>
                      </a:r>
                      <a:r>
                        <a:rPr kumimoji="0" lang="es-ES" sz="1000" b="0" i="0" u="none" strike="noStrike" kern="1200" cap="none" spc="0" normalizeH="0" baseline="0" noProof="0">
                          <a:ln>
                            <a:noFill/>
                          </a:ln>
                          <a:solidFill>
                            <a:prstClr val="black"/>
                          </a:solidFill>
                          <a:effectLst/>
                          <a:uLnTx/>
                          <a:uFillTx/>
                          <a:latin typeface="+mn-lt"/>
                          <a:ea typeface="+mn-ea"/>
                          <a:cs typeface="+mn-cs"/>
                        </a:rPr>
                        <a:t>
EL LUGAR PARA LOS JÓVENES
La #EsquinaSF en Rosario y #ElEntrevero en Santa Fe son espacios pensados para que participes y generes redes que permitan que tus ideas se trasformen en proyectos para todos. Estamos convencidos de que tenés mucho para aportar, por eso queremos brindarte herramientas para que puedas hacer realidad tus proyectos!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483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- 2017-08-02 13:35:14</a:t>
                      </a:r>
                      <a:r>
                        <a:rPr kumimoji="0" lang="es-ES" sz="1000" b="0" i="0" u="none" strike="noStrike" kern="1200" cap="none" spc="0" normalizeH="0" baseline="0" noProof="0">
                          <a:ln>
                            <a:noFill/>
                          </a:ln>
                          <a:solidFill>
                            <a:prstClr val="black"/>
                          </a:solidFill>
                          <a:effectLst/>
                          <a:uLnTx/>
                          <a:uFillTx/>
                          <a:latin typeface="+mn-lt"/>
                          <a:ea typeface="+mn-ea"/>
                          <a:cs typeface="+mn-cs"/>
                        </a:rPr>
                        <a:t>
Abre Familia es el Estado presente en los barrios que más lo necesitan. Ya incorporamos a más de 2.500 familias en un nuevo paradigma de las políticas sociales.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3988040"/>
                  </a:ext>
                </a:extLst>
              </a:tr>
            </a:tbl>
          </a:graphicData>
        </a:graphic>
      </p:graphicFrame>
      <p:sp>
        <p:nvSpPr>
          <p:cNvPr id="4" name="Text Placeholder 3">
            <a:extLst>
              <a:ext uri="{FF2B5EF4-FFF2-40B4-BE49-F238E27FC236}">
                <a16:creationId xmlns:a16="http://schemas.microsoft.com/office/drawing/2014/main" id="{DF9D2B10-721B-4F43-AEE5-487642755F9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106693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B73C7-DC22-4471-A225-D4D103982A94}"/>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2B08241E-A505-481A-8C62-015469D4868C}"/>
              </a:ext>
            </a:extLst>
          </p:cNvPr>
          <p:cNvGraphicFramePr>
            <a:graphicFrameLocks noGrp="1"/>
          </p:cNvGraphicFramePr>
          <p:nvPr>
            <p:ph type="tbl" sz="quarter" idx="13"/>
            <p:extLst>
              <p:ext uri="{D42A27DB-BD31-4B8C-83A1-F6EECF244321}">
                <p14:modId xmlns:p14="http://schemas.microsoft.com/office/powerpoint/2010/main" val="2834256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28377086"/>
                    </a:ext>
                  </a:extLst>
                </a:gridCol>
                <a:gridCol w="658368">
                  <a:extLst>
                    <a:ext uri="{9D8B030D-6E8A-4147-A177-3AD203B41FA5}">
                      <a16:colId xmlns:a16="http://schemas.microsoft.com/office/drawing/2014/main" val="726876876"/>
                    </a:ext>
                  </a:extLst>
                </a:gridCol>
                <a:gridCol w="658368">
                  <a:extLst>
                    <a:ext uri="{9D8B030D-6E8A-4147-A177-3AD203B41FA5}">
                      <a16:colId xmlns:a16="http://schemas.microsoft.com/office/drawing/2014/main" val="1353150282"/>
                    </a:ext>
                  </a:extLst>
                </a:gridCol>
                <a:gridCol w="658368">
                  <a:extLst>
                    <a:ext uri="{9D8B030D-6E8A-4147-A177-3AD203B41FA5}">
                      <a16:colId xmlns:a16="http://schemas.microsoft.com/office/drawing/2014/main" val="150830144"/>
                    </a:ext>
                  </a:extLst>
                </a:gridCol>
                <a:gridCol w="658368">
                  <a:extLst>
                    <a:ext uri="{9D8B030D-6E8A-4147-A177-3AD203B41FA5}">
                      <a16:colId xmlns:a16="http://schemas.microsoft.com/office/drawing/2014/main" val="1614677513"/>
                    </a:ext>
                  </a:extLst>
                </a:gridCol>
                <a:gridCol w="658368">
                  <a:extLst>
                    <a:ext uri="{9D8B030D-6E8A-4147-A177-3AD203B41FA5}">
                      <a16:colId xmlns:a16="http://schemas.microsoft.com/office/drawing/2014/main" val="3209119187"/>
                    </a:ext>
                  </a:extLst>
                </a:gridCol>
                <a:gridCol w="658368">
                  <a:extLst>
                    <a:ext uri="{9D8B030D-6E8A-4147-A177-3AD203B41FA5}">
                      <a16:colId xmlns:a16="http://schemas.microsoft.com/office/drawing/2014/main" val="497214605"/>
                    </a:ext>
                  </a:extLst>
                </a:gridCol>
                <a:gridCol w="658368">
                  <a:extLst>
                    <a:ext uri="{9D8B030D-6E8A-4147-A177-3AD203B41FA5}">
                      <a16:colId xmlns:a16="http://schemas.microsoft.com/office/drawing/2014/main" val="4225964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87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- 2017-08-22 14:18:24</a:t>
                      </a:r>
                      <a:r>
                        <a:rPr kumimoji="0" lang="es-ES" sz="1000" b="0" i="0" u="none" strike="noStrike" kern="1200" cap="none" spc="0" normalizeH="0" baseline="0" noProof="0">
                          <a:ln>
                            <a:noFill/>
                          </a:ln>
                          <a:solidFill>
                            <a:prstClr val="black"/>
                          </a:solidFill>
                          <a:effectLst/>
                          <a:uLnTx/>
                          <a:uFillTx/>
                          <a:latin typeface="+mn-lt"/>
                          <a:ea typeface="+mn-ea"/>
                          <a:cs typeface="+mn-cs"/>
                        </a:rPr>
                        <a:t>
SABES QUÉ ES ABRE?
Es nuestra forma de estar cerca tuyo, de conocer la realidad particular y las necesidades de tu familia, para trabajar juntos y que nuestros barrios estén cada día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072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- 2017-08-26 10:47:47</a:t>
                      </a:r>
                      <a:r>
                        <a:rPr kumimoji="0" lang="es-ES" sz="1000" b="0" i="0" u="none" strike="noStrike" kern="1200" cap="none" spc="0" normalizeH="0" baseline="0" noProof="0">
                          <a:ln>
                            <a:noFill/>
                          </a:ln>
                          <a:solidFill>
                            <a:prstClr val="black"/>
                          </a:solidFill>
                          <a:effectLst/>
                          <a:uLnTx/>
                          <a:uFillTx/>
                          <a:latin typeface="+mn-lt"/>
                          <a:ea typeface="+mn-ea"/>
                          <a:cs typeface="+mn-cs"/>
                        </a:rPr>
                        <a:t>
FUISTE A ALGUNA DE ESTAS ACTIVIDADES?
El fin de semana pasado miles de personas disfrutaron de la oferta turística que tenemos en la provincia. La Feria de las Colectividades en la capital, los paseos urbanos, la muestra del querido Negro Fontanarrosa y la llegada del Top Race en Rosario, en el norte Concurso de Pesca Variada en Romang: todas estas actividades, y muchas más, hacen de Santa Fe uno de los destinos emergentes y que se sigue consolidando como alternativa para el turismo nacional e internacional.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611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- 2017-08-01 11:04:57</a:t>
                      </a:r>
                      <a:r>
                        <a:rPr kumimoji="0" lang="es-ES" sz="1000" b="0" i="0" u="none" strike="noStrike" kern="1200" cap="none" spc="0" normalizeH="0" baseline="0" noProof="0">
                          <a:ln>
                            <a:noFill/>
                          </a:ln>
                          <a:solidFill>
                            <a:prstClr val="black"/>
                          </a:solidFill>
                          <a:effectLst/>
                          <a:uLnTx/>
                          <a:uFillTx/>
                          <a:latin typeface="+mn-lt"/>
                          <a:ea typeface="+mn-ea"/>
                          <a:cs typeface="+mn-cs"/>
                        </a:rPr>
                        <a:t>
ELIMINAMOS EL BASURAL A CIELO ABIERTO MÁS GRANDE DE LA PROVINCIA
Así quedó el centro de Gestión Integral de Residuos Urbanos (GIRSU) ➡ La planta más moderna del país en tratamiento de residuos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0635897"/>
                  </a:ext>
                </a:extLst>
              </a:tr>
            </a:tbl>
          </a:graphicData>
        </a:graphic>
      </p:graphicFrame>
      <p:sp>
        <p:nvSpPr>
          <p:cNvPr id="4" name="Text Placeholder 3">
            <a:extLst>
              <a:ext uri="{FF2B5EF4-FFF2-40B4-BE49-F238E27FC236}">
                <a16:creationId xmlns:a16="http://schemas.microsoft.com/office/drawing/2014/main" id="{28479F3B-F912-44B9-BDC2-234F4D2172CD}"/>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473329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B6DF-EC57-46AE-841B-BDC6707C0BA5}"/>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6A53E0C4-7ABF-47BF-A0B3-54DDF06B6785}"/>
              </a:ext>
            </a:extLst>
          </p:cNvPr>
          <p:cNvGraphicFramePr>
            <a:graphicFrameLocks noGrp="1"/>
          </p:cNvGraphicFramePr>
          <p:nvPr>
            <p:ph type="tbl" sz="quarter" idx="13"/>
            <p:extLst>
              <p:ext uri="{D42A27DB-BD31-4B8C-83A1-F6EECF244321}">
                <p14:modId xmlns:p14="http://schemas.microsoft.com/office/powerpoint/2010/main" val="518540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0530113"/>
                    </a:ext>
                  </a:extLst>
                </a:gridCol>
                <a:gridCol w="658368">
                  <a:extLst>
                    <a:ext uri="{9D8B030D-6E8A-4147-A177-3AD203B41FA5}">
                      <a16:colId xmlns:a16="http://schemas.microsoft.com/office/drawing/2014/main" val="986338332"/>
                    </a:ext>
                  </a:extLst>
                </a:gridCol>
                <a:gridCol w="658368">
                  <a:extLst>
                    <a:ext uri="{9D8B030D-6E8A-4147-A177-3AD203B41FA5}">
                      <a16:colId xmlns:a16="http://schemas.microsoft.com/office/drawing/2014/main" val="398896673"/>
                    </a:ext>
                  </a:extLst>
                </a:gridCol>
                <a:gridCol w="658368">
                  <a:extLst>
                    <a:ext uri="{9D8B030D-6E8A-4147-A177-3AD203B41FA5}">
                      <a16:colId xmlns:a16="http://schemas.microsoft.com/office/drawing/2014/main" val="3331041774"/>
                    </a:ext>
                  </a:extLst>
                </a:gridCol>
                <a:gridCol w="658368">
                  <a:extLst>
                    <a:ext uri="{9D8B030D-6E8A-4147-A177-3AD203B41FA5}">
                      <a16:colId xmlns:a16="http://schemas.microsoft.com/office/drawing/2014/main" val="4087401598"/>
                    </a:ext>
                  </a:extLst>
                </a:gridCol>
                <a:gridCol w="658368">
                  <a:extLst>
                    <a:ext uri="{9D8B030D-6E8A-4147-A177-3AD203B41FA5}">
                      <a16:colId xmlns:a16="http://schemas.microsoft.com/office/drawing/2014/main" val="3442160773"/>
                    </a:ext>
                  </a:extLst>
                </a:gridCol>
                <a:gridCol w="658368">
                  <a:extLst>
                    <a:ext uri="{9D8B030D-6E8A-4147-A177-3AD203B41FA5}">
                      <a16:colId xmlns:a16="http://schemas.microsoft.com/office/drawing/2014/main" val="3639900252"/>
                    </a:ext>
                  </a:extLst>
                </a:gridCol>
                <a:gridCol w="658368">
                  <a:extLst>
                    <a:ext uri="{9D8B030D-6E8A-4147-A177-3AD203B41FA5}">
                      <a16:colId xmlns:a16="http://schemas.microsoft.com/office/drawing/2014/main" val="664066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450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- 2017-08-10 15:54:54</a:t>
                      </a:r>
                      <a:r>
                        <a:rPr kumimoji="0" lang="es-ES" sz="1000" b="0" i="0" u="none" strike="noStrike" kern="1200" cap="none" spc="0" normalizeH="0" baseline="0" noProof="0">
                          <a:ln>
                            <a:noFill/>
                          </a:ln>
                          <a:solidFill>
                            <a:prstClr val="black"/>
                          </a:solidFill>
                          <a:effectLst/>
                          <a:uLnTx/>
                          <a:uFillTx/>
                          <a:latin typeface="+mn-lt"/>
                          <a:ea typeface="+mn-ea"/>
                          <a:cs typeface="+mn-cs"/>
                        </a:rPr>
                        <a:t>
El Centro de Acción de Movimientos Comunitarios de Santa Fe es un gran ejemplo de que la economía social y las organizaciones populares son una nueva manera de entender la inclusión a través del trabajo. El objetivo no es el beneficio individual, sino la solidaridad y el trabajo en equipo. Con los ministros Luis Contigiani y Julio Genesini estamos impulsando a instituciones como esta para que se sigan fortaleciendo los emprendimientos productivos, la capacitación y formación para el trabajo y la organización de los sectores populares.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754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- 2017-08-24 19:10:36</a:t>
                      </a:r>
                      <a:r>
                        <a:rPr kumimoji="0" lang="es-ES" sz="1000" b="0" i="0" u="none" strike="noStrike" kern="1200" cap="none" spc="0" normalizeH="0" baseline="0" noProof="0">
                          <a:ln>
                            <a:noFill/>
                          </a:ln>
                          <a:solidFill>
                            <a:prstClr val="black"/>
                          </a:solidFill>
                          <a:effectLst/>
                          <a:uLnTx/>
                          <a:uFillTx/>
                          <a:latin typeface="+mn-lt"/>
                          <a:ea typeface="+mn-ea"/>
                          <a:cs typeface="+mn-cs"/>
                        </a:rPr>
                        <a:t>
¡Cada vez falta menos para terminar de repavimentar la ruta 17 entre Ceres y la ruta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072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- 2017-08-05 11:25:57</a:t>
                      </a:r>
                      <a:r>
                        <a:rPr kumimoji="0" lang="es-ES" sz="1000" b="0" i="0" u="none" strike="noStrike" kern="1200" cap="none" spc="0" normalizeH="0" baseline="0" noProof="0">
                          <a:ln>
                            <a:noFill/>
                          </a:ln>
                          <a:solidFill>
                            <a:prstClr val="black"/>
                          </a:solidFill>
                          <a:effectLst/>
                          <a:uLnTx/>
                          <a:uFillTx/>
                          <a:latin typeface="+mn-lt"/>
                          <a:ea typeface="+mn-ea"/>
                          <a:cs typeface="+mn-cs"/>
                        </a:rPr>
                        <a:t>
QUEREMOS CONOCER TU PROYECTO💡
Si estás estudiando ingeniería o te graduaste hace poco el #ProgramaIngenieros es para vos! Es un concurso de ideas y proyectos innovadores vinculados a problemáticas, necesidades y oportunidades provinciales. Los equipos ganadores obtendrán una beca completa para formarse en alguno de los principales centros tecnológicos del mundo. Además, hay un premio especial sobre energías renovables por $150.000. ¡Tenés tiempo hasta el 31 de agosto! Inscribite y conocé más ➡http://bit.ly/2hrlBU4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7466438"/>
                  </a:ext>
                </a:extLst>
              </a:tr>
            </a:tbl>
          </a:graphicData>
        </a:graphic>
      </p:graphicFrame>
      <p:sp>
        <p:nvSpPr>
          <p:cNvPr id="4" name="Text Placeholder 3">
            <a:extLst>
              <a:ext uri="{FF2B5EF4-FFF2-40B4-BE49-F238E27FC236}">
                <a16:creationId xmlns:a16="http://schemas.microsoft.com/office/drawing/2014/main" id="{EF01F30A-DCB2-4815-9D27-80BC4B543A4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265748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C975B-4CE6-4C71-9B31-BB2CEE5BA8F0}"/>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763DE032-90A8-4E5C-9B8C-B0176081557B}"/>
              </a:ext>
            </a:extLst>
          </p:cNvPr>
          <p:cNvGraphicFramePr>
            <a:graphicFrameLocks noGrp="1"/>
          </p:cNvGraphicFramePr>
          <p:nvPr>
            <p:ph type="tbl" sz="quarter" idx="13"/>
            <p:extLst>
              <p:ext uri="{D42A27DB-BD31-4B8C-83A1-F6EECF244321}">
                <p14:modId xmlns:p14="http://schemas.microsoft.com/office/powerpoint/2010/main" val="2154449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8949772"/>
                    </a:ext>
                  </a:extLst>
                </a:gridCol>
                <a:gridCol w="658368">
                  <a:extLst>
                    <a:ext uri="{9D8B030D-6E8A-4147-A177-3AD203B41FA5}">
                      <a16:colId xmlns:a16="http://schemas.microsoft.com/office/drawing/2014/main" val="2517360662"/>
                    </a:ext>
                  </a:extLst>
                </a:gridCol>
                <a:gridCol w="658368">
                  <a:extLst>
                    <a:ext uri="{9D8B030D-6E8A-4147-A177-3AD203B41FA5}">
                      <a16:colId xmlns:a16="http://schemas.microsoft.com/office/drawing/2014/main" val="2841450944"/>
                    </a:ext>
                  </a:extLst>
                </a:gridCol>
                <a:gridCol w="658368">
                  <a:extLst>
                    <a:ext uri="{9D8B030D-6E8A-4147-A177-3AD203B41FA5}">
                      <a16:colId xmlns:a16="http://schemas.microsoft.com/office/drawing/2014/main" val="2844990318"/>
                    </a:ext>
                  </a:extLst>
                </a:gridCol>
                <a:gridCol w="658368">
                  <a:extLst>
                    <a:ext uri="{9D8B030D-6E8A-4147-A177-3AD203B41FA5}">
                      <a16:colId xmlns:a16="http://schemas.microsoft.com/office/drawing/2014/main" val="3503378558"/>
                    </a:ext>
                  </a:extLst>
                </a:gridCol>
                <a:gridCol w="658368">
                  <a:extLst>
                    <a:ext uri="{9D8B030D-6E8A-4147-A177-3AD203B41FA5}">
                      <a16:colId xmlns:a16="http://schemas.microsoft.com/office/drawing/2014/main" val="2841763551"/>
                    </a:ext>
                  </a:extLst>
                </a:gridCol>
                <a:gridCol w="658368">
                  <a:extLst>
                    <a:ext uri="{9D8B030D-6E8A-4147-A177-3AD203B41FA5}">
                      <a16:colId xmlns:a16="http://schemas.microsoft.com/office/drawing/2014/main" val="3215866175"/>
                    </a:ext>
                  </a:extLst>
                </a:gridCol>
                <a:gridCol w="658368">
                  <a:extLst>
                    <a:ext uri="{9D8B030D-6E8A-4147-A177-3AD203B41FA5}">
                      <a16:colId xmlns:a16="http://schemas.microsoft.com/office/drawing/2014/main" val="844204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476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- 2017-08-20 18:05:54</a:t>
                      </a:r>
                      <a:r>
                        <a:rPr kumimoji="0" lang="es-ES" sz="1000" b="0" i="0" u="none" strike="noStrike" kern="1200" cap="none" spc="0" normalizeH="0" baseline="0" noProof="0">
                          <a:ln>
                            <a:noFill/>
                          </a:ln>
                          <a:solidFill>
                            <a:prstClr val="black"/>
                          </a:solidFill>
                          <a:effectLst/>
                          <a:uLnTx/>
                          <a:uFillTx/>
                          <a:latin typeface="+mn-lt"/>
                          <a:ea typeface="+mn-ea"/>
                          <a:cs typeface="+mn-cs"/>
                        </a:rPr>
                        <a:t>
FELIZ DÍA!
Donde hay un niño, hay un mundo de oportunidades que debemos cuidar y proteger.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539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- 2017-08-31 09:51:41</a:t>
                      </a:r>
                      <a:r>
                        <a:rPr kumimoji="0" lang="es-ES" sz="1000" b="0" i="0" u="none" strike="noStrike" kern="1200" cap="none" spc="0" normalizeH="0" baseline="0" noProof="0">
                          <a:ln>
                            <a:noFill/>
                          </a:ln>
                          <a:solidFill>
                            <a:prstClr val="black"/>
                          </a:solidFill>
                          <a:effectLst/>
                          <a:uLnTx/>
                          <a:uFillTx/>
                          <a:latin typeface="+mn-lt"/>
                          <a:ea typeface="+mn-ea"/>
                          <a:cs typeface="+mn-cs"/>
                        </a:rPr>
                        <a:t>
Había que hacerlo y lo estamos haciendo. Construyendo y repavimentando rutas en toda la provincia. Este es el plan de obras más importante de la historia de Santa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105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- 2017-08-11 11:45:32</a:t>
                      </a:r>
                      <a:r>
                        <a:rPr kumimoji="0" lang="es-ES" sz="1000" b="0" i="0" u="none" strike="noStrike" kern="1200" cap="none" spc="0" normalizeH="0" baseline="0" noProof="0">
                          <a:ln>
                            <a:noFill/>
                          </a:ln>
                          <a:solidFill>
                            <a:prstClr val="black"/>
                          </a:solidFill>
                          <a:effectLst/>
                          <a:uLnTx/>
                          <a:uFillTx/>
                          <a:latin typeface="+mn-lt"/>
                          <a:ea typeface="+mn-ea"/>
                          <a:cs typeface="+mn-cs"/>
                        </a:rPr>
                        <a:t>
En el bar El Cairo, compartimos un desayuno con los chicos de 6to grado de la escuela La Argentina, de la zona sur de Rosario.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346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- 2017-08-13 17:14:17</a:t>
                      </a:r>
                      <a:r>
                        <a:rPr kumimoji="0" lang="es-ES" sz="1000" b="0" i="0" u="none" strike="noStrike" kern="1200" cap="none" spc="0" normalizeH="0" baseline="0" noProof="0">
                          <a:ln>
                            <a:noFill/>
                          </a:ln>
                          <a:solidFill>
                            <a:prstClr val="black"/>
                          </a:solidFill>
                          <a:effectLst/>
                          <a:uLnTx/>
                          <a:uFillTx/>
                          <a:latin typeface="+mn-lt"/>
                          <a:ea typeface="+mn-ea"/>
                          <a:cs typeface="+mn-cs"/>
                        </a:rPr>
                        <a:t>
Votando en mi escuela primaria en Rosario #Paso2017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521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- 2017-08-12 10:00:00</a:t>
                      </a:r>
                      <a:r>
                        <a:rPr kumimoji="0" lang="es-ES" sz="1000" b="0" i="0" u="none" strike="noStrike" kern="1200" cap="none" spc="0" normalizeH="0" baseline="0" noProof="0">
                          <a:ln>
                            <a:noFill/>
                          </a:ln>
                          <a:solidFill>
                            <a:prstClr val="black"/>
                          </a:solidFill>
                          <a:effectLst/>
                          <a:uLnTx/>
                          <a:uFillTx/>
                          <a:latin typeface="+mn-lt"/>
                          <a:ea typeface="+mn-ea"/>
                          <a:cs typeface="+mn-cs"/>
                        </a:rPr>
                        <a:t>
CÓMO SE VOTA?
Mirá y compartí este video para que todos lleguemos al domingo bien informados.
Podés encontrar más información en ➡santafe.gob.ar/elecciones2017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4662342"/>
                  </a:ext>
                </a:extLst>
              </a:tr>
            </a:tbl>
          </a:graphicData>
        </a:graphic>
      </p:graphicFrame>
      <p:sp>
        <p:nvSpPr>
          <p:cNvPr id="4" name="Text Placeholder 3">
            <a:extLst>
              <a:ext uri="{FF2B5EF4-FFF2-40B4-BE49-F238E27FC236}">
                <a16:creationId xmlns:a16="http://schemas.microsoft.com/office/drawing/2014/main" id="{8A3062E0-8CAA-434D-AF9F-6144D7E6C7BC}"/>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777280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4B80A-514C-42CA-AD23-7BD03C951BFB}"/>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24995BCD-E8C1-4B32-A1E1-24C7A4AEC24D}"/>
              </a:ext>
            </a:extLst>
          </p:cNvPr>
          <p:cNvGraphicFramePr>
            <a:graphicFrameLocks noGrp="1"/>
          </p:cNvGraphicFramePr>
          <p:nvPr>
            <p:ph type="tbl" sz="quarter" idx="13"/>
            <p:extLst>
              <p:ext uri="{D42A27DB-BD31-4B8C-83A1-F6EECF244321}">
                <p14:modId xmlns:p14="http://schemas.microsoft.com/office/powerpoint/2010/main" val="2781289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2408362"/>
                    </a:ext>
                  </a:extLst>
                </a:gridCol>
                <a:gridCol w="658368">
                  <a:extLst>
                    <a:ext uri="{9D8B030D-6E8A-4147-A177-3AD203B41FA5}">
                      <a16:colId xmlns:a16="http://schemas.microsoft.com/office/drawing/2014/main" val="1594346172"/>
                    </a:ext>
                  </a:extLst>
                </a:gridCol>
                <a:gridCol w="658368">
                  <a:extLst>
                    <a:ext uri="{9D8B030D-6E8A-4147-A177-3AD203B41FA5}">
                      <a16:colId xmlns:a16="http://schemas.microsoft.com/office/drawing/2014/main" val="4093722735"/>
                    </a:ext>
                  </a:extLst>
                </a:gridCol>
                <a:gridCol w="658368">
                  <a:extLst>
                    <a:ext uri="{9D8B030D-6E8A-4147-A177-3AD203B41FA5}">
                      <a16:colId xmlns:a16="http://schemas.microsoft.com/office/drawing/2014/main" val="3397715764"/>
                    </a:ext>
                  </a:extLst>
                </a:gridCol>
                <a:gridCol w="658368">
                  <a:extLst>
                    <a:ext uri="{9D8B030D-6E8A-4147-A177-3AD203B41FA5}">
                      <a16:colId xmlns:a16="http://schemas.microsoft.com/office/drawing/2014/main" val="2090500813"/>
                    </a:ext>
                  </a:extLst>
                </a:gridCol>
                <a:gridCol w="658368">
                  <a:extLst>
                    <a:ext uri="{9D8B030D-6E8A-4147-A177-3AD203B41FA5}">
                      <a16:colId xmlns:a16="http://schemas.microsoft.com/office/drawing/2014/main" val="1422302070"/>
                    </a:ext>
                  </a:extLst>
                </a:gridCol>
                <a:gridCol w="658368">
                  <a:extLst>
                    <a:ext uri="{9D8B030D-6E8A-4147-A177-3AD203B41FA5}">
                      <a16:colId xmlns:a16="http://schemas.microsoft.com/office/drawing/2014/main" val="971054800"/>
                    </a:ext>
                  </a:extLst>
                </a:gridCol>
                <a:gridCol w="658368">
                  <a:extLst>
                    <a:ext uri="{9D8B030D-6E8A-4147-A177-3AD203B41FA5}">
                      <a16:colId xmlns:a16="http://schemas.microsoft.com/office/drawing/2014/main" val="1489361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946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- 2017-08-06 12:30:49</a:t>
                      </a:r>
                      <a:r>
                        <a:rPr kumimoji="0" lang="es-ES" sz="1000" b="0" i="0" u="none" strike="noStrike" kern="1200" cap="none" spc="0" normalizeH="0" baseline="0" noProof="0">
                          <a:ln>
                            <a:noFill/>
                          </a:ln>
                          <a:solidFill>
                            <a:prstClr val="black"/>
                          </a:solidFill>
                          <a:effectLst/>
                          <a:uLnTx/>
                          <a:uFillTx/>
                          <a:latin typeface="+mn-lt"/>
                          <a:ea typeface="+mn-ea"/>
                          <a:cs typeface="+mn-cs"/>
                        </a:rPr>
                        <a:t>
ACOMPAÑANDO ESFUERZOS
Las obras de infraestructura mejoran las condiciones vida de los santafesinos. Por eso acompañamos el esfuerzo de intendentes y presidentes comunales para que las localidades puedan seguir creciendo y desarrollándose. En San Lorenzo, recorrimos las obras de mejoras, remodelación y ampliación del bulevar Urquiza, que va a mejorar la seguridad de los vecinos y jerarquizar el acceso.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563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- 2017-08-30 13:40:53</a:t>
                      </a:r>
                      <a:r>
                        <a:rPr kumimoji="0" lang="es-ES" sz="1000" b="0" i="0" u="none" strike="noStrike" kern="1200" cap="none" spc="0" normalizeH="0" baseline="0" noProof="0">
                          <a:ln>
                            <a:noFill/>
                          </a:ln>
                          <a:solidFill>
                            <a:prstClr val="black"/>
                          </a:solidFill>
                          <a:effectLst/>
                          <a:uLnTx/>
                          <a:uFillTx/>
                          <a:latin typeface="+mn-lt"/>
                          <a:ea typeface="+mn-ea"/>
                          <a:cs typeface="+mn-cs"/>
                        </a:rPr>
                        <a:t>
Buscando alternativas con el ministro Ricardo Buryaile, cancillería y con las cámaras que reúnen a las empresas del rubro, por la situación de las exportaciones a EEUU de biodisel.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2530760"/>
                  </a:ext>
                </a:extLst>
              </a:tr>
            </a:tbl>
          </a:graphicData>
        </a:graphic>
      </p:graphicFrame>
      <p:sp>
        <p:nvSpPr>
          <p:cNvPr id="4" name="Text Placeholder 3">
            <a:extLst>
              <a:ext uri="{FF2B5EF4-FFF2-40B4-BE49-F238E27FC236}">
                <a16:creationId xmlns:a16="http://schemas.microsoft.com/office/drawing/2014/main" id="{D6BC29C5-403A-42E3-81F7-7CA26BE0D1F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070285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4A74-2728-4F47-883C-A035EF47677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BA23F7A0-7A08-46B2-B134-AF465BD77399}"/>
              </a:ext>
            </a:extLst>
          </p:cNvPr>
          <p:cNvGraphicFramePr>
            <a:graphicFrameLocks noGrp="1"/>
          </p:cNvGraphicFramePr>
          <p:nvPr>
            <p:ph type="chart" sz="quarter" idx="13"/>
            <p:extLst>
              <p:ext uri="{D42A27DB-BD31-4B8C-83A1-F6EECF244321}">
                <p14:modId xmlns:p14="http://schemas.microsoft.com/office/powerpoint/2010/main" val="1806878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5F1C2F-1BEF-4575-BC06-5489A29821C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7D81254-FE66-4A25-9564-27828500DC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4812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69BBE-8846-409B-B47A-9B93999186C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EC3D2510-24BD-4D63-854C-4487F821E7ED}"/>
              </a:ext>
            </a:extLst>
          </p:cNvPr>
          <p:cNvGraphicFramePr>
            <a:graphicFrameLocks noGrp="1"/>
          </p:cNvGraphicFramePr>
          <p:nvPr>
            <p:ph type="chart" sz="quarter" idx="13"/>
            <p:extLst>
              <p:ext uri="{D42A27DB-BD31-4B8C-83A1-F6EECF244321}">
                <p14:modId xmlns:p14="http://schemas.microsoft.com/office/powerpoint/2010/main" val="402200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1B7F01-EC88-43CE-BD2A-FB953FD2E06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1570F32-EE66-48AC-B141-F7B71D02CC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9027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B7F8-082C-43BB-9CAC-A13023DECD9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38699542-A574-4AD2-8039-7C48306D61C4}"/>
              </a:ext>
            </a:extLst>
          </p:cNvPr>
          <p:cNvGraphicFramePr>
            <a:graphicFrameLocks noGrp="1"/>
          </p:cNvGraphicFramePr>
          <p:nvPr>
            <p:ph type="chart" sz="quarter" idx="13"/>
            <p:extLst>
              <p:ext uri="{D42A27DB-BD31-4B8C-83A1-F6EECF244321}">
                <p14:modId xmlns:p14="http://schemas.microsoft.com/office/powerpoint/2010/main" val="453241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355622-4AE5-4469-B4B3-5E05E5E0C0A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C78E00F-CB57-4D65-80E1-2BB4B553E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5535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956C4-5D46-4456-90DB-7EB806D1E32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7B32584-E5C5-4F15-8C5C-4819E9181714}"/>
              </a:ext>
            </a:extLst>
          </p:cNvPr>
          <p:cNvGraphicFramePr>
            <a:graphicFrameLocks noGrp="1"/>
          </p:cNvGraphicFramePr>
          <p:nvPr>
            <p:ph type="chart" sz="quarter" idx="13"/>
            <p:extLst>
              <p:ext uri="{D42A27DB-BD31-4B8C-83A1-F6EECF244321}">
                <p14:modId xmlns:p14="http://schemas.microsoft.com/office/powerpoint/2010/main" val="1735751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3BB29D-B1E3-440C-95E0-E945FD6B351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2BA6D8E-F2AE-42A6-9D4E-F7CECAE54C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271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0887-FB23-4772-BEDC-8E67374C7F4B}"/>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C53255CB-83AB-46DC-B4A4-085075E52BFE}"/>
              </a:ext>
            </a:extLst>
          </p:cNvPr>
          <p:cNvGraphicFramePr>
            <a:graphicFrameLocks noGrp="1"/>
          </p:cNvGraphicFramePr>
          <p:nvPr>
            <p:ph type="chart" sz="quarter" idx="13"/>
            <p:extLst>
              <p:ext uri="{D42A27DB-BD31-4B8C-83A1-F6EECF244321}">
                <p14:modId xmlns:p14="http://schemas.microsoft.com/office/powerpoint/2010/main" val="3537971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9F859E-D96A-4998-8075-D15A4B81EB1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B4A98D0-A38A-41ED-9BE7-8D50F5362B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897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2792E-6A1D-442E-BD65-246ECDF4C28C}"/>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5107512-F1F7-4D97-8EB4-3A6EF5790B06}"/>
              </a:ext>
            </a:extLst>
          </p:cNvPr>
          <p:cNvGraphicFramePr>
            <a:graphicFrameLocks noGrp="1"/>
          </p:cNvGraphicFramePr>
          <p:nvPr>
            <p:ph type="chart" sz="quarter" idx="13"/>
            <p:extLst>
              <p:ext uri="{D42A27DB-BD31-4B8C-83A1-F6EECF244321}">
                <p14:modId xmlns:p14="http://schemas.microsoft.com/office/powerpoint/2010/main" val="3255710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F5AC5-4EB8-4407-916C-7B7B520D7FE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C91D18B-2CAF-4159-8DD8-BD2DAA8785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3910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F83CA-25F0-4914-96E4-0E603C03EB0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A124955-F483-41FB-9292-7CF9B6B1EB6C}"/>
              </a:ext>
            </a:extLst>
          </p:cNvPr>
          <p:cNvGraphicFramePr>
            <a:graphicFrameLocks noGrp="1"/>
          </p:cNvGraphicFramePr>
          <p:nvPr>
            <p:ph type="chart" sz="quarter" idx="13"/>
            <p:extLst>
              <p:ext uri="{D42A27DB-BD31-4B8C-83A1-F6EECF244321}">
                <p14:modId xmlns:p14="http://schemas.microsoft.com/office/powerpoint/2010/main" val="3618395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62BC72-26CA-481D-A540-14D03409DB5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50FA621-4A95-4AC6-9070-F4EEB77296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6782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BFF9A-4DCE-4BB6-BA19-866333695EFD}"/>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5A2F160-3B96-41FB-BFB0-B4D189E33B7A}"/>
              </a:ext>
            </a:extLst>
          </p:cNvPr>
          <p:cNvGraphicFramePr>
            <a:graphicFrameLocks noGrp="1"/>
          </p:cNvGraphicFramePr>
          <p:nvPr>
            <p:ph type="chart" sz="quarter" idx="13"/>
            <p:extLst>
              <p:ext uri="{D42A27DB-BD31-4B8C-83A1-F6EECF244321}">
                <p14:modId xmlns:p14="http://schemas.microsoft.com/office/powerpoint/2010/main" val="1834788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130B10-1339-4310-8F07-19FB9732952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A209469-08A8-4712-A453-628CEB25C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0033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CF1A4-7EB8-40B4-98C8-3C584B96F54F}"/>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16D1C2D-0687-4854-B016-6EE4D4ED6E54}"/>
              </a:ext>
            </a:extLst>
          </p:cNvPr>
          <p:cNvGraphicFramePr>
            <a:graphicFrameLocks noGrp="1"/>
          </p:cNvGraphicFramePr>
          <p:nvPr>
            <p:ph type="tbl" sz="quarter" idx="13"/>
            <p:extLst>
              <p:ext uri="{D42A27DB-BD31-4B8C-83A1-F6EECF244321}">
                <p14:modId xmlns:p14="http://schemas.microsoft.com/office/powerpoint/2010/main" val="1593240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07356648"/>
                    </a:ext>
                  </a:extLst>
                </a:gridCol>
                <a:gridCol w="2468880">
                  <a:extLst>
                    <a:ext uri="{9D8B030D-6E8A-4147-A177-3AD203B41FA5}">
                      <a16:colId xmlns:a16="http://schemas.microsoft.com/office/drawing/2014/main" val="1595293791"/>
                    </a:ext>
                  </a:extLst>
                </a:gridCol>
                <a:gridCol w="822960">
                  <a:extLst>
                    <a:ext uri="{9D8B030D-6E8A-4147-A177-3AD203B41FA5}">
                      <a16:colId xmlns:a16="http://schemas.microsoft.com/office/drawing/2014/main" val="3810391172"/>
                    </a:ext>
                  </a:extLst>
                </a:gridCol>
                <a:gridCol w="822960">
                  <a:extLst>
                    <a:ext uri="{9D8B030D-6E8A-4147-A177-3AD203B41FA5}">
                      <a16:colId xmlns:a16="http://schemas.microsoft.com/office/drawing/2014/main" val="1875756826"/>
                    </a:ext>
                  </a:extLst>
                </a:gridCol>
                <a:gridCol w="822960">
                  <a:extLst>
                    <a:ext uri="{9D8B030D-6E8A-4147-A177-3AD203B41FA5}">
                      <a16:colId xmlns:a16="http://schemas.microsoft.com/office/drawing/2014/main" val="1351961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25808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 Enrique Turchio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86354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Berta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80945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Beatriz Alabarcez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79122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Lucía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86333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Candela Ortiz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70131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Albornoz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27450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Guille 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76575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Susy Tassa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73450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Victor Manuel Cordoba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51265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Mercedes Paniagua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17564069"/>
                  </a:ext>
                </a:extLst>
              </a:tr>
            </a:tbl>
          </a:graphicData>
        </a:graphic>
      </p:graphicFrame>
      <p:sp>
        <p:nvSpPr>
          <p:cNvPr id="4" name="Text Placeholder 3">
            <a:extLst>
              <a:ext uri="{FF2B5EF4-FFF2-40B4-BE49-F238E27FC236}">
                <a16:creationId xmlns:a16="http://schemas.microsoft.com/office/drawing/2014/main" id="{82368B80-12F9-46B7-82A2-4D5B686B6E4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113037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72D7F-BAB0-4623-89DB-DA025C3B6A57}"/>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AFA071D0-80DE-46DA-A3B5-3BABC7B40787}"/>
              </a:ext>
            </a:extLst>
          </p:cNvPr>
          <p:cNvGraphicFramePr>
            <a:graphicFrameLocks noGrp="1"/>
          </p:cNvGraphicFramePr>
          <p:nvPr>
            <p:ph type="tbl" sz="quarter" idx="13"/>
            <p:extLst>
              <p:ext uri="{D42A27DB-BD31-4B8C-83A1-F6EECF244321}">
                <p14:modId xmlns:p14="http://schemas.microsoft.com/office/powerpoint/2010/main" val="2503335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54612272"/>
                    </a:ext>
                  </a:extLst>
                </a:gridCol>
                <a:gridCol w="2468880">
                  <a:extLst>
                    <a:ext uri="{9D8B030D-6E8A-4147-A177-3AD203B41FA5}">
                      <a16:colId xmlns:a16="http://schemas.microsoft.com/office/drawing/2014/main" val="1515574914"/>
                    </a:ext>
                  </a:extLst>
                </a:gridCol>
                <a:gridCol w="822960">
                  <a:extLst>
                    <a:ext uri="{9D8B030D-6E8A-4147-A177-3AD203B41FA5}">
                      <a16:colId xmlns:a16="http://schemas.microsoft.com/office/drawing/2014/main" val="2284615392"/>
                    </a:ext>
                  </a:extLst>
                </a:gridCol>
                <a:gridCol w="822960">
                  <a:extLst>
                    <a:ext uri="{9D8B030D-6E8A-4147-A177-3AD203B41FA5}">
                      <a16:colId xmlns:a16="http://schemas.microsoft.com/office/drawing/2014/main" val="2598326975"/>
                    </a:ext>
                  </a:extLst>
                </a:gridCol>
                <a:gridCol w="822960">
                  <a:extLst>
                    <a:ext uri="{9D8B030D-6E8A-4147-A177-3AD203B41FA5}">
                      <a16:colId xmlns:a16="http://schemas.microsoft.com/office/drawing/2014/main" val="2324178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8805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Ezequiel Higashikata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25992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Abel Angel Chivilo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7049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Marcelo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555541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Pia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22597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Adrian P. Trebol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895834343"/>
                  </a:ext>
                </a:extLst>
              </a:tr>
            </a:tbl>
          </a:graphicData>
        </a:graphic>
      </p:graphicFrame>
      <p:sp>
        <p:nvSpPr>
          <p:cNvPr id="4" name="Text Placeholder 3">
            <a:extLst>
              <a:ext uri="{FF2B5EF4-FFF2-40B4-BE49-F238E27FC236}">
                <a16:creationId xmlns:a16="http://schemas.microsoft.com/office/drawing/2014/main" id="{A59FE7CC-A88D-472B-BB93-9AB9AE8E64D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67092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F707A-30B3-42B7-88A5-DC8262A2AC41}"/>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4140F21-8DD8-4CA8-ABED-3ACBB2BF5298}"/>
              </a:ext>
            </a:extLst>
          </p:cNvPr>
          <p:cNvGraphicFramePr>
            <a:graphicFrameLocks noGrp="1"/>
          </p:cNvGraphicFramePr>
          <p:nvPr>
            <p:ph type="chart" sz="quarter" idx="13"/>
            <p:extLst>
              <p:ext uri="{D42A27DB-BD31-4B8C-83A1-F6EECF244321}">
                <p14:modId xmlns:p14="http://schemas.microsoft.com/office/powerpoint/2010/main" val="3271032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D5C9AD-846A-4FAE-8F74-1F0D895016B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3C216A0-6828-45EF-AF5C-8EC3E80B47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6321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841</Words>
  <Application>Microsoft Office PowerPoint</Application>
  <PresentationFormat>On-screen Show (4:3)</PresentationFormat>
  <Paragraphs>411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2017-09-01T22:10:33Z</dcterms:created>
  <dcterms:modified xsi:type="dcterms:W3CDTF">2017-09-01T22:11:25Z</dcterms:modified>
</cp:coreProperties>
</file>