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20783</c:v>
                </c:pt>
                <c:pt idx="1">
                  <c:v>20801</c:v>
                </c:pt>
                <c:pt idx="2">
                  <c:v>20807</c:v>
                </c:pt>
                <c:pt idx="3">
                  <c:v>20819</c:v>
                </c:pt>
                <c:pt idx="4">
                  <c:v>20824</c:v>
                </c:pt>
                <c:pt idx="5">
                  <c:v>20829</c:v>
                </c:pt>
                <c:pt idx="6">
                  <c:v>20847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96-4313-B27A-B0E42AA92B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515408"/>
        <c:axId val="290515736"/>
      </c:lineChart>
      <c:dateAx>
        <c:axId val="290515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15736"/>
        <c:crosses val="autoZero"/>
        <c:auto val="1"/>
        <c:lblOffset val="100"/>
        <c:baseTimeUnit val="days"/>
      </c:dateAx>
      <c:valAx>
        <c:axId val="290515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15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AE-4AA1-BE25-27A8A9004C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6807328"/>
        <c:axId val="246808968"/>
      </c:radarChart>
      <c:catAx>
        <c:axId val="246807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808968"/>
        <c:crosses val="autoZero"/>
        <c:auto val="1"/>
        <c:lblAlgn val="ctr"/>
        <c:lblOffset val="100"/>
        <c:noMultiLvlLbl val="0"/>
      </c:catAx>
      <c:valAx>
        <c:axId val="246808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807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0.41270755350801003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5F-4804-BB0E-7E645951FE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288616"/>
        <c:axId val="292285008"/>
      </c:lineChart>
      <c:dateAx>
        <c:axId val="292288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85008"/>
        <c:crosses val="autoZero"/>
        <c:auto val="1"/>
        <c:lblOffset val="100"/>
        <c:baseTimeUnit val="days"/>
      </c:dateAx>
      <c:valAx>
        <c:axId val="292285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88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</c:v>
                </c:pt>
                <c:pt idx="1">
                  <c:v>24</c:v>
                </c:pt>
                <c:pt idx="2">
                  <c:v>18</c:v>
                </c:pt>
                <c:pt idx="3">
                  <c:v>6</c:v>
                </c:pt>
                <c:pt idx="4">
                  <c:v>12</c:v>
                </c:pt>
                <c:pt idx="5">
                  <c:v>5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1B-43CE-954D-9E67355208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284680"/>
        <c:axId val="292288944"/>
      </c:barChart>
      <c:catAx>
        <c:axId val="292284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88944"/>
        <c:crosses val="autoZero"/>
        <c:auto val="1"/>
        <c:lblAlgn val="ctr"/>
        <c:lblOffset val="100"/>
        <c:noMultiLvlLbl val="0"/>
      </c:catAx>
      <c:valAx>
        <c:axId val="292288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84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24</c:v>
                </c:pt>
                <c:pt idx="1">
                  <c:v>18</c:v>
                </c:pt>
                <c:pt idx="2">
                  <c:v>6</c:v>
                </c:pt>
                <c:pt idx="3">
                  <c:v>12</c:v>
                </c:pt>
                <c:pt idx="4">
                  <c:v>5</c:v>
                </c:pt>
                <c:pt idx="5">
                  <c:v>5</c:v>
                </c:pt>
                <c:pt idx="6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B9-4CBC-B91D-44734A1D8F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525312"/>
        <c:axId val="291524656"/>
      </c:lineChart>
      <c:dateAx>
        <c:axId val="291525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24656"/>
        <c:crosses val="autoZero"/>
        <c:auto val="1"/>
        <c:lblOffset val="100"/>
        <c:baseTimeUnit val="days"/>
      </c:dateAx>
      <c:valAx>
        <c:axId val="291524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25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26-4F36-9F69-0EB2226F2C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941248"/>
        <c:axId val="244938296"/>
      </c:lineChart>
      <c:dateAx>
        <c:axId val="244941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938296"/>
        <c:crosses val="autoZero"/>
        <c:auto val="1"/>
        <c:lblOffset val="100"/>
        <c:baseTimeUnit val="days"/>
      </c:dateAx>
      <c:valAx>
        <c:axId val="244938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941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2C-4CE9-B27F-BCB98BEB6E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522032"/>
        <c:axId val="293700680"/>
      </c:barChart>
      <c:catAx>
        <c:axId val="291522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00680"/>
        <c:crosses val="autoZero"/>
        <c:auto val="1"/>
        <c:lblAlgn val="ctr"/>
        <c:lblOffset val="100"/>
        <c:noMultiLvlLbl val="0"/>
      </c:catAx>
      <c:valAx>
        <c:axId val="293700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22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0.41316358395387998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7D-44CB-A5D0-6373EAECFF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3702976"/>
        <c:axId val="293704288"/>
      </c:barChart>
      <c:catAx>
        <c:axId val="293702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04288"/>
        <c:crosses val="autoZero"/>
        <c:auto val="1"/>
        <c:lblAlgn val="ctr"/>
        <c:lblOffset val="100"/>
        <c:noMultiLvlLbl val="0"/>
      </c:catAx>
      <c:valAx>
        <c:axId val="293704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02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San Cristóbal Seguros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43-49AB-9801-C4154F5CD1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3698712"/>
        <c:axId val="293694120"/>
      </c:barChart>
      <c:catAx>
        <c:axId val="293698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694120"/>
        <c:crosses val="autoZero"/>
        <c:auto val="1"/>
        <c:lblAlgn val="ctr"/>
        <c:lblOffset val="100"/>
        <c:noMultiLvlLbl val="0"/>
      </c:catAx>
      <c:valAx>
        <c:axId val="293694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698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0.41340191318559999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72-4E02-BE33-FF2283A4E8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700352"/>
        <c:axId val="293690512"/>
      </c:lineChart>
      <c:catAx>
        <c:axId val="293700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690512"/>
        <c:crosses val="autoZero"/>
        <c:auto val="1"/>
        <c:lblAlgn val="ctr"/>
        <c:lblOffset val="100"/>
        <c:noMultiLvlLbl val="0"/>
      </c:catAx>
      <c:valAx>
        <c:axId val="293690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00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CD-44B7-A71E-CA374C1CAA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693136"/>
        <c:axId val="293693464"/>
      </c:lineChart>
      <c:catAx>
        <c:axId val="293693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693464"/>
        <c:crosses val="autoZero"/>
        <c:auto val="1"/>
        <c:lblAlgn val="ctr"/>
        <c:lblOffset val="100"/>
        <c:noMultiLvlLbl val="0"/>
      </c:catAx>
      <c:valAx>
        <c:axId val="293693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693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0.41252938072624001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B5-499F-9AFF-6A410C2EF1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0056280"/>
        <c:axId val="290513112"/>
      </c:barChart>
      <c:catAx>
        <c:axId val="240056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13112"/>
        <c:crosses val="autoZero"/>
        <c:auto val="1"/>
        <c:lblAlgn val="ctr"/>
        <c:lblOffset val="100"/>
        <c:noMultiLvlLbl val="0"/>
      </c:catAx>
      <c:valAx>
        <c:axId val="290513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056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San Cristóbal Seguros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05-475C-A743-BA73AA49FA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San Cristóbal Seguros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05-475C-A743-BA73AA49FA4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San Cristóbal Seguros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05-475C-A743-BA73AA49FA4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San Cristóbal Seguros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505-475C-A743-BA73AA49FA4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San Cristóbal Seguros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05-475C-A743-BA73AA49FA4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San Cristóbal Seguros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505-475C-A743-BA73AA49FA4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San Cristóbal Seguros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505-475C-A743-BA73AA49FA4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San Cristóbal Seguros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505-475C-A743-BA73AA49FA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4190944"/>
        <c:axId val="294193896"/>
      </c:barChart>
      <c:catAx>
        <c:axId val="294190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93896"/>
        <c:crosses val="autoZero"/>
        <c:auto val="1"/>
        <c:lblAlgn val="ctr"/>
        <c:lblOffset val="100"/>
        <c:noMultiLvlLbl val="0"/>
      </c:catAx>
      <c:valAx>
        <c:axId val="294193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90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14-4C68-BFF4-3D1A4C0CFD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971456"/>
        <c:axId val="295964896"/>
      </c:barChart>
      <c:catAx>
        <c:axId val="295971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64896"/>
        <c:crosses val="autoZero"/>
        <c:auto val="1"/>
        <c:lblAlgn val="ctr"/>
        <c:lblOffset val="100"/>
        <c:noMultiLvlLbl val="0"/>
      </c:catAx>
      <c:valAx>
        <c:axId val="295964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7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4E386-9286-4906-AD63-CBDCAC8F8D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EF1489-5BB4-4D03-9111-974540CA00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52589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F4E6E-EAB0-406E-A1DC-594A805FF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FE88EC-44AD-4B66-9400-38D321E1BC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29776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7982807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449474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961603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958149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030654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785142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843079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507035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070246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6655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11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San Cristóbal Seguros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0.4134%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2438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937BF3-A8BA-490B-9963-8994AADF54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</p:spTree>
    <p:extLst>
      <p:ext uri="{BB962C8B-B14F-4D97-AF65-F5344CB8AC3E}">
        <p14:creationId xmlns:p14="http://schemas.microsoft.com/office/powerpoint/2010/main" val="2853295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935F4-B7CA-42EB-B42B-6D74ED880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F05CC0-AD9B-4F2D-B033-600D7BA6A4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31696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4B4E6D-B776-450F-93ED-E7F60F819A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A92FBB-A9D4-4ED5-8304-8B6405785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050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94E8F-B7A7-4D41-ACD2-07E8437CE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C2EA57-63C7-4EC5-8AA3-3450D4C781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19370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AF45C2-BF2A-473B-A48E-095787D831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781F54-DB39-49A7-BCC9-C487AB877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956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C5879-10B6-4BA9-B621-AB99F910B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7A6183-B69A-4D2F-A179-76D5E96311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46284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76FC36-6956-4ADD-B2A8-9BEA302E79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813CD-C913-44D2-B610-961531906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35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F05E9-02E1-4FED-9998-727ED2F96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4FE45B-5B2A-4306-BB6F-D1D353BD38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54898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D3DC3E-4E61-4729-8D4B-B4ED025750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85BF2E-232C-437E-94F6-737F763BB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250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72B43-9A9D-4E18-A125-EE97E522B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54D751-3437-4D03-900F-7951AE51A6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25557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D227A-8F91-41B3-8ACF-0F4D4806AE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594DA-F1F7-4191-A144-948C26733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09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BCA3A-5300-4AE9-AE35-08CE864A4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AB8B95-EBDB-4BC4-9340-42AC701B31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86593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33710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72937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22992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5517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2969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67238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34019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29085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437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Cristóbal Seguros - 2017-08-28 09:00:00</a:t>
                      </a:r>
                      <a:r>
                        <a:rPr lang="es-ES" sz="1000"/>
                        <a:t>
En su preparación para el #USOpen, Delpo enfrentó a su rival más intenso. Con ustedes, el segundo spot de nuestra campaña. #Despreocupate #NosotrosTeCubrimos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0.4125%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789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6F70D5-A16C-4256-90AD-4B31CA3CC8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</p:spTree>
    <p:extLst>
      <p:ext uri="{BB962C8B-B14F-4D97-AF65-F5344CB8AC3E}">
        <p14:creationId xmlns:p14="http://schemas.microsoft.com/office/powerpoint/2010/main" val="1771721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59D7D-9085-46E8-933E-814D4ECC9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D4F20F-2836-406C-8BC7-B1AE78E34B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32964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543C9D-C1AD-45FB-BA89-A1E3C58C1C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310AB-52BF-4955-A83A-6F7C2E6AD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790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576B5-E202-4801-A476-51089FDD7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E117D1-4906-4F5C-8DF6-D0A3BBB767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65307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8FE6E0-000F-4C1B-A923-4F72ED0A98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A28E5-8954-4A52-8C10-E2303C831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353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FA74F-99CC-40D8-ACEB-DDAD7F5E1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87CE8B-E7DF-4CE0-9DA4-D04B1224E5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79057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CDAA93-D064-4464-9106-3E245C8B65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1274BB-5414-4105-A883-C1291DCDD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88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F14B7-E808-451A-B1F7-0200CBE6D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C14EF1-20F3-4A2A-8A5A-6F094BF3DC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0950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9F573D-08A1-47A4-9126-B697445DA2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6D7AF6-0758-420B-881B-7165AB67B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6377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E75A4-FF31-47D7-9980-F2FAC97D6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593936-C83B-4D95-93F9-ADBECDA2C0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90527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DD729A-0FE5-496E-8A39-4EA29140C6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9D8D4-2A8E-4AF8-B575-91A2722DE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359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46280-679E-48CD-8D05-7C1166261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A6C9E7-6F94-4D40-A18C-78470B8C5D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72710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AF1109-F34D-4734-9275-7A966D5113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7F8198-0C6F-41C2-BF10-5522A2773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4490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0A1EE-122F-4886-A4F9-6E4516BD8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8F8A6D-3EC2-48CC-A868-411BBDF686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51500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F1D6F0-841C-4914-B0B7-89AD41DE6F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7C48D-FF5A-4D3E-AAF2-46B8832DE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7943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B1E74-DB09-46B0-806B-FB8E72E73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7F1A47-D054-4A39-AE52-72BB9567DC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75144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286B2-4BCD-40EF-8DDD-103E6772A7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743589-08F3-4FAA-9027-6C518364C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360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E1DC5-9819-43D8-A992-F8C98739F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5374C8-618B-4624-9CAA-4D456C5288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5931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623242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26911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47371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4616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8129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605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Nilo Estilista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San Cristóbal Seguros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226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Diego Schneider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San Cristóbal Seguros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661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Santillan Cyn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San Cristóbal Seguros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4934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5FB4C-B134-4FCA-B74B-DDAE9B9A69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</p:spTree>
    <p:extLst>
      <p:ext uri="{BB962C8B-B14F-4D97-AF65-F5344CB8AC3E}">
        <p14:creationId xmlns:p14="http://schemas.microsoft.com/office/powerpoint/2010/main" val="5743462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5241A-E387-4313-945D-B1B149B4D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6C572B-B000-4B0A-841C-AA0B0E1C8A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20016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72756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5628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7766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29872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7943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0167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969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Cristóbal Seguros</a:t>
                      </a:r>
                      <a:r>
                        <a:rPr lang="es-ES" sz="1000"/>
                        <a:t> got a post by </a:t>
                      </a:r>
                      <a:r>
                        <a:rPr lang="es-ES" sz="1000" b="1"/>
                        <a:t>Diego Schneider - 2017-08-28 23:03:01</a:t>
                      </a:r>
                      <a:r>
                        <a:rPr lang="es-ES" sz="1000"/>
                        <a:t>
El Santo debe hacer mochilas mas pequeñas!! Jeje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08/29/2017 11:14:33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863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Cristóbal Seguros</a:t>
                      </a:r>
                      <a:r>
                        <a:rPr lang="es-ES" sz="1000"/>
                        <a:t> got a post by </a:t>
                      </a:r>
                      <a:r>
                        <a:rPr lang="es-ES" sz="1000" b="1"/>
                        <a:t>Santillan Cyn - 2017-08-28 11:27:26</a:t>
                      </a:r>
                      <a:r>
                        <a:rPr lang="es-ES" sz="1000"/>
                        <a:t>
En algun momento ustedes atienden los telefonos???? No atienden nunca y si te atienden nuca es el sector responsable!!!! Hace 1 mes que tengo su seguro y ya me doy cuenta que fue una mala elección!!!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08/28/2017 11:45:12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553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Cristóbal Seguros</a:t>
                      </a:r>
                      <a:r>
                        <a:rPr lang="es-ES" sz="1000"/>
                        <a:t> got a post by </a:t>
                      </a:r>
                      <a:r>
                        <a:rPr lang="es-ES" sz="1000" b="1"/>
                        <a:t>Nilo Estilista - 2017-08-25 09:52:37</a:t>
                      </a:r>
                      <a:r>
                        <a:rPr lang="es-ES" sz="1000"/>
                        <a:t>
somos o eramos clientes.dos autos.siempre cumplimos...nos robaron un auto y xq esa semana no pudo ir a rectificar.no nos cubre nada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08/28/2017 10:12:52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001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017C63-CC0F-4123-9EC1-92A3167C4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</p:spTree>
    <p:extLst>
      <p:ext uri="{BB962C8B-B14F-4D97-AF65-F5344CB8AC3E}">
        <p14:creationId xmlns:p14="http://schemas.microsoft.com/office/powerpoint/2010/main" val="11927343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8D44C-96EB-4A37-9C31-BC19C3CE7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Questions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12BC83-5326-4855-9028-933BB57A6C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59233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5082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386203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2033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7929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737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891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Cristóbal Seguros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Santillan Cyn - 2017-08-28 11:27:26</a:t>
                      </a:r>
                      <a:r>
                        <a:rPr lang="es-ES" sz="1000"/>
                        <a:t>
En algun momento ustedes atienden los telefonos???? No atienden nunca y si te atienden nuca es el sector responsable!!!! Hace 1 mes que tengo su seguro y ya me doy cuenta que fue una mala elección!!!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08/28/2017 11:45:12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5961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C8C936-69CA-46F4-BF8A-AAA1A2A01E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</p:spTree>
    <p:extLst>
      <p:ext uri="{BB962C8B-B14F-4D97-AF65-F5344CB8AC3E}">
        <p14:creationId xmlns:p14="http://schemas.microsoft.com/office/powerpoint/2010/main" val="4775419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CB890-3C9B-4883-AEE1-37F5E4166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74BEB0-635C-447B-9C55-72141BA7A5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95637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91D0CF-2ED5-4745-8AEE-56549A1864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31ED2C-1C10-48CA-936E-F20087292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2347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351</Words>
  <Application>Microsoft Office PowerPoint</Application>
  <PresentationFormat>On-screen Show (4:3)</PresentationFormat>
  <Paragraphs>144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</vt:lpstr>
      <vt:lpstr>Facebook User Posts Table</vt:lpstr>
      <vt:lpstr>Facebook Questions Table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2017-08-29T17:51:31Z</dcterms:created>
  <dcterms:modified xsi:type="dcterms:W3CDTF">2017-08-29T17:51:59Z</dcterms:modified>
</cp:coreProperties>
</file>