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18307</c:v>
                </c:pt>
                <c:pt idx="1">
                  <c:v>18337</c:v>
                </c:pt>
                <c:pt idx="2">
                  <c:v>18376</c:v>
                </c:pt>
                <c:pt idx="3">
                  <c:v>18412</c:v>
                </c:pt>
                <c:pt idx="4">
                  <c:v>18426</c:v>
                </c:pt>
                <c:pt idx="5">
                  <c:v>18450</c:v>
                </c:pt>
                <c:pt idx="6">
                  <c:v>18478</c:v>
                </c:pt>
                <c:pt idx="7">
                  <c:v>18497</c:v>
                </c:pt>
                <c:pt idx="8">
                  <c:v>18517</c:v>
                </c:pt>
                <c:pt idx="9">
                  <c:v>18527</c:v>
                </c:pt>
                <c:pt idx="10">
                  <c:v>18541</c:v>
                </c:pt>
                <c:pt idx="11">
                  <c:v>18573</c:v>
                </c:pt>
                <c:pt idx="12">
                  <c:v>18626</c:v>
                </c:pt>
                <c:pt idx="13">
                  <c:v>18662</c:v>
                </c:pt>
                <c:pt idx="14">
                  <c:v>18680</c:v>
                </c:pt>
                <c:pt idx="15">
                  <c:v>18690</c:v>
                </c:pt>
                <c:pt idx="16">
                  <c:v>18697</c:v>
                </c:pt>
                <c:pt idx="17">
                  <c:v>18733</c:v>
                </c:pt>
                <c:pt idx="18">
                  <c:v>18739</c:v>
                </c:pt>
                <c:pt idx="19">
                  <c:v>18749</c:v>
                </c:pt>
                <c:pt idx="20">
                  <c:v>18818</c:v>
                </c:pt>
                <c:pt idx="21">
                  <c:v>18856</c:v>
                </c:pt>
                <c:pt idx="22">
                  <c:v>18896</c:v>
                </c:pt>
                <c:pt idx="23">
                  <c:v>18899</c:v>
                </c:pt>
                <c:pt idx="24">
                  <c:v>18905</c:v>
                </c:pt>
                <c:pt idx="25">
                  <c:v>18908</c:v>
                </c:pt>
                <c:pt idx="26">
                  <c:v>18908</c:v>
                </c:pt>
                <c:pt idx="27">
                  <c:v>18909</c:v>
                </c:pt>
                <c:pt idx="28">
                  <c:v>18910</c:v>
                </c:pt>
                <c:pt idx="29">
                  <c:v>18907</c:v>
                </c:pt>
                <c:pt idx="30">
                  <c:v>18907</c:v>
                </c:pt>
              </c:numCache>
            </c:numRef>
          </c:val>
          <c:smooth val="0"/>
          <c:extLst>
            <c:ext xmlns:c16="http://schemas.microsoft.com/office/drawing/2014/chart" uri="{C3380CC4-5D6E-409C-BE32-E72D297353CC}">
              <c16:uniqueId val="{00000000-79C2-45B8-8274-82E78E9588BC}"/>
            </c:ext>
          </c:extLst>
        </c:ser>
        <c:dLbls>
          <c:showLegendKey val="0"/>
          <c:showVal val="0"/>
          <c:showCatName val="0"/>
          <c:showSerName val="0"/>
          <c:showPercent val="0"/>
          <c:showBubbleSize val="0"/>
        </c:dLbls>
        <c:smooth val="0"/>
        <c:axId val="237226320"/>
        <c:axId val="237227960"/>
      </c:lineChart>
      <c:dateAx>
        <c:axId val="23722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27960"/>
        <c:crosses val="autoZero"/>
        <c:auto val="1"/>
        <c:lblOffset val="100"/>
        <c:baseTimeUnit val="days"/>
      </c:dateAx>
      <c:valAx>
        <c:axId val="23722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2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259-4699-887B-60426E2233EB}"/>
            </c:ext>
          </c:extLst>
        </c:ser>
        <c:dLbls>
          <c:showLegendKey val="0"/>
          <c:showVal val="0"/>
          <c:showCatName val="0"/>
          <c:showSerName val="0"/>
          <c:showPercent val="0"/>
          <c:showBubbleSize val="0"/>
        </c:dLbls>
        <c:axId val="283941896"/>
        <c:axId val="283942880"/>
      </c:radarChart>
      <c:catAx>
        <c:axId val="28394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2880"/>
        <c:crosses val="autoZero"/>
        <c:auto val="1"/>
        <c:lblAlgn val="ctr"/>
        <c:lblOffset val="100"/>
        <c:noMultiLvlLbl val="0"/>
      </c:catAx>
      <c:valAx>
        <c:axId val="28394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0.25986104272663002</c:v>
                </c:pt>
                <c:pt idx="1">
                  <c:v>4.4591201833860996</c:v>
                </c:pt>
                <c:pt idx="2">
                  <c:v>0.25604706907822999</c:v>
                </c:pt>
                <c:pt idx="3">
                  <c:v>1.0021383784567</c:v>
                </c:pt>
                <c:pt idx="4">
                  <c:v>1.5744611542428999</c:v>
                </c:pt>
                <c:pt idx="5">
                  <c:v>0.81896084173989003</c:v>
                </c:pt>
                <c:pt idx="6">
                  <c:v>0.76184286539571999</c:v>
                </c:pt>
                <c:pt idx="7">
                  <c:v>0.39757667550170001</c:v>
                </c:pt>
                <c:pt idx="8">
                  <c:v>1.0401469714161999</c:v>
                </c:pt>
                <c:pt idx="9">
                  <c:v>0.16736853471547</c:v>
                </c:pt>
                <c:pt idx="10">
                  <c:v>1.3506708391783999</c:v>
                </c:pt>
                <c:pt idx="11">
                  <c:v>1.0734493722045999</c:v>
                </c:pt>
                <c:pt idx="12">
                  <c:v>0.83875477176192004</c:v>
                </c:pt>
                <c:pt idx="13">
                  <c:v>1.0365264964600001</c:v>
                </c:pt>
                <c:pt idx="14">
                  <c:v>1.7835145412672</c:v>
                </c:pt>
                <c:pt idx="15">
                  <c:v>0.95263580412094995</c:v>
                </c:pt>
                <c:pt idx="16">
                  <c:v>4.0888746232992998</c:v>
                </c:pt>
                <c:pt idx="17">
                  <c:v>0</c:v>
                </c:pt>
                <c:pt idx="18">
                  <c:v>26.120836891545999</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C98-4A59-8249-FBC8054FDD5E}"/>
            </c:ext>
          </c:extLst>
        </c:ser>
        <c:dLbls>
          <c:showLegendKey val="0"/>
          <c:showVal val="0"/>
          <c:showCatName val="0"/>
          <c:showSerName val="0"/>
          <c:showPercent val="0"/>
          <c:showBubbleSize val="0"/>
        </c:dLbls>
        <c:smooth val="0"/>
        <c:axId val="283944192"/>
        <c:axId val="283947144"/>
      </c:lineChart>
      <c:dateAx>
        <c:axId val="28394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7144"/>
        <c:crosses val="autoZero"/>
        <c:auto val="1"/>
        <c:lblOffset val="100"/>
        <c:baseTimeUnit val="days"/>
      </c:dateAx>
      <c:valAx>
        <c:axId val="28394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Pastori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c:v>
                </c:pt>
                <c:pt idx="1">
                  <c:v>14</c:v>
                </c:pt>
                <c:pt idx="2">
                  <c:v>22</c:v>
                </c:pt>
                <c:pt idx="3">
                  <c:v>34</c:v>
                </c:pt>
                <c:pt idx="4">
                  <c:v>26</c:v>
                </c:pt>
                <c:pt idx="5">
                  <c:v>19</c:v>
                </c:pt>
                <c:pt idx="6">
                  <c:v>12</c:v>
                </c:pt>
              </c:numCache>
            </c:numRef>
          </c:val>
          <c:extLst>
            <c:ext xmlns:c16="http://schemas.microsoft.com/office/drawing/2014/chart" uri="{C3380CC4-5D6E-409C-BE32-E72D297353CC}">
              <c16:uniqueId val="{00000000-D877-467F-BB8C-B65460ED9723}"/>
            </c:ext>
          </c:extLst>
        </c:ser>
        <c:dLbls>
          <c:showLegendKey val="0"/>
          <c:showVal val="0"/>
          <c:showCatName val="0"/>
          <c:showSerName val="0"/>
          <c:showPercent val="0"/>
          <c:showBubbleSize val="0"/>
        </c:dLbls>
        <c:gapWidth val="219"/>
        <c:overlap val="-27"/>
        <c:axId val="285159920"/>
        <c:axId val="285158608"/>
      </c:barChart>
      <c:catAx>
        <c:axId val="28515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58608"/>
        <c:crosses val="autoZero"/>
        <c:auto val="1"/>
        <c:lblAlgn val="ctr"/>
        <c:lblOffset val="100"/>
        <c:noMultiLvlLbl val="0"/>
      </c:catAx>
      <c:valAx>
        <c:axId val="28515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5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55</c:v>
                </c:pt>
                <c:pt idx="1">
                  <c:v>30</c:v>
                </c:pt>
                <c:pt idx="2">
                  <c:v>39</c:v>
                </c:pt>
                <c:pt idx="3">
                  <c:v>36</c:v>
                </c:pt>
                <c:pt idx="4">
                  <c:v>14</c:v>
                </c:pt>
                <c:pt idx="5">
                  <c:v>24</c:v>
                </c:pt>
                <c:pt idx="6">
                  <c:v>28</c:v>
                </c:pt>
                <c:pt idx="7">
                  <c:v>19</c:v>
                </c:pt>
                <c:pt idx="8">
                  <c:v>20</c:v>
                </c:pt>
                <c:pt idx="9">
                  <c:v>10</c:v>
                </c:pt>
                <c:pt idx="10">
                  <c:v>14</c:v>
                </c:pt>
                <c:pt idx="11">
                  <c:v>32</c:v>
                </c:pt>
                <c:pt idx="12">
                  <c:v>53</c:v>
                </c:pt>
                <c:pt idx="13">
                  <c:v>36</c:v>
                </c:pt>
                <c:pt idx="14">
                  <c:v>18</c:v>
                </c:pt>
                <c:pt idx="15">
                  <c:v>10</c:v>
                </c:pt>
                <c:pt idx="16">
                  <c:v>7</c:v>
                </c:pt>
                <c:pt idx="17">
                  <c:v>36</c:v>
                </c:pt>
                <c:pt idx="18">
                  <c:v>6</c:v>
                </c:pt>
                <c:pt idx="19">
                  <c:v>10</c:v>
                </c:pt>
                <c:pt idx="20">
                  <c:v>69</c:v>
                </c:pt>
                <c:pt idx="21">
                  <c:v>38</c:v>
                </c:pt>
                <c:pt idx="22">
                  <c:v>40</c:v>
                </c:pt>
                <c:pt idx="23">
                  <c:v>3</c:v>
                </c:pt>
                <c:pt idx="24">
                  <c:v>6</c:v>
                </c:pt>
                <c:pt idx="25">
                  <c:v>3</c:v>
                </c:pt>
                <c:pt idx="26">
                  <c:v>0</c:v>
                </c:pt>
                <c:pt idx="27">
                  <c:v>1</c:v>
                </c:pt>
                <c:pt idx="28">
                  <c:v>1</c:v>
                </c:pt>
                <c:pt idx="29">
                  <c:v>-3</c:v>
                </c:pt>
                <c:pt idx="30">
                  <c:v>0</c:v>
                </c:pt>
              </c:numCache>
            </c:numRef>
          </c:val>
          <c:smooth val="0"/>
          <c:extLst>
            <c:ext xmlns:c16="http://schemas.microsoft.com/office/drawing/2014/chart" uri="{C3380CC4-5D6E-409C-BE32-E72D297353CC}">
              <c16:uniqueId val="{00000000-13AD-4CE8-BC82-29CFA38AE32F}"/>
            </c:ext>
          </c:extLst>
        </c:ser>
        <c:dLbls>
          <c:showLegendKey val="0"/>
          <c:showVal val="0"/>
          <c:showCatName val="0"/>
          <c:showSerName val="0"/>
          <c:showPercent val="0"/>
          <c:showBubbleSize val="0"/>
        </c:dLbls>
        <c:smooth val="0"/>
        <c:axId val="285159264"/>
        <c:axId val="285155000"/>
      </c:lineChart>
      <c:dateAx>
        <c:axId val="28515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55000"/>
        <c:crosses val="autoZero"/>
        <c:auto val="1"/>
        <c:lblOffset val="100"/>
        <c:baseTimeUnit val="days"/>
      </c:dateAx>
      <c:valAx>
        <c:axId val="28515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5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4</c:v>
                </c:pt>
                <c:pt idx="1">
                  <c:v>3</c:v>
                </c:pt>
                <c:pt idx="2">
                  <c:v>1</c:v>
                </c:pt>
                <c:pt idx="3">
                  <c:v>3</c:v>
                </c:pt>
                <c:pt idx="4">
                  <c:v>2</c:v>
                </c:pt>
                <c:pt idx="5">
                  <c:v>1</c:v>
                </c:pt>
                <c:pt idx="6">
                  <c:v>3</c:v>
                </c:pt>
                <c:pt idx="7">
                  <c:v>2</c:v>
                </c:pt>
                <c:pt idx="8">
                  <c:v>2</c:v>
                </c:pt>
                <c:pt idx="9">
                  <c:v>1</c:v>
                </c:pt>
                <c:pt idx="10">
                  <c:v>3</c:v>
                </c:pt>
                <c:pt idx="11">
                  <c:v>5</c:v>
                </c:pt>
                <c:pt idx="12">
                  <c:v>2</c:v>
                </c:pt>
                <c:pt idx="13">
                  <c:v>4</c:v>
                </c:pt>
                <c:pt idx="14">
                  <c:v>2</c:v>
                </c:pt>
                <c:pt idx="15">
                  <c:v>1</c:v>
                </c:pt>
                <c:pt idx="16">
                  <c:v>3</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B47-42E8-AAC5-6ADAA4497017}"/>
            </c:ext>
          </c:extLst>
        </c:ser>
        <c:dLbls>
          <c:showLegendKey val="0"/>
          <c:showVal val="0"/>
          <c:showCatName val="0"/>
          <c:showSerName val="0"/>
          <c:showPercent val="0"/>
          <c:showBubbleSize val="0"/>
        </c:dLbls>
        <c:smooth val="0"/>
        <c:axId val="345898536"/>
        <c:axId val="345903456"/>
      </c:lineChart>
      <c:dateAx>
        <c:axId val="34589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03456"/>
        <c:crosses val="autoZero"/>
        <c:auto val="1"/>
        <c:lblOffset val="100"/>
        <c:baseTimeUnit val="days"/>
      </c:dateAx>
      <c:valAx>
        <c:axId val="34590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9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Pastori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8</c:v>
                </c:pt>
                <c:pt idx="2">
                  <c:v>3</c:v>
                </c:pt>
                <c:pt idx="3">
                  <c:v>7</c:v>
                </c:pt>
                <c:pt idx="4">
                  <c:v>8</c:v>
                </c:pt>
                <c:pt idx="5">
                  <c:v>6</c:v>
                </c:pt>
                <c:pt idx="6">
                  <c:v>5</c:v>
                </c:pt>
              </c:numCache>
            </c:numRef>
          </c:val>
          <c:extLst>
            <c:ext xmlns:c16="http://schemas.microsoft.com/office/drawing/2014/chart" uri="{C3380CC4-5D6E-409C-BE32-E72D297353CC}">
              <c16:uniqueId val="{00000000-0B87-450D-8EF5-E7FCBD306AE9}"/>
            </c:ext>
          </c:extLst>
        </c:ser>
        <c:dLbls>
          <c:showLegendKey val="0"/>
          <c:showVal val="0"/>
          <c:showCatName val="0"/>
          <c:showSerName val="0"/>
          <c:showPercent val="0"/>
          <c:showBubbleSize val="0"/>
        </c:dLbls>
        <c:gapWidth val="219"/>
        <c:overlap val="-27"/>
        <c:axId val="345900504"/>
        <c:axId val="345901160"/>
      </c:barChart>
      <c:catAx>
        <c:axId val="34590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01160"/>
        <c:crosses val="autoZero"/>
        <c:auto val="1"/>
        <c:lblAlgn val="ctr"/>
        <c:lblOffset val="100"/>
        <c:noMultiLvlLbl val="0"/>
      </c:catAx>
      <c:valAx>
        <c:axId val="34590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0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Pastori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1.1680192042421</c:v>
                </c:pt>
                <c:pt idx="1">
                  <c:v>4.3464825065835004</c:v>
                </c:pt>
                <c:pt idx="2">
                  <c:v>0.82943695025169994</c:v>
                </c:pt>
                <c:pt idx="3">
                  <c:v>0.91747345469063002</c:v>
                </c:pt>
                <c:pt idx="4">
                  <c:v>0.67380555704842005</c:v>
                </c:pt>
                <c:pt idx="5">
                  <c:v>2.699700829437</c:v>
                </c:pt>
                <c:pt idx="6">
                  <c:v>2.5485032514645001</c:v>
                </c:pt>
              </c:numCache>
            </c:numRef>
          </c:val>
          <c:extLst>
            <c:ext xmlns:c16="http://schemas.microsoft.com/office/drawing/2014/chart" uri="{C3380CC4-5D6E-409C-BE32-E72D297353CC}">
              <c16:uniqueId val="{00000000-981A-4412-8928-425E830CCEB3}"/>
            </c:ext>
          </c:extLst>
        </c:ser>
        <c:dLbls>
          <c:showLegendKey val="0"/>
          <c:showVal val="0"/>
          <c:showCatName val="0"/>
          <c:showSerName val="0"/>
          <c:showPercent val="0"/>
          <c:showBubbleSize val="0"/>
        </c:dLbls>
        <c:gapWidth val="219"/>
        <c:overlap val="-27"/>
        <c:axId val="359867440"/>
        <c:axId val="359863832"/>
      </c:barChart>
      <c:catAx>
        <c:axId val="35986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3832"/>
        <c:crosses val="autoZero"/>
        <c:auto val="1"/>
        <c:lblAlgn val="ctr"/>
        <c:lblOffset val="100"/>
        <c:noMultiLvlLbl val="0"/>
      </c:catAx>
      <c:valAx>
        <c:axId val="35986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Luis Pastori</c:v>
                </c:pt>
              </c:strCache>
            </c:strRef>
          </c:cat>
          <c:val>
            <c:numRef>
              <c:f>Sheet1!$B$2</c:f>
              <c:numCache>
                <c:formatCode>General</c:formatCode>
                <c:ptCount val="1"/>
                <c:pt idx="0">
                  <c:v>1</c:v>
                </c:pt>
              </c:numCache>
            </c:numRef>
          </c:val>
          <c:extLst>
            <c:ext xmlns:c16="http://schemas.microsoft.com/office/drawing/2014/chart" uri="{C3380CC4-5D6E-409C-BE32-E72D297353CC}">
              <c16:uniqueId val="{00000000-DE11-4227-8767-E3CA28B235BA}"/>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Luis Pastori</c:v>
                </c:pt>
              </c:strCache>
            </c:strRef>
          </c:cat>
          <c:val>
            <c:numRef>
              <c:f>Sheet1!$C$2</c:f>
              <c:numCache>
                <c:formatCode>General</c:formatCode>
                <c:ptCount val="1"/>
                <c:pt idx="0">
                  <c:v>11</c:v>
                </c:pt>
              </c:numCache>
            </c:numRef>
          </c:val>
          <c:extLst>
            <c:ext xmlns:c16="http://schemas.microsoft.com/office/drawing/2014/chart" uri="{C3380CC4-5D6E-409C-BE32-E72D297353CC}">
              <c16:uniqueId val="{00000001-DE11-4227-8767-E3CA28B235B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Luis Pastori</c:v>
                </c:pt>
              </c:strCache>
            </c:strRef>
          </c:cat>
          <c:val>
            <c:numRef>
              <c:f>Sheet1!$D$2</c:f>
              <c:numCache>
                <c:formatCode>General</c:formatCode>
                <c:ptCount val="1"/>
                <c:pt idx="0">
                  <c:v>21</c:v>
                </c:pt>
              </c:numCache>
            </c:numRef>
          </c:val>
          <c:extLst>
            <c:ext xmlns:c16="http://schemas.microsoft.com/office/drawing/2014/chart" uri="{C3380CC4-5D6E-409C-BE32-E72D297353CC}">
              <c16:uniqueId val="{00000002-DE11-4227-8767-E3CA28B235B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Luis Pastori</c:v>
                </c:pt>
              </c:strCache>
            </c:strRef>
          </c:cat>
          <c:val>
            <c:numRef>
              <c:f>Sheet1!$E$2</c:f>
              <c:numCache>
                <c:formatCode>General</c:formatCode>
                <c:ptCount val="1"/>
                <c:pt idx="0">
                  <c:v>10</c:v>
                </c:pt>
              </c:numCache>
            </c:numRef>
          </c:val>
          <c:extLst>
            <c:ext xmlns:c16="http://schemas.microsoft.com/office/drawing/2014/chart" uri="{C3380CC4-5D6E-409C-BE32-E72D297353CC}">
              <c16:uniqueId val="{00000003-DE11-4227-8767-E3CA28B235BA}"/>
            </c:ext>
          </c:extLst>
        </c:ser>
        <c:dLbls>
          <c:showLegendKey val="0"/>
          <c:showVal val="0"/>
          <c:showCatName val="0"/>
          <c:showSerName val="0"/>
          <c:showPercent val="0"/>
          <c:showBubbleSize val="0"/>
        </c:dLbls>
        <c:gapWidth val="150"/>
        <c:overlap val="100"/>
        <c:axId val="359862848"/>
        <c:axId val="359866128"/>
      </c:barChart>
      <c:catAx>
        <c:axId val="35986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6128"/>
        <c:crosses val="autoZero"/>
        <c:auto val="1"/>
        <c:lblAlgn val="ctr"/>
        <c:lblOffset val="100"/>
        <c:noMultiLvlLbl val="0"/>
      </c:catAx>
      <c:valAx>
        <c:axId val="359866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3.1100349744417999</c:v>
                </c:pt>
                <c:pt idx="2">
                  <c:v>0</c:v>
                </c:pt>
                <c:pt idx="3">
                  <c:v>0</c:v>
                </c:pt>
                <c:pt idx="4">
                  <c:v>0</c:v>
                </c:pt>
                <c:pt idx="5">
                  <c:v>1.2698412698413</c:v>
                </c:pt>
                <c:pt idx="6">
                  <c:v>1.6357277374226999</c:v>
                </c:pt>
                <c:pt idx="7">
                  <c:v>1.2187247780468</c:v>
                </c:pt>
                <c:pt idx="8">
                  <c:v>0</c:v>
                </c:pt>
                <c:pt idx="9">
                  <c:v>0.81248318536454001</c:v>
                </c:pt>
                <c:pt idx="10">
                  <c:v>0.21164021164020999</c:v>
                </c:pt>
                <c:pt idx="11">
                  <c:v>1.0868980360506</c:v>
                </c:pt>
                <c:pt idx="12">
                  <c:v>0.90529997309657995</c:v>
                </c:pt>
                <c:pt idx="13">
                  <c:v>0.92144202313694001</c:v>
                </c:pt>
                <c:pt idx="14">
                  <c:v>13.403282216841999</c:v>
                </c:pt>
                <c:pt idx="15">
                  <c:v>0.32822168415389003</c:v>
                </c:pt>
                <c:pt idx="16">
                  <c:v>0.71383732400681998</c:v>
                </c:pt>
                <c:pt idx="17">
                  <c:v>0.44300959555197</c:v>
                </c:pt>
                <c:pt idx="18">
                  <c:v>1.740651062685</c:v>
                </c:pt>
                <c:pt idx="19">
                  <c:v>9.1471616895345997E-2</c:v>
                </c:pt>
                <c:pt idx="20">
                  <c:v>3.6427226257735001</c:v>
                </c:pt>
                <c:pt idx="21">
                  <c:v>3.7054972648193001</c:v>
                </c:pt>
                <c:pt idx="22">
                  <c:v>1.3451708366963</c:v>
                </c:pt>
                <c:pt idx="23">
                  <c:v>1.2806026365348</c:v>
                </c:pt>
              </c:numCache>
            </c:numRef>
          </c:val>
          <c:smooth val="0"/>
          <c:extLst>
            <c:ext xmlns:c16="http://schemas.microsoft.com/office/drawing/2014/chart" uri="{C3380CC4-5D6E-409C-BE32-E72D297353CC}">
              <c16:uniqueId val="{00000000-DED6-46E7-9998-C87DE52D4719}"/>
            </c:ext>
          </c:extLst>
        </c:ser>
        <c:dLbls>
          <c:showLegendKey val="0"/>
          <c:showVal val="0"/>
          <c:showCatName val="0"/>
          <c:showSerName val="0"/>
          <c:showPercent val="0"/>
          <c:showBubbleSize val="0"/>
        </c:dLbls>
        <c:smooth val="0"/>
        <c:axId val="359860552"/>
        <c:axId val="359869736"/>
      </c:lineChart>
      <c:catAx>
        <c:axId val="35986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9736"/>
        <c:crosses val="autoZero"/>
        <c:auto val="1"/>
        <c:lblAlgn val="ctr"/>
        <c:lblOffset val="100"/>
        <c:noMultiLvlLbl val="0"/>
      </c:catAx>
      <c:valAx>
        <c:axId val="35986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Pastori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1</c:v>
                </c:pt>
                <c:pt idx="6">
                  <c:v>1</c:v>
                </c:pt>
                <c:pt idx="7">
                  <c:v>4</c:v>
                </c:pt>
                <c:pt idx="8">
                  <c:v>0</c:v>
                </c:pt>
                <c:pt idx="9">
                  <c:v>2</c:v>
                </c:pt>
                <c:pt idx="10">
                  <c:v>3</c:v>
                </c:pt>
                <c:pt idx="11">
                  <c:v>2</c:v>
                </c:pt>
                <c:pt idx="12">
                  <c:v>4</c:v>
                </c:pt>
                <c:pt idx="13">
                  <c:v>4</c:v>
                </c:pt>
                <c:pt idx="14">
                  <c:v>2</c:v>
                </c:pt>
                <c:pt idx="15">
                  <c:v>1</c:v>
                </c:pt>
                <c:pt idx="16">
                  <c:v>3</c:v>
                </c:pt>
                <c:pt idx="17">
                  <c:v>3</c:v>
                </c:pt>
                <c:pt idx="18">
                  <c:v>2</c:v>
                </c:pt>
                <c:pt idx="19">
                  <c:v>1</c:v>
                </c:pt>
                <c:pt idx="20">
                  <c:v>4</c:v>
                </c:pt>
                <c:pt idx="21">
                  <c:v>3</c:v>
                </c:pt>
                <c:pt idx="22">
                  <c:v>1</c:v>
                </c:pt>
                <c:pt idx="23">
                  <c:v>1</c:v>
                </c:pt>
              </c:numCache>
            </c:numRef>
          </c:val>
          <c:smooth val="0"/>
          <c:extLst>
            <c:ext xmlns:c16="http://schemas.microsoft.com/office/drawing/2014/chart" uri="{C3380CC4-5D6E-409C-BE32-E72D297353CC}">
              <c16:uniqueId val="{00000000-9C5E-4C63-A3AE-27AB331DB459}"/>
            </c:ext>
          </c:extLst>
        </c:ser>
        <c:dLbls>
          <c:showLegendKey val="0"/>
          <c:showVal val="0"/>
          <c:showCatName val="0"/>
          <c:showSerName val="0"/>
          <c:showPercent val="0"/>
          <c:showBubbleSize val="0"/>
        </c:dLbls>
        <c:smooth val="0"/>
        <c:axId val="359874984"/>
        <c:axId val="359880560"/>
      </c:lineChart>
      <c:catAx>
        <c:axId val="35987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80560"/>
        <c:crosses val="autoZero"/>
        <c:auto val="1"/>
        <c:lblAlgn val="ctr"/>
        <c:lblOffset val="100"/>
        <c:noMultiLvlLbl val="0"/>
      </c:catAx>
      <c:valAx>
        <c:axId val="35988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Pastori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0.27311957174850998</c:v>
                </c:pt>
                <c:pt idx="2">
                  <c:v>2.9595593378785998</c:v>
                </c:pt>
                <c:pt idx="3">
                  <c:v>0</c:v>
                </c:pt>
                <c:pt idx="4">
                  <c:v>1.0790217151328001</c:v>
                </c:pt>
                <c:pt idx="5">
                  <c:v>0</c:v>
                </c:pt>
                <c:pt idx="6">
                  <c:v>0</c:v>
                </c:pt>
              </c:numCache>
            </c:numRef>
          </c:val>
          <c:extLst>
            <c:ext xmlns:c16="http://schemas.microsoft.com/office/drawing/2014/chart" uri="{C3380CC4-5D6E-409C-BE32-E72D297353CC}">
              <c16:uniqueId val="{00000000-F274-4054-983D-84AEEBBD3939}"/>
            </c:ext>
          </c:extLst>
        </c:ser>
        <c:dLbls>
          <c:showLegendKey val="0"/>
          <c:showVal val="0"/>
          <c:showCatName val="0"/>
          <c:showSerName val="0"/>
          <c:showPercent val="0"/>
          <c:showBubbleSize val="0"/>
        </c:dLbls>
        <c:gapWidth val="219"/>
        <c:overlap val="-27"/>
        <c:axId val="359878920"/>
        <c:axId val="359877280"/>
      </c:barChart>
      <c:catAx>
        <c:axId val="35987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7280"/>
        <c:crosses val="autoZero"/>
        <c:auto val="1"/>
        <c:lblAlgn val="ctr"/>
        <c:lblOffset val="100"/>
        <c:noMultiLvlLbl val="0"/>
      </c:catAx>
      <c:valAx>
        <c:axId val="35987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Luis Pastori</c:v>
                </c:pt>
              </c:strCache>
            </c:strRef>
          </c:cat>
          <c:val>
            <c:numRef>
              <c:f>Sheet1!$B$2</c:f>
              <c:numCache>
                <c:formatCode>General</c:formatCode>
                <c:ptCount val="1"/>
                <c:pt idx="0">
                  <c:v>11439</c:v>
                </c:pt>
              </c:numCache>
            </c:numRef>
          </c:val>
          <c:extLst>
            <c:ext xmlns:c16="http://schemas.microsoft.com/office/drawing/2014/chart" uri="{C3380CC4-5D6E-409C-BE32-E72D297353CC}">
              <c16:uniqueId val="{00000000-2460-47D9-9331-393335272F2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Luis Pastori</c:v>
                </c:pt>
              </c:strCache>
            </c:strRef>
          </c:cat>
          <c:val>
            <c:numRef>
              <c:f>Sheet1!$C$2</c:f>
              <c:numCache>
                <c:formatCode>General</c:formatCode>
                <c:ptCount val="1"/>
                <c:pt idx="0">
                  <c:v>1231</c:v>
                </c:pt>
              </c:numCache>
            </c:numRef>
          </c:val>
          <c:extLst>
            <c:ext xmlns:c16="http://schemas.microsoft.com/office/drawing/2014/chart" uri="{C3380CC4-5D6E-409C-BE32-E72D297353CC}">
              <c16:uniqueId val="{00000001-2460-47D9-9331-393335272F2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Luis Pastori</c:v>
                </c:pt>
              </c:strCache>
            </c:strRef>
          </c:cat>
          <c:val>
            <c:numRef>
              <c:f>Sheet1!$D$2</c:f>
              <c:numCache>
                <c:formatCode>General</c:formatCode>
                <c:ptCount val="1"/>
                <c:pt idx="0">
                  <c:v>98</c:v>
                </c:pt>
              </c:numCache>
            </c:numRef>
          </c:val>
          <c:extLst>
            <c:ext xmlns:c16="http://schemas.microsoft.com/office/drawing/2014/chart" uri="{C3380CC4-5D6E-409C-BE32-E72D297353CC}">
              <c16:uniqueId val="{00000002-2460-47D9-9331-393335272F2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Luis Pastori</c:v>
                </c:pt>
              </c:strCache>
            </c:strRef>
          </c:cat>
          <c:val>
            <c:numRef>
              <c:f>Sheet1!$E$2</c:f>
              <c:numCache>
                <c:formatCode>General</c:formatCode>
                <c:ptCount val="1"/>
                <c:pt idx="0">
                  <c:v>8</c:v>
                </c:pt>
              </c:numCache>
            </c:numRef>
          </c:val>
          <c:extLst>
            <c:ext xmlns:c16="http://schemas.microsoft.com/office/drawing/2014/chart" uri="{C3380CC4-5D6E-409C-BE32-E72D297353CC}">
              <c16:uniqueId val="{00000003-2460-47D9-9331-393335272F2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Luis Pastori</c:v>
                </c:pt>
              </c:strCache>
            </c:strRef>
          </c:cat>
          <c:val>
            <c:numRef>
              <c:f>Sheet1!$F$2</c:f>
              <c:numCache>
                <c:formatCode>General</c:formatCode>
                <c:ptCount val="1"/>
                <c:pt idx="0">
                  <c:v>6</c:v>
                </c:pt>
              </c:numCache>
            </c:numRef>
          </c:val>
          <c:extLst>
            <c:ext xmlns:c16="http://schemas.microsoft.com/office/drawing/2014/chart" uri="{C3380CC4-5D6E-409C-BE32-E72D297353CC}">
              <c16:uniqueId val="{00000004-2460-47D9-9331-393335272F2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Luis Pastori</c:v>
                </c:pt>
              </c:strCache>
            </c:strRef>
          </c:cat>
          <c:val>
            <c:numRef>
              <c:f>Sheet1!$G$2</c:f>
              <c:numCache>
                <c:formatCode>General</c:formatCode>
                <c:ptCount val="1"/>
                <c:pt idx="0">
                  <c:v>59</c:v>
                </c:pt>
              </c:numCache>
            </c:numRef>
          </c:val>
          <c:extLst>
            <c:ext xmlns:c16="http://schemas.microsoft.com/office/drawing/2014/chart" uri="{C3380CC4-5D6E-409C-BE32-E72D297353CC}">
              <c16:uniqueId val="{00000005-2460-47D9-9331-393335272F2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Luis Pastori</c:v>
                </c:pt>
              </c:strCache>
            </c:strRef>
          </c:cat>
          <c:val>
            <c:numRef>
              <c:f>Sheet1!$H$2</c:f>
              <c:numCache>
                <c:formatCode>General</c:formatCode>
                <c:ptCount val="1"/>
                <c:pt idx="0">
                  <c:v>1566</c:v>
                </c:pt>
              </c:numCache>
            </c:numRef>
          </c:val>
          <c:extLst>
            <c:ext xmlns:c16="http://schemas.microsoft.com/office/drawing/2014/chart" uri="{C3380CC4-5D6E-409C-BE32-E72D297353CC}">
              <c16:uniqueId val="{00000006-2460-47D9-9331-393335272F2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Luis Pastori</c:v>
                </c:pt>
              </c:strCache>
            </c:strRef>
          </c:cat>
          <c:val>
            <c:numRef>
              <c:f>Sheet1!$I$2</c:f>
              <c:numCache>
                <c:formatCode>General</c:formatCode>
                <c:ptCount val="1"/>
                <c:pt idx="0">
                  <c:v>1413</c:v>
                </c:pt>
              </c:numCache>
            </c:numRef>
          </c:val>
          <c:extLst>
            <c:ext xmlns:c16="http://schemas.microsoft.com/office/drawing/2014/chart" uri="{C3380CC4-5D6E-409C-BE32-E72D297353CC}">
              <c16:uniqueId val="{00000007-2460-47D9-9331-393335272F23}"/>
            </c:ext>
          </c:extLst>
        </c:ser>
        <c:dLbls>
          <c:showLegendKey val="0"/>
          <c:showVal val="0"/>
          <c:showCatName val="0"/>
          <c:showSerName val="0"/>
          <c:showPercent val="0"/>
          <c:showBubbleSize val="0"/>
        </c:dLbls>
        <c:gapWidth val="150"/>
        <c:overlap val="100"/>
        <c:axId val="359871048"/>
        <c:axId val="359871376"/>
      </c:barChart>
      <c:catAx>
        <c:axId val="35987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1376"/>
        <c:crosses val="autoZero"/>
        <c:auto val="1"/>
        <c:lblAlgn val="ctr"/>
        <c:lblOffset val="100"/>
        <c:noMultiLvlLbl val="0"/>
      </c:catAx>
      <c:valAx>
        <c:axId val="359871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Pastori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759-48C3-B296-44E1D35CE486}"/>
            </c:ext>
          </c:extLst>
        </c:ser>
        <c:dLbls>
          <c:showLegendKey val="0"/>
          <c:showVal val="0"/>
          <c:showCatName val="0"/>
          <c:showSerName val="0"/>
          <c:showPercent val="0"/>
          <c:showBubbleSize val="0"/>
        </c:dLbls>
        <c:gapWidth val="219"/>
        <c:overlap val="-27"/>
        <c:axId val="326122456"/>
        <c:axId val="326126392"/>
      </c:barChart>
      <c:catAx>
        <c:axId val="32612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26392"/>
        <c:crosses val="autoZero"/>
        <c:auto val="1"/>
        <c:lblAlgn val="ctr"/>
        <c:lblOffset val="100"/>
        <c:noMultiLvlLbl val="0"/>
      </c:catAx>
      <c:valAx>
        <c:axId val="32612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2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6071-005B-4C93-9731-889B10F370D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45AA9EC-C964-4EFD-AE46-0C1256FE151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59209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E9D70-8B06-4E19-8DE7-1EAC7C499E5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5DA2E2B-8DF1-4DD2-B379-749BFADBB202}"/>
              </a:ext>
            </a:extLst>
          </p:cNvPr>
          <p:cNvGraphicFramePr>
            <a:graphicFrameLocks noGrp="1"/>
          </p:cNvGraphicFramePr>
          <p:nvPr>
            <p:ph type="tbl" sz="quarter" idx="13"/>
            <p:extLst>
              <p:ext uri="{D42A27DB-BD31-4B8C-83A1-F6EECF244321}">
                <p14:modId xmlns:p14="http://schemas.microsoft.com/office/powerpoint/2010/main" val="197076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6719604"/>
                    </a:ext>
                  </a:extLst>
                </a:gridCol>
                <a:gridCol w="740664">
                  <a:extLst>
                    <a:ext uri="{9D8B030D-6E8A-4147-A177-3AD203B41FA5}">
                      <a16:colId xmlns:a16="http://schemas.microsoft.com/office/drawing/2014/main" val="1361311358"/>
                    </a:ext>
                  </a:extLst>
                </a:gridCol>
                <a:gridCol w="740664">
                  <a:extLst>
                    <a:ext uri="{9D8B030D-6E8A-4147-A177-3AD203B41FA5}">
                      <a16:colId xmlns:a16="http://schemas.microsoft.com/office/drawing/2014/main" val="784855213"/>
                    </a:ext>
                  </a:extLst>
                </a:gridCol>
                <a:gridCol w="740664">
                  <a:extLst>
                    <a:ext uri="{9D8B030D-6E8A-4147-A177-3AD203B41FA5}">
                      <a16:colId xmlns:a16="http://schemas.microsoft.com/office/drawing/2014/main" val="4207937675"/>
                    </a:ext>
                  </a:extLst>
                </a:gridCol>
                <a:gridCol w="740664">
                  <a:extLst>
                    <a:ext uri="{9D8B030D-6E8A-4147-A177-3AD203B41FA5}">
                      <a16:colId xmlns:a16="http://schemas.microsoft.com/office/drawing/2014/main" val="1399551224"/>
                    </a:ext>
                  </a:extLst>
                </a:gridCol>
                <a:gridCol w="740664">
                  <a:extLst>
                    <a:ext uri="{9D8B030D-6E8A-4147-A177-3AD203B41FA5}">
                      <a16:colId xmlns:a16="http://schemas.microsoft.com/office/drawing/2014/main" val="4059089031"/>
                    </a:ext>
                  </a:extLst>
                </a:gridCol>
                <a:gridCol w="740664">
                  <a:extLst>
                    <a:ext uri="{9D8B030D-6E8A-4147-A177-3AD203B41FA5}">
                      <a16:colId xmlns:a16="http://schemas.microsoft.com/office/drawing/2014/main" val="422897793"/>
                    </a:ext>
                  </a:extLst>
                </a:gridCol>
                <a:gridCol w="740664">
                  <a:extLst>
                    <a:ext uri="{9D8B030D-6E8A-4147-A177-3AD203B41FA5}">
                      <a16:colId xmlns:a16="http://schemas.microsoft.com/office/drawing/2014/main" val="3180828624"/>
                    </a:ext>
                  </a:extLst>
                </a:gridCol>
                <a:gridCol w="740664">
                  <a:extLst>
                    <a:ext uri="{9D8B030D-6E8A-4147-A177-3AD203B41FA5}">
                      <a16:colId xmlns:a16="http://schemas.microsoft.com/office/drawing/2014/main" val="233840907"/>
                    </a:ext>
                  </a:extLst>
                </a:gridCol>
                <a:gridCol w="740664">
                  <a:extLst>
                    <a:ext uri="{9D8B030D-6E8A-4147-A177-3AD203B41FA5}">
                      <a16:colId xmlns:a16="http://schemas.microsoft.com/office/drawing/2014/main" val="5742681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64437108"/>
                  </a:ext>
                </a:extLst>
              </a:tr>
              <a:tr h="370840">
                <a:tc>
                  <a:txBody>
                    <a:bodyPr/>
                    <a:lstStyle/>
                    <a:p>
                      <a:r>
                        <a:rPr lang="en-US" sz="1000"/>
                        <a:t>Luis Pastori</a:t>
                      </a:r>
                    </a:p>
                  </a:txBody>
                  <a:tcPr/>
                </a:tc>
                <a:tc>
                  <a:txBody>
                    <a:bodyPr/>
                    <a:lstStyle/>
                    <a:p>
                      <a:r>
                        <a:rPr lang="en-US" sz="1000"/>
                        <a:t>18907</a:t>
                      </a:r>
                    </a:p>
                  </a:txBody>
                  <a:tcPr/>
                </a:tc>
                <a:tc>
                  <a:txBody>
                    <a:bodyPr/>
                    <a:lstStyle/>
                    <a:p>
                      <a:r>
                        <a:rPr lang="en-US" sz="1000"/>
                        <a:t>655</a:t>
                      </a:r>
                    </a:p>
                  </a:txBody>
                  <a:tcPr/>
                </a:tc>
                <a:tc>
                  <a:txBody>
                    <a:bodyPr/>
                    <a:lstStyle/>
                    <a:p>
                      <a:r>
                        <a:rPr lang="en-US" sz="1000"/>
                        <a:t>43</a:t>
                      </a:r>
                    </a:p>
                  </a:txBody>
                  <a:tcPr/>
                </a:tc>
                <a:tc>
                  <a:txBody>
                    <a:bodyPr/>
                    <a:lstStyle/>
                    <a:p>
                      <a:r>
                        <a:rPr lang="en-US" sz="1000"/>
                        <a:t>12841</a:t>
                      </a:r>
                    </a:p>
                  </a:txBody>
                  <a:tcPr/>
                </a:tc>
                <a:tc>
                  <a:txBody>
                    <a:bodyPr/>
                    <a:lstStyle/>
                    <a:p>
                      <a:r>
                        <a:rPr lang="en-US" sz="1000"/>
                        <a:t>1566</a:t>
                      </a:r>
                    </a:p>
                  </a:txBody>
                  <a:tcPr/>
                </a:tc>
                <a:tc>
                  <a:txBody>
                    <a:bodyPr/>
                    <a:lstStyle/>
                    <a:p>
                      <a:r>
                        <a:rPr lang="en-US" sz="1000"/>
                        <a:t>1413</a:t>
                      </a:r>
                    </a:p>
                  </a:txBody>
                  <a:tcPr/>
                </a:tc>
                <a:tc>
                  <a:txBody>
                    <a:bodyPr/>
                    <a:lstStyle/>
                    <a:p>
                      <a:r>
                        <a:rPr lang="en-US" sz="1000"/>
                        <a:t>11</a:t>
                      </a:r>
                    </a:p>
                  </a:txBody>
                  <a:tcPr/>
                </a:tc>
                <a:tc>
                  <a:txBody>
                    <a:bodyPr/>
                    <a:lstStyle/>
                    <a:p>
                      <a:r>
                        <a:rPr lang="en-US" sz="1000"/>
                        <a:t>1.9802%</a:t>
                      </a:r>
                    </a:p>
                  </a:txBody>
                  <a:tcPr/>
                </a:tc>
                <a:tc>
                  <a:txBody>
                    <a:bodyPr/>
                    <a:lstStyle/>
                    <a:p>
                      <a:r>
                        <a:rPr lang="en-US" sz="1000"/>
                        <a:t>0.0%</a:t>
                      </a:r>
                    </a:p>
                  </a:txBody>
                  <a:tcPr/>
                </a:tc>
                <a:extLst>
                  <a:ext uri="{0D108BD9-81ED-4DB2-BD59-A6C34878D82A}">
                    <a16:rowId xmlns:a16="http://schemas.microsoft.com/office/drawing/2014/main" val="782143925"/>
                  </a:ext>
                </a:extLst>
              </a:tr>
            </a:tbl>
          </a:graphicData>
        </a:graphic>
      </p:graphicFrame>
      <p:sp>
        <p:nvSpPr>
          <p:cNvPr id="4" name="Text Placeholder 3">
            <a:extLst>
              <a:ext uri="{FF2B5EF4-FFF2-40B4-BE49-F238E27FC236}">
                <a16:creationId xmlns:a16="http://schemas.microsoft.com/office/drawing/2014/main" id="{FB6423A7-AB8F-46BD-B9D6-22A595F6FC90}"/>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704317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8672-D83C-489E-8F46-B195DAD879B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ADF56D9-0368-4EB4-9236-F25FEC6401B2}"/>
              </a:ext>
            </a:extLst>
          </p:cNvPr>
          <p:cNvGraphicFramePr>
            <a:graphicFrameLocks noGrp="1"/>
          </p:cNvGraphicFramePr>
          <p:nvPr>
            <p:ph type="chart" sz="quarter" idx="13"/>
            <p:extLst>
              <p:ext uri="{D42A27DB-BD31-4B8C-83A1-F6EECF244321}">
                <p14:modId xmlns:p14="http://schemas.microsoft.com/office/powerpoint/2010/main" val="3463626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8D740-6815-4466-90C2-CE78887389C9}"/>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1ACCF128-7073-4EB9-9005-FD9CDE576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588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FAE6-F839-45A7-8238-AEF16B0E5AE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FB91B48-4B06-402B-BF33-48B0FCA9769C}"/>
              </a:ext>
            </a:extLst>
          </p:cNvPr>
          <p:cNvGraphicFramePr>
            <a:graphicFrameLocks noGrp="1"/>
          </p:cNvGraphicFramePr>
          <p:nvPr>
            <p:ph type="chart" sz="quarter" idx="13"/>
            <p:extLst>
              <p:ext uri="{D42A27DB-BD31-4B8C-83A1-F6EECF244321}">
                <p14:modId xmlns:p14="http://schemas.microsoft.com/office/powerpoint/2010/main" val="170800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276811-310E-4AB9-9B0C-2CF731087C08}"/>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1CC5D3D0-BCB2-409F-982F-1E15524C3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3406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FA64-8DD2-4FA0-A6F8-D334506271F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ECD7B13-6167-41AA-AB17-E5089798BDB7}"/>
              </a:ext>
            </a:extLst>
          </p:cNvPr>
          <p:cNvGraphicFramePr>
            <a:graphicFrameLocks noGrp="1"/>
          </p:cNvGraphicFramePr>
          <p:nvPr>
            <p:ph type="chart" sz="quarter" idx="13"/>
            <p:extLst>
              <p:ext uri="{D42A27DB-BD31-4B8C-83A1-F6EECF244321}">
                <p14:modId xmlns:p14="http://schemas.microsoft.com/office/powerpoint/2010/main" val="1525534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90C2E-4D09-4F1A-8C00-A838C5D39138}"/>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1CF5BFB3-5506-4FFA-A649-879415D2F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2649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9CA3-9290-4F23-B9C6-E41E7D87EC59}"/>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83DBF16-DE34-432E-A7D7-867C1B3C7ECA}"/>
              </a:ext>
            </a:extLst>
          </p:cNvPr>
          <p:cNvGraphicFramePr>
            <a:graphicFrameLocks noGrp="1"/>
          </p:cNvGraphicFramePr>
          <p:nvPr>
            <p:ph type="chart" sz="quarter" idx="13"/>
            <p:extLst>
              <p:ext uri="{D42A27DB-BD31-4B8C-83A1-F6EECF244321}">
                <p14:modId xmlns:p14="http://schemas.microsoft.com/office/powerpoint/2010/main" val="2960316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36168-EC96-479B-B97D-B4D160945F59}"/>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3D3A9084-7AA9-47D3-93B7-857DC8145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821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E44B-F00E-4B6E-8F1A-F5D0A78EEAA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E5A3E65-7850-4D4F-84C7-A1BD0795CE27}"/>
              </a:ext>
            </a:extLst>
          </p:cNvPr>
          <p:cNvGraphicFramePr>
            <a:graphicFrameLocks noGrp="1"/>
          </p:cNvGraphicFramePr>
          <p:nvPr>
            <p:ph type="chart" sz="quarter" idx="13"/>
            <p:extLst>
              <p:ext uri="{D42A27DB-BD31-4B8C-83A1-F6EECF244321}">
                <p14:modId xmlns:p14="http://schemas.microsoft.com/office/powerpoint/2010/main" val="2348225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E34C4A-0497-4D91-BC7B-71C1C778C33E}"/>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AFCF31E6-7E1F-4205-9D50-2659DCD7B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3294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BC5E9-85AF-4059-AAF0-39D9131D3A35}"/>
              </a:ext>
            </a:extLst>
          </p:cNvPr>
          <p:cNvSpPr>
            <a:spLocks noGrp="1"/>
          </p:cNvSpPr>
          <p:nvPr>
            <p:ph type="title"/>
          </p:nvPr>
        </p:nvSpPr>
        <p:spPr/>
        <p:txBody>
          <a:bodyPr/>
          <a:lstStyle/>
          <a:p>
            <a:r>
              <a:rPr lang="en-US"/>
              <a:t>Facebook Own Posts Table - 1 of 18</a:t>
            </a:r>
          </a:p>
        </p:txBody>
      </p:sp>
      <p:graphicFrame>
        <p:nvGraphicFramePr>
          <p:cNvPr id="5" name="Table Placeholder 4">
            <a:extLst>
              <a:ext uri="{FF2B5EF4-FFF2-40B4-BE49-F238E27FC236}">
                <a16:creationId xmlns:a16="http://schemas.microsoft.com/office/drawing/2014/main" id="{191359B8-C392-4627-86A3-0A16E5E35BD0}"/>
              </a:ext>
            </a:extLst>
          </p:cNvPr>
          <p:cNvGraphicFramePr>
            <a:graphicFrameLocks noGrp="1"/>
          </p:cNvGraphicFramePr>
          <p:nvPr>
            <p:ph type="tbl" sz="quarter" idx="13"/>
            <p:extLst>
              <p:ext uri="{D42A27DB-BD31-4B8C-83A1-F6EECF244321}">
                <p14:modId xmlns:p14="http://schemas.microsoft.com/office/powerpoint/2010/main" val="126649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2321620"/>
                    </a:ext>
                  </a:extLst>
                </a:gridCol>
                <a:gridCol w="658368">
                  <a:extLst>
                    <a:ext uri="{9D8B030D-6E8A-4147-A177-3AD203B41FA5}">
                      <a16:colId xmlns:a16="http://schemas.microsoft.com/office/drawing/2014/main" val="3961826986"/>
                    </a:ext>
                  </a:extLst>
                </a:gridCol>
                <a:gridCol w="658368">
                  <a:extLst>
                    <a:ext uri="{9D8B030D-6E8A-4147-A177-3AD203B41FA5}">
                      <a16:colId xmlns:a16="http://schemas.microsoft.com/office/drawing/2014/main" val="4135651980"/>
                    </a:ext>
                  </a:extLst>
                </a:gridCol>
                <a:gridCol w="658368">
                  <a:extLst>
                    <a:ext uri="{9D8B030D-6E8A-4147-A177-3AD203B41FA5}">
                      <a16:colId xmlns:a16="http://schemas.microsoft.com/office/drawing/2014/main" val="1095516601"/>
                    </a:ext>
                  </a:extLst>
                </a:gridCol>
                <a:gridCol w="658368">
                  <a:extLst>
                    <a:ext uri="{9D8B030D-6E8A-4147-A177-3AD203B41FA5}">
                      <a16:colId xmlns:a16="http://schemas.microsoft.com/office/drawing/2014/main" val="2675606891"/>
                    </a:ext>
                  </a:extLst>
                </a:gridCol>
                <a:gridCol w="658368">
                  <a:extLst>
                    <a:ext uri="{9D8B030D-6E8A-4147-A177-3AD203B41FA5}">
                      <a16:colId xmlns:a16="http://schemas.microsoft.com/office/drawing/2014/main" val="169291321"/>
                    </a:ext>
                  </a:extLst>
                </a:gridCol>
                <a:gridCol w="658368">
                  <a:extLst>
                    <a:ext uri="{9D8B030D-6E8A-4147-A177-3AD203B41FA5}">
                      <a16:colId xmlns:a16="http://schemas.microsoft.com/office/drawing/2014/main" val="3325674470"/>
                    </a:ext>
                  </a:extLst>
                </a:gridCol>
                <a:gridCol w="658368">
                  <a:extLst>
                    <a:ext uri="{9D8B030D-6E8A-4147-A177-3AD203B41FA5}">
                      <a16:colId xmlns:a16="http://schemas.microsoft.com/office/drawing/2014/main" val="54637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881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- 2017-08-15 14:04:51</a:t>
                      </a:r>
                      <a:r>
                        <a:rPr kumimoji="0" lang="es-ES" sz="1000" b="0" i="0" u="none" strike="noStrike" kern="1200" cap="none" spc="0" normalizeH="0" baseline="0" noProof="0">
                          <a:ln>
                            <a:noFill/>
                          </a:ln>
                          <a:solidFill>
                            <a:prstClr val="black"/>
                          </a:solidFill>
                          <a:effectLst/>
                          <a:uLnTx/>
                          <a:uFillTx/>
                          <a:latin typeface="+mn-lt"/>
                          <a:ea typeface="+mn-ea"/>
                          <a:cs typeface="+mn-cs"/>
                        </a:rPr>
                        <a:t>
GRACIAS A LOS 183.000 MISIONEROS QUE CONFIARON EN CAMBIEMOS
El domingo pasado los argentinos nos expresamos en las urnas, y con Cambiemos nos convertimos en la principal fuerza política del país gracias al voto de más de 8 millones de ciudadanos, el 38% de los electores. Estos datos lo tomamos con mucha responsabilidad, sabiendo que todavía tenemos muchos problemas que resolver pero que estamos yendo por el camino correcto.
En nuestra provincia, con Cambiemos nos consolidamos como la segunda fuerza gracias al voto de 183.000 misioneros, mientras que en Posadas, Oberá y Puerto Rico ganamos las elecciones, demostrando que "Si se Puede" vencer al oficialismo provincial. Creemos que este resultado es el puntapié inicial para triunfar en las elecciones de Octubre, donde elegiremos además diputados provinciales, concejales y convencionales constituyentes.
La foto me fue tomada en el Municipio de 25 de Mayo hace una semana, y resume el afecto que nos fue brindado en cada uno de los municip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9057784"/>
                  </a:ext>
                </a:extLst>
              </a:tr>
            </a:tbl>
          </a:graphicData>
        </a:graphic>
      </p:graphicFrame>
      <p:sp>
        <p:nvSpPr>
          <p:cNvPr id="4" name="Text Placeholder 3">
            <a:extLst>
              <a:ext uri="{FF2B5EF4-FFF2-40B4-BE49-F238E27FC236}">
                <a16:creationId xmlns:a16="http://schemas.microsoft.com/office/drawing/2014/main" id="{713C70B1-5C9A-4D45-BD57-4779BD136CB0}"/>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62749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E94C0-17E1-491F-869D-85A954BCA784}"/>
              </a:ext>
            </a:extLst>
          </p:cNvPr>
          <p:cNvSpPr>
            <a:spLocks noGrp="1"/>
          </p:cNvSpPr>
          <p:nvPr>
            <p:ph type="title"/>
          </p:nvPr>
        </p:nvSpPr>
        <p:spPr/>
        <p:txBody>
          <a:bodyPr/>
          <a:lstStyle/>
          <a:p>
            <a:r>
              <a:rPr lang="en-US"/>
              <a:t>Facebook Own Posts Table - 2 of 18</a:t>
            </a:r>
          </a:p>
        </p:txBody>
      </p:sp>
      <p:graphicFrame>
        <p:nvGraphicFramePr>
          <p:cNvPr id="5" name="Table Placeholder 4">
            <a:extLst>
              <a:ext uri="{FF2B5EF4-FFF2-40B4-BE49-F238E27FC236}">
                <a16:creationId xmlns:a16="http://schemas.microsoft.com/office/drawing/2014/main" id="{B1392A2B-662B-4280-9C49-B564E92C505B}"/>
              </a:ext>
            </a:extLst>
          </p:cNvPr>
          <p:cNvGraphicFramePr>
            <a:graphicFrameLocks noGrp="1"/>
          </p:cNvGraphicFramePr>
          <p:nvPr>
            <p:ph type="tbl" sz="quarter" idx="13"/>
            <p:extLst>
              <p:ext uri="{D42A27DB-BD31-4B8C-83A1-F6EECF244321}">
                <p14:modId xmlns:p14="http://schemas.microsoft.com/office/powerpoint/2010/main" val="3232605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1644273"/>
                    </a:ext>
                  </a:extLst>
                </a:gridCol>
                <a:gridCol w="658368">
                  <a:extLst>
                    <a:ext uri="{9D8B030D-6E8A-4147-A177-3AD203B41FA5}">
                      <a16:colId xmlns:a16="http://schemas.microsoft.com/office/drawing/2014/main" val="3741666936"/>
                    </a:ext>
                  </a:extLst>
                </a:gridCol>
                <a:gridCol w="658368">
                  <a:extLst>
                    <a:ext uri="{9D8B030D-6E8A-4147-A177-3AD203B41FA5}">
                      <a16:colId xmlns:a16="http://schemas.microsoft.com/office/drawing/2014/main" val="4039247376"/>
                    </a:ext>
                  </a:extLst>
                </a:gridCol>
                <a:gridCol w="658368">
                  <a:extLst>
                    <a:ext uri="{9D8B030D-6E8A-4147-A177-3AD203B41FA5}">
                      <a16:colId xmlns:a16="http://schemas.microsoft.com/office/drawing/2014/main" val="4060568240"/>
                    </a:ext>
                  </a:extLst>
                </a:gridCol>
                <a:gridCol w="658368">
                  <a:extLst>
                    <a:ext uri="{9D8B030D-6E8A-4147-A177-3AD203B41FA5}">
                      <a16:colId xmlns:a16="http://schemas.microsoft.com/office/drawing/2014/main" val="2949229537"/>
                    </a:ext>
                  </a:extLst>
                </a:gridCol>
                <a:gridCol w="658368">
                  <a:extLst>
                    <a:ext uri="{9D8B030D-6E8A-4147-A177-3AD203B41FA5}">
                      <a16:colId xmlns:a16="http://schemas.microsoft.com/office/drawing/2014/main" val="1165611799"/>
                    </a:ext>
                  </a:extLst>
                </a:gridCol>
                <a:gridCol w="658368">
                  <a:extLst>
                    <a:ext uri="{9D8B030D-6E8A-4147-A177-3AD203B41FA5}">
                      <a16:colId xmlns:a16="http://schemas.microsoft.com/office/drawing/2014/main" val="1097107710"/>
                    </a:ext>
                  </a:extLst>
                </a:gridCol>
                <a:gridCol w="658368">
                  <a:extLst>
                    <a:ext uri="{9D8B030D-6E8A-4147-A177-3AD203B41FA5}">
                      <a16:colId xmlns:a16="http://schemas.microsoft.com/office/drawing/2014/main" val="2490050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769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- 2017-07-29 20:59:22</a:t>
                      </a:r>
                      <a:r>
                        <a:rPr kumimoji="0" lang="es-ES" sz="1000" b="0" i="0" u="none" strike="noStrike" kern="1200" cap="none" spc="0" normalizeH="0" baseline="0" noProof="0">
                          <a:ln>
                            <a:noFill/>
                          </a:ln>
                          <a:solidFill>
                            <a:prstClr val="black"/>
                          </a:solidFill>
                          <a:effectLst/>
                          <a:uLnTx/>
                          <a:uFillTx/>
                          <a:latin typeface="+mn-lt"/>
                          <a:ea typeface="+mn-ea"/>
                          <a:cs typeface="+mn-cs"/>
                        </a:rPr>
                        <a:t>
FORTALECER CAMBIEMOS EN MISIONES
Este fin de semana estuvimos junto a Alex Ziegler y Gustavo González visitando diversas obras que el gobierno nacional ejecuta en el Departamento de Eldorado.
Tanto Alex como Gustavo no solo son los mejores representantes que tiene la zona norte de la provincia, sino que han logrado representar con creces a miles de misioneros de cada rincón de nuestra provincia, de la zona centro, el sur, el Alto Uruguay y las grandes ciudades. 
Junto a ellos, estamos convencidos de la necesidad de priorizar nuestras coincidencias por sobre nuestras diferencias, de fortalecer el espacio Cambiemos en Misiones, y de construir una alternativa para todos los misioneros que esperan que el cambio también llegue a nuestra provincia.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6600731"/>
                  </a:ext>
                </a:extLst>
              </a:tr>
            </a:tbl>
          </a:graphicData>
        </a:graphic>
      </p:graphicFrame>
      <p:sp>
        <p:nvSpPr>
          <p:cNvPr id="4" name="Text Placeholder 3">
            <a:extLst>
              <a:ext uri="{FF2B5EF4-FFF2-40B4-BE49-F238E27FC236}">
                <a16:creationId xmlns:a16="http://schemas.microsoft.com/office/drawing/2014/main" id="{2666EEEB-172E-4B21-9FDD-290FD80F5BDC}"/>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10579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55FB7-A9C4-4F19-88CC-7C862B6F0EAF}"/>
              </a:ext>
            </a:extLst>
          </p:cNvPr>
          <p:cNvSpPr>
            <a:spLocks noGrp="1"/>
          </p:cNvSpPr>
          <p:nvPr>
            <p:ph type="title"/>
          </p:nvPr>
        </p:nvSpPr>
        <p:spPr/>
        <p:txBody>
          <a:bodyPr/>
          <a:lstStyle/>
          <a:p>
            <a:r>
              <a:rPr lang="en-US"/>
              <a:t>Facebook Own Posts Table - 3 of 18</a:t>
            </a:r>
          </a:p>
        </p:txBody>
      </p:sp>
      <p:graphicFrame>
        <p:nvGraphicFramePr>
          <p:cNvPr id="5" name="Table Placeholder 4">
            <a:extLst>
              <a:ext uri="{FF2B5EF4-FFF2-40B4-BE49-F238E27FC236}">
                <a16:creationId xmlns:a16="http://schemas.microsoft.com/office/drawing/2014/main" id="{153D8F2E-70CE-41D6-A47C-7F183DF13604}"/>
              </a:ext>
            </a:extLst>
          </p:cNvPr>
          <p:cNvGraphicFramePr>
            <a:graphicFrameLocks noGrp="1"/>
          </p:cNvGraphicFramePr>
          <p:nvPr>
            <p:ph type="tbl" sz="quarter" idx="13"/>
            <p:extLst>
              <p:ext uri="{D42A27DB-BD31-4B8C-83A1-F6EECF244321}">
                <p14:modId xmlns:p14="http://schemas.microsoft.com/office/powerpoint/2010/main" val="250922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835817"/>
                    </a:ext>
                  </a:extLst>
                </a:gridCol>
                <a:gridCol w="658368">
                  <a:extLst>
                    <a:ext uri="{9D8B030D-6E8A-4147-A177-3AD203B41FA5}">
                      <a16:colId xmlns:a16="http://schemas.microsoft.com/office/drawing/2014/main" val="3876118092"/>
                    </a:ext>
                  </a:extLst>
                </a:gridCol>
                <a:gridCol w="658368">
                  <a:extLst>
                    <a:ext uri="{9D8B030D-6E8A-4147-A177-3AD203B41FA5}">
                      <a16:colId xmlns:a16="http://schemas.microsoft.com/office/drawing/2014/main" val="1379173220"/>
                    </a:ext>
                  </a:extLst>
                </a:gridCol>
                <a:gridCol w="658368">
                  <a:extLst>
                    <a:ext uri="{9D8B030D-6E8A-4147-A177-3AD203B41FA5}">
                      <a16:colId xmlns:a16="http://schemas.microsoft.com/office/drawing/2014/main" val="316682082"/>
                    </a:ext>
                  </a:extLst>
                </a:gridCol>
                <a:gridCol w="658368">
                  <a:extLst>
                    <a:ext uri="{9D8B030D-6E8A-4147-A177-3AD203B41FA5}">
                      <a16:colId xmlns:a16="http://schemas.microsoft.com/office/drawing/2014/main" val="4080176992"/>
                    </a:ext>
                  </a:extLst>
                </a:gridCol>
                <a:gridCol w="658368">
                  <a:extLst>
                    <a:ext uri="{9D8B030D-6E8A-4147-A177-3AD203B41FA5}">
                      <a16:colId xmlns:a16="http://schemas.microsoft.com/office/drawing/2014/main" val="4153143624"/>
                    </a:ext>
                  </a:extLst>
                </a:gridCol>
                <a:gridCol w="658368">
                  <a:extLst>
                    <a:ext uri="{9D8B030D-6E8A-4147-A177-3AD203B41FA5}">
                      <a16:colId xmlns:a16="http://schemas.microsoft.com/office/drawing/2014/main" val="374466011"/>
                    </a:ext>
                  </a:extLst>
                </a:gridCol>
                <a:gridCol w="658368">
                  <a:extLst>
                    <a:ext uri="{9D8B030D-6E8A-4147-A177-3AD203B41FA5}">
                      <a16:colId xmlns:a16="http://schemas.microsoft.com/office/drawing/2014/main" val="399683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572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- 2017-08-13 21:32:33</a:t>
                      </a:r>
                      <a:r>
                        <a:rPr kumimoji="0" lang="es-ES" sz="1000" b="0" i="0" u="none" strike="noStrike" kern="1200" cap="none" spc="0" normalizeH="0" baseline="0" noProof="0">
                          <a:ln>
                            <a:noFill/>
                          </a:ln>
                          <a:solidFill>
                            <a:prstClr val="black"/>
                          </a:solidFill>
                          <a:effectLst/>
                          <a:uLnTx/>
                          <a:uFillTx/>
                          <a:latin typeface="+mn-lt"/>
                          <a:ea typeface="+mn-ea"/>
                          <a:cs typeface="+mn-cs"/>
                        </a:rPr>
                        <a:t>
CAMBIEMOS ES PRIMERA FUERZA EN POSADAS, PUERTO RICO Y OBERÁ
Ahora en el local de Cambiemos: el triunfo de Cambiemos en Posadas es irreversible e histórico por un gran diferencia. Cambiemos ha triunfado en los municipios de Oberá y Puerto Rico. Reconocemos que a nivel provincial Cambiemos es segunda fuerza detrás del Frente Renovador por un diferencia estimada de 10 puntos, pero que en Octubre podemos revertir. Cambiemos ha triunfado en los distritos más grandes del país, y esto es el puntapié para sumar a Misiones al cambio nacional en Octubre. En este link pueden ver los resultados electorales provisorios que todavia se están cargando. http://www.resultados.gob.ar/escrutinio/dat14/DDN14999A.htm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8265665"/>
                  </a:ext>
                </a:extLst>
              </a:tr>
            </a:tbl>
          </a:graphicData>
        </a:graphic>
      </p:graphicFrame>
      <p:sp>
        <p:nvSpPr>
          <p:cNvPr id="4" name="Text Placeholder 3">
            <a:extLst>
              <a:ext uri="{FF2B5EF4-FFF2-40B4-BE49-F238E27FC236}">
                <a16:creationId xmlns:a16="http://schemas.microsoft.com/office/drawing/2014/main" id="{E6F116C9-FD5F-4A28-9812-F8B516CB4EFF}"/>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505154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D49C-4B1A-4F35-A10B-DAE925F8FEBC}"/>
              </a:ext>
            </a:extLst>
          </p:cNvPr>
          <p:cNvSpPr>
            <a:spLocks noGrp="1"/>
          </p:cNvSpPr>
          <p:nvPr>
            <p:ph type="title"/>
          </p:nvPr>
        </p:nvSpPr>
        <p:spPr/>
        <p:txBody>
          <a:bodyPr/>
          <a:lstStyle/>
          <a:p>
            <a:r>
              <a:rPr lang="en-US"/>
              <a:t>Facebook Own Posts Table - 4 of 18</a:t>
            </a:r>
          </a:p>
        </p:txBody>
      </p:sp>
      <p:graphicFrame>
        <p:nvGraphicFramePr>
          <p:cNvPr id="5" name="Table Placeholder 4">
            <a:extLst>
              <a:ext uri="{FF2B5EF4-FFF2-40B4-BE49-F238E27FC236}">
                <a16:creationId xmlns:a16="http://schemas.microsoft.com/office/drawing/2014/main" id="{8CCC254C-6F88-4843-B878-34962F3C8EA1}"/>
              </a:ext>
            </a:extLst>
          </p:cNvPr>
          <p:cNvGraphicFramePr>
            <a:graphicFrameLocks noGrp="1"/>
          </p:cNvGraphicFramePr>
          <p:nvPr>
            <p:ph type="tbl" sz="quarter" idx="13"/>
            <p:extLst>
              <p:ext uri="{D42A27DB-BD31-4B8C-83A1-F6EECF244321}">
                <p14:modId xmlns:p14="http://schemas.microsoft.com/office/powerpoint/2010/main" val="1324675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6133117"/>
                    </a:ext>
                  </a:extLst>
                </a:gridCol>
                <a:gridCol w="658368">
                  <a:extLst>
                    <a:ext uri="{9D8B030D-6E8A-4147-A177-3AD203B41FA5}">
                      <a16:colId xmlns:a16="http://schemas.microsoft.com/office/drawing/2014/main" val="3871092167"/>
                    </a:ext>
                  </a:extLst>
                </a:gridCol>
                <a:gridCol w="658368">
                  <a:extLst>
                    <a:ext uri="{9D8B030D-6E8A-4147-A177-3AD203B41FA5}">
                      <a16:colId xmlns:a16="http://schemas.microsoft.com/office/drawing/2014/main" val="2601471446"/>
                    </a:ext>
                  </a:extLst>
                </a:gridCol>
                <a:gridCol w="658368">
                  <a:extLst>
                    <a:ext uri="{9D8B030D-6E8A-4147-A177-3AD203B41FA5}">
                      <a16:colId xmlns:a16="http://schemas.microsoft.com/office/drawing/2014/main" val="2302640279"/>
                    </a:ext>
                  </a:extLst>
                </a:gridCol>
                <a:gridCol w="658368">
                  <a:extLst>
                    <a:ext uri="{9D8B030D-6E8A-4147-A177-3AD203B41FA5}">
                      <a16:colId xmlns:a16="http://schemas.microsoft.com/office/drawing/2014/main" val="1755640789"/>
                    </a:ext>
                  </a:extLst>
                </a:gridCol>
                <a:gridCol w="658368">
                  <a:extLst>
                    <a:ext uri="{9D8B030D-6E8A-4147-A177-3AD203B41FA5}">
                      <a16:colId xmlns:a16="http://schemas.microsoft.com/office/drawing/2014/main" val="1716595889"/>
                    </a:ext>
                  </a:extLst>
                </a:gridCol>
                <a:gridCol w="658368">
                  <a:extLst>
                    <a:ext uri="{9D8B030D-6E8A-4147-A177-3AD203B41FA5}">
                      <a16:colId xmlns:a16="http://schemas.microsoft.com/office/drawing/2014/main" val="1204360817"/>
                    </a:ext>
                  </a:extLst>
                </a:gridCol>
                <a:gridCol w="658368">
                  <a:extLst>
                    <a:ext uri="{9D8B030D-6E8A-4147-A177-3AD203B41FA5}">
                      <a16:colId xmlns:a16="http://schemas.microsoft.com/office/drawing/2014/main" val="3169596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12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- 2017-08-08 07:00:01</a:t>
                      </a:r>
                      <a:r>
                        <a:rPr kumimoji="0" lang="es-ES" sz="1000" b="0" i="0" u="none" strike="noStrike" kern="1200" cap="none" spc="0" normalizeH="0" baseline="0" noProof="0">
                          <a:ln>
                            <a:noFill/>
                          </a:ln>
                          <a:solidFill>
                            <a:prstClr val="black"/>
                          </a:solidFill>
                          <a:effectLst/>
                          <a:uLnTx/>
                          <a:uFillTx/>
                          <a:latin typeface="+mn-lt"/>
                          <a:ea typeface="+mn-ea"/>
                          <a:cs typeface="+mn-cs"/>
                        </a:rPr>
                        <a:t>
DIÁLOGO CON VECINOS DE ITAEMBÉ MINÍ
Gracias a los vecinos de Itaembé Miní quienes este domingo 6 de Agosto, nos recibieron en sus casas y sus veredas, para recibir nuestro mensaje, transmitirnos sus inquietudes y apoyos, y charlar un poco sobre la realidad y los desafíos de nuestro país y nuestra Provincia.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8096528"/>
                  </a:ext>
                </a:extLst>
              </a:tr>
            </a:tbl>
          </a:graphicData>
        </a:graphic>
      </p:graphicFrame>
      <p:sp>
        <p:nvSpPr>
          <p:cNvPr id="4" name="Text Placeholder 3">
            <a:extLst>
              <a:ext uri="{FF2B5EF4-FFF2-40B4-BE49-F238E27FC236}">
                <a16:creationId xmlns:a16="http://schemas.microsoft.com/office/drawing/2014/main" id="{18711B13-ADAA-4D0A-BCB5-46EF3E78AAC3}"/>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237625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8F406-A99D-40F9-A473-0832B19F9E6C}"/>
              </a:ext>
            </a:extLst>
          </p:cNvPr>
          <p:cNvSpPr>
            <a:spLocks noGrp="1"/>
          </p:cNvSpPr>
          <p:nvPr>
            <p:ph type="title"/>
          </p:nvPr>
        </p:nvSpPr>
        <p:spPr/>
        <p:txBody>
          <a:bodyPr/>
          <a:lstStyle/>
          <a:p>
            <a:r>
              <a:rPr lang="en-US"/>
              <a:t>Facebook Own Posts Table - 5 of 18</a:t>
            </a:r>
          </a:p>
        </p:txBody>
      </p:sp>
      <p:graphicFrame>
        <p:nvGraphicFramePr>
          <p:cNvPr id="5" name="Table Placeholder 4">
            <a:extLst>
              <a:ext uri="{FF2B5EF4-FFF2-40B4-BE49-F238E27FC236}">
                <a16:creationId xmlns:a16="http://schemas.microsoft.com/office/drawing/2014/main" id="{FC08B2A8-1B62-4A19-8B7B-3A4DBDBAC0A2}"/>
              </a:ext>
            </a:extLst>
          </p:cNvPr>
          <p:cNvGraphicFramePr>
            <a:graphicFrameLocks noGrp="1"/>
          </p:cNvGraphicFramePr>
          <p:nvPr>
            <p:ph type="tbl" sz="quarter" idx="13"/>
            <p:extLst>
              <p:ext uri="{D42A27DB-BD31-4B8C-83A1-F6EECF244321}">
                <p14:modId xmlns:p14="http://schemas.microsoft.com/office/powerpoint/2010/main" val="290777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560815"/>
                    </a:ext>
                  </a:extLst>
                </a:gridCol>
                <a:gridCol w="658368">
                  <a:extLst>
                    <a:ext uri="{9D8B030D-6E8A-4147-A177-3AD203B41FA5}">
                      <a16:colId xmlns:a16="http://schemas.microsoft.com/office/drawing/2014/main" val="1157416074"/>
                    </a:ext>
                  </a:extLst>
                </a:gridCol>
                <a:gridCol w="658368">
                  <a:extLst>
                    <a:ext uri="{9D8B030D-6E8A-4147-A177-3AD203B41FA5}">
                      <a16:colId xmlns:a16="http://schemas.microsoft.com/office/drawing/2014/main" val="2676542698"/>
                    </a:ext>
                  </a:extLst>
                </a:gridCol>
                <a:gridCol w="658368">
                  <a:extLst>
                    <a:ext uri="{9D8B030D-6E8A-4147-A177-3AD203B41FA5}">
                      <a16:colId xmlns:a16="http://schemas.microsoft.com/office/drawing/2014/main" val="2460893145"/>
                    </a:ext>
                  </a:extLst>
                </a:gridCol>
                <a:gridCol w="658368">
                  <a:extLst>
                    <a:ext uri="{9D8B030D-6E8A-4147-A177-3AD203B41FA5}">
                      <a16:colId xmlns:a16="http://schemas.microsoft.com/office/drawing/2014/main" val="481686373"/>
                    </a:ext>
                  </a:extLst>
                </a:gridCol>
                <a:gridCol w="658368">
                  <a:extLst>
                    <a:ext uri="{9D8B030D-6E8A-4147-A177-3AD203B41FA5}">
                      <a16:colId xmlns:a16="http://schemas.microsoft.com/office/drawing/2014/main" val="3913290350"/>
                    </a:ext>
                  </a:extLst>
                </a:gridCol>
                <a:gridCol w="658368">
                  <a:extLst>
                    <a:ext uri="{9D8B030D-6E8A-4147-A177-3AD203B41FA5}">
                      <a16:colId xmlns:a16="http://schemas.microsoft.com/office/drawing/2014/main" val="898207375"/>
                    </a:ext>
                  </a:extLst>
                </a:gridCol>
                <a:gridCol w="658368">
                  <a:extLst>
                    <a:ext uri="{9D8B030D-6E8A-4147-A177-3AD203B41FA5}">
                      <a16:colId xmlns:a16="http://schemas.microsoft.com/office/drawing/2014/main" val="293307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970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- 2017-08-11 01:10:19</a:t>
                      </a:r>
                      <a:r>
                        <a:rPr kumimoji="0" lang="es-ES" sz="1000" b="0" i="0" u="none" strike="noStrike" kern="1200" cap="none" spc="0" normalizeH="0" baseline="0" noProof="0">
                          <a:ln>
                            <a:noFill/>
                          </a:ln>
                          <a:solidFill>
                            <a:prstClr val="black"/>
                          </a:solidFill>
                          <a:effectLst/>
                          <a:uLnTx/>
                          <a:uFillTx/>
                          <a:latin typeface="+mn-lt"/>
                          <a:ea typeface="+mn-ea"/>
                          <a:cs typeface="+mn-cs"/>
                        </a:rPr>
                        <a:t>
CIERRE DE CAMPAÑA DE CAMBIEMOS EN ELDORADO
Este jueves 10 de Agosto en el Centro Paraguayo de Eldorado, realizamos el encuentro de cierre de campaña de cara a las importantes elecciones nacionales de este domingo 13 de Agosto. Lo hicimos con la visita de nuestro Ministro del Interior Rogelio Frigerio, quien nos trajo el mensaje de nuestro presidente de la Nación Mauricio Macri, de la necesidad de sumar a Misiones al cambio iniciado en el país.
Desde aca solo queremos agradecer a todos los misioneros que en estas cuatro semanas de campaña nos escucharon, nos transmitieron sus inquietudes, anhelos, reclamos y apoyos.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8621631"/>
                  </a:ext>
                </a:extLst>
              </a:tr>
            </a:tbl>
          </a:graphicData>
        </a:graphic>
      </p:graphicFrame>
      <p:sp>
        <p:nvSpPr>
          <p:cNvPr id="4" name="Text Placeholder 3">
            <a:extLst>
              <a:ext uri="{FF2B5EF4-FFF2-40B4-BE49-F238E27FC236}">
                <a16:creationId xmlns:a16="http://schemas.microsoft.com/office/drawing/2014/main" id="{B0BFC08F-27F9-427A-A127-FD2A0C6D81B4}"/>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55544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B7BE-D746-42C9-B9C0-F64A9D8F9A7A}"/>
              </a:ext>
            </a:extLst>
          </p:cNvPr>
          <p:cNvSpPr>
            <a:spLocks noGrp="1"/>
          </p:cNvSpPr>
          <p:nvPr>
            <p:ph type="title"/>
          </p:nvPr>
        </p:nvSpPr>
        <p:spPr/>
        <p:txBody>
          <a:bodyPr/>
          <a:lstStyle/>
          <a:p>
            <a:r>
              <a:rPr lang="en-US"/>
              <a:t>Facebook Own Posts Table - 6 of 18</a:t>
            </a:r>
          </a:p>
        </p:txBody>
      </p:sp>
      <p:graphicFrame>
        <p:nvGraphicFramePr>
          <p:cNvPr id="5" name="Table Placeholder 4">
            <a:extLst>
              <a:ext uri="{FF2B5EF4-FFF2-40B4-BE49-F238E27FC236}">
                <a16:creationId xmlns:a16="http://schemas.microsoft.com/office/drawing/2014/main" id="{9602DBF6-8C25-4761-BA34-D9BCC2BE6FE8}"/>
              </a:ext>
            </a:extLst>
          </p:cNvPr>
          <p:cNvGraphicFramePr>
            <a:graphicFrameLocks noGrp="1"/>
          </p:cNvGraphicFramePr>
          <p:nvPr>
            <p:ph type="tbl" sz="quarter" idx="13"/>
            <p:extLst>
              <p:ext uri="{D42A27DB-BD31-4B8C-83A1-F6EECF244321}">
                <p14:modId xmlns:p14="http://schemas.microsoft.com/office/powerpoint/2010/main" val="2389702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1476904"/>
                    </a:ext>
                  </a:extLst>
                </a:gridCol>
                <a:gridCol w="658368">
                  <a:extLst>
                    <a:ext uri="{9D8B030D-6E8A-4147-A177-3AD203B41FA5}">
                      <a16:colId xmlns:a16="http://schemas.microsoft.com/office/drawing/2014/main" val="3398975716"/>
                    </a:ext>
                  </a:extLst>
                </a:gridCol>
                <a:gridCol w="658368">
                  <a:extLst>
                    <a:ext uri="{9D8B030D-6E8A-4147-A177-3AD203B41FA5}">
                      <a16:colId xmlns:a16="http://schemas.microsoft.com/office/drawing/2014/main" val="3154666926"/>
                    </a:ext>
                  </a:extLst>
                </a:gridCol>
                <a:gridCol w="658368">
                  <a:extLst>
                    <a:ext uri="{9D8B030D-6E8A-4147-A177-3AD203B41FA5}">
                      <a16:colId xmlns:a16="http://schemas.microsoft.com/office/drawing/2014/main" val="3931718347"/>
                    </a:ext>
                  </a:extLst>
                </a:gridCol>
                <a:gridCol w="658368">
                  <a:extLst>
                    <a:ext uri="{9D8B030D-6E8A-4147-A177-3AD203B41FA5}">
                      <a16:colId xmlns:a16="http://schemas.microsoft.com/office/drawing/2014/main" val="375769984"/>
                    </a:ext>
                  </a:extLst>
                </a:gridCol>
                <a:gridCol w="658368">
                  <a:extLst>
                    <a:ext uri="{9D8B030D-6E8A-4147-A177-3AD203B41FA5}">
                      <a16:colId xmlns:a16="http://schemas.microsoft.com/office/drawing/2014/main" val="3504232343"/>
                    </a:ext>
                  </a:extLst>
                </a:gridCol>
                <a:gridCol w="658368">
                  <a:extLst>
                    <a:ext uri="{9D8B030D-6E8A-4147-A177-3AD203B41FA5}">
                      <a16:colId xmlns:a16="http://schemas.microsoft.com/office/drawing/2014/main" val="2650063335"/>
                    </a:ext>
                  </a:extLst>
                </a:gridCol>
                <a:gridCol w="658368">
                  <a:extLst>
                    <a:ext uri="{9D8B030D-6E8A-4147-A177-3AD203B41FA5}">
                      <a16:colId xmlns:a16="http://schemas.microsoft.com/office/drawing/2014/main" val="1675204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463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- 2017-08-01 18:37:26</a:t>
                      </a:r>
                      <a:r>
                        <a:rPr kumimoji="0" lang="es-ES" sz="1000" b="0" i="0" u="none" strike="noStrike" kern="1200" cap="none" spc="0" normalizeH="0" baseline="0" noProof="0">
                          <a:ln>
                            <a:noFill/>
                          </a:ln>
                          <a:solidFill>
                            <a:prstClr val="black"/>
                          </a:solidFill>
                          <a:effectLst/>
                          <a:uLnTx/>
                          <a:uFillTx/>
                          <a:latin typeface="+mn-lt"/>
                          <a:ea typeface="+mn-ea"/>
                          <a:cs typeface="+mn-cs"/>
                        </a:rPr>
                        <a:t>
TREN A MISIONES
Este martes estuvimos en la Estación del Ferrocarril Urquiza de Garupá, dialogando con trabajadores y vecinos de la zona, sobre los proyectos del gobierno nacional para aumentar el uso del tren para el transporte de cargas, y reactivar el tren de pasajeros abandonado en noviembre de 2011.
Actualmente entre Garupá y Buenos Aires, solamente dos trenes de carga por semana realizan operaciones, llevando mayormente pasta de papel, y trayendo en su gran mayoría cemento, entre otros materiales para ser distribuidos en la región. Se podría utilizar mucho más y generar más empleos, por eso desde Cambiemos incorporamos al presupuesto el inicio de las obras para optimizar el tren de cargas y recuperar el tren de pasajeros
Más trenes de cargas y pasajeros, no significa otra cosa que más trabajo y desarrollo para Garupá y para toda la provincia de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9691091"/>
                  </a:ext>
                </a:extLst>
              </a:tr>
            </a:tbl>
          </a:graphicData>
        </a:graphic>
      </p:graphicFrame>
      <p:sp>
        <p:nvSpPr>
          <p:cNvPr id="4" name="Text Placeholder 3">
            <a:extLst>
              <a:ext uri="{FF2B5EF4-FFF2-40B4-BE49-F238E27FC236}">
                <a16:creationId xmlns:a16="http://schemas.microsoft.com/office/drawing/2014/main" id="{6316B120-78C7-46F2-A105-A9A73DEE6E64}"/>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174867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0EA4-6526-40C6-8819-9274D787E371}"/>
              </a:ext>
            </a:extLst>
          </p:cNvPr>
          <p:cNvSpPr>
            <a:spLocks noGrp="1"/>
          </p:cNvSpPr>
          <p:nvPr>
            <p:ph type="title"/>
          </p:nvPr>
        </p:nvSpPr>
        <p:spPr/>
        <p:txBody>
          <a:bodyPr/>
          <a:lstStyle/>
          <a:p>
            <a:r>
              <a:rPr lang="en-US"/>
              <a:t>Facebook Own Posts Table - 7 of 18</a:t>
            </a:r>
          </a:p>
        </p:txBody>
      </p:sp>
      <p:graphicFrame>
        <p:nvGraphicFramePr>
          <p:cNvPr id="5" name="Table Placeholder 4">
            <a:extLst>
              <a:ext uri="{FF2B5EF4-FFF2-40B4-BE49-F238E27FC236}">
                <a16:creationId xmlns:a16="http://schemas.microsoft.com/office/drawing/2014/main" id="{C11B50FB-BC30-45C4-BEBC-3687E2005DCE}"/>
              </a:ext>
            </a:extLst>
          </p:cNvPr>
          <p:cNvGraphicFramePr>
            <a:graphicFrameLocks noGrp="1"/>
          </p:cNvGraphicFramePr>
          <p:nvPr>
            <p:ph type="tbl" sz="quarter" idx="13"/>
            <p:extLst>
              <p:ext uri="{D42A27DB-BD31-4B8C-83A1-F6EECF244321}">
                <p14:modId xmlns:p14="http://schemas.microsoft.com/office/powerpoint/2010/main" val="3372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5144075"/>
                    </a:ext>
                  </a:extLst>
                </a:gridCol>
                <a:gridCol w="658368">
                  <a:extLst>
                    <a:ext uri="{9D8B030D-6E8A-4147-A177-3AD203B41FA5}">
                      <a16:colId xmlns:a16="http://schemas.microsoft.com/office/drawing/2014/main" val="1450295649"/>
                    </a:ext>
                  </a:extLst>
                </a:gridCol>
                <a:gridCol w="658368">
                  <a:extLst>
                    <a:ext uri="{9D8B030D-6E8A-4147-A177-3AD203B41FA5}">
                      <a16:colId xmlns:a16="http://schemas.microsoft.com/office/drawing/2014/main" val="3275446057"/>
                    </a:ext>
                  </a:extLst>
                </a:gridCol>
                <a:gridCol w="658368">
                  <a:extLst>
                    <a:ext uri="{9D8B030D-6E8A-4147-A177-3AD203B41FA5}">
                      <a16:colId xmlns:a16="http://schemas.microsoft.com/office/drawing/2014/main" val="3622912343"/>
                    </a:ext>
                  </a:extLst>
                </a:gridCol>
                <a:gridCol w="658368">
                  <a:extLst>
                    <a:ext uri="{9D8B030D-6E8A-4147-A177-3AD203B41FA5}">
                      <a16:colId xmlns:a16="http://schemas.microsoft.com/office/drawing/2014/main" val="2767140516"/>
                    </a:ext>
                  </a:extLst>
                </a:gridCol>
                <a:gridCol w="658368">
                  <a:extLst>
                    <a:ext uri="{9D8B030D-6E8A-4147-A177-3AD203B41FA5}">
                      <a16:colId xmlns:a16="http://schemas.microsoft.com/office/drawing/2014/main" val="196686800"/>
                    </a:ext>
                  </a:extLst>
                </a:gridCol>
                <a:gridCol w="658368">
                  <a:extLst>
                    <a:ext uri="{9D8B030D-6E8A-4147-A177-3AD203B41FA5}">
                      <a16:colId xmlns:a16="http://schemas.microsoft.com/office/drawing/2014/main" val="1809363695"/>
                    </a:ext>
                  </a:extLst>
                </a:gridCol>
                <a:gridCol w="658368">
                  <a:extLst>
                    <a:ext uri="{9D8B030D-6E8A-4147-A177-3AD203B41FA5}">
                      <a16:colId xmlns:a16="http://schemas.microsoft.com/office/drawing/2014/main" val="232074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004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- 2017-08-13 21:54:20</a:t>
                      </a:r>
                      <a:r>
                        <a:rPr kumimoji="0" lang="es-ES" sz="1000" b="0" i="0" u="none" strike="noStrike" kern="1200" cap="none" spc="0" normalizeH="0" baseline="0" noProof="0">
                          <a:ln>
                            <a:noFill/>
                          </a:ln>
                          <a:solidFill>
                            <a:prstClr val="black"/>
                          </a:solidFill>
                          <a:effectLst/>
                          <a:uLnTx/>
                          <a:uFillTx/>
                          <a:latin typeface="+mn-lt"/>
                          <a:ea typeface="+mn-ea"/>
                          <a:cs typeface="+mn-cs"/>
                        </a:rPr>
                        <a:t>
CAMBIEMOS ES PRIMERA FUERZA EN POSADAS, PUERTO RICO Y OBERÁ
Segunda parte de la conferencia de Cambiemos Misiones. Si bien a esta hora se han escrutado oficialmente el 30 por ciento de los votos, podemos afirmar segun datos de nuestros fiscales que Cambienos ganó Posadas por mas de 20 puntos y ganó en los municipios de Puerto Rico y Oberá. 
Reconocemos que a nivel provincial gano la Renovación pero por una diferencia estimada de 10 puntos, que se puede revertir en Octubre. 
Aca les dejo el link donde estan los datos oficiales que se cargan minuto a minuto. http://www.resultados.gob.ar/escrutinio/dat14/DDN14999A.htm. Felicitaciones a todos los misioneros que participaron y pudieron expresarse democraticamente. Y los que nos acompañaron gracias por confiar en Cambiemos. Hasta mañana!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5627461"/>
                  </a:ext>
                </a:extLst>
              </a:tr>
            </a:tbl>
          </a:graphicData>
        </a:graphic>
      </p:graphicFrame>
      <p:sp>
        <p:nvSpPr>
          <p:cNvPr id="4" name="Text Placeholder 3">
            <a:extLst>
              <a:ext uri="{FF2B5EF4-FFF2-40B4-BE49-F238E27FC236}">
                <a16:creationId xmlns:a16="http://schemas.microsoft.com/office/drawing/2014/main" id="{E04FFA0D-521E-4F93-AB3B-C6FD49CF50AC}"/>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178444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0B63-4E46-48C5-BEC0-CD1894D7D3B1}"/>
              </a:ext>
            </a:extLst>
          </p:cNvPr>
          <p:cNvSpPr>
            <a:spLocks noGrp="1"/>
          </p:cNvSpPr>
          <p:nvPr>
            <p:ph type="title"/>
          </p:nvPr>
        </p:nvSpPr>
        <p:spPr/>
        <p:txBody>
          <a:bodyPr/>
          <a:lstStyle/>
          <a:p>
            <a:r>
              <a:rPr lang="en-US"/>
              <a:t>Facebook Own Posts Table - 8 of 18</a:t>
            </a:r>
          </a:p>
        </p:txBody>
      </p:sp>
      <p:graphicFrame>
        <p:nvGraphicFramePr>
          <p:cNvPr id="5" name="Table Placeholder 4">
            <a:extLst>
              <a:ext uri="{FF2B5EF4-FFF2-40B4-BE49-F238E27FC236}">
                <a16:creationId xmlns:a16="http://schemas.microsoft.com/office/drawing/2014/main" id="{238336A8-DF99-4437-8BEA-59E8D7C5DB44}"/>
              </a:ext>
            </a:extLst>
          </p:cNvPr>
          <p:cNvGraphicFramePr>
            <a:graphicFrameLocks noGrp="1"/>
          </p:cNvGraphicFramePr>
          <p:nvPr>
            <p:ph type="tbl" sz="quarter" idx="13"/>
            <p:extLst>
              <p:ext uri="{D42A27DB-BD31-4B8C-83A1-F6EECF244321}">
                <p14:modId xmlns:p14="http://schemas.microsoft.com/office/powerpoint/2010/main" val="60983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1067681"/>
                    </a:ext>
                  </a:extLst>
                </a:gridCol>
                <a:gridCol w="658368">
                  <a:extLst>
                    <a:ext uri="{9D8B030D-6E8A-4147-A177-3AD203B41FA5}">
                      <a16:colId xmlns:a16="http://schemas.microsoft.com/office/drawing/2014/main" val="2644863550"/>
                    </a:ext>
                  </a:extLst>
                </a:gridCol>
                <a:gridCol w="658368">
                  <a:extLst>
                    <a:ext uri="{9D8B030D-6E8A-4147-A177-3AD203B41FA5}">
                      <a16:colId xmlns:a16="http://schemas.microsoft.com/office/drawing/2014/main" val="765519712"/>
                    </a:ext>
                  </a:extLst>
                </a:gridCol>
                <a:gridCol w="658368">
                  <a:extLst>
                    <a:ext uri="{9D8B030D-6E8A-4147-A177-3AD203B41FA5}">
                      <a16:colId xmlns:a16="http://schemas.microsoft.com/office/drawing/2014/main" val="3021364422"/>
                    </a:ext>
                  </a:extLst>
                </a:gridCol>
                <a:gridCol w="658368">
                  <a:extLst>
                    <a:ext uri="{9D8B030D-6E8A-4147-A177-3AD203B41FA5}">
                      <a16:colId xmlns:a16="http://schemas.microsoft.com/office/drawing/2014/main" val="1096958929"/>
                    </a:ext>
                  </a:extLst>
                </a:gridCol>
                <a:gridCol w="658368">
                  <a:extLst>
                    <a:ext uri="{9D8B030D-6E8A-4147-A177-3AD203B41FA5}">
                      <a16:colId xmlns:a16="http://schemas.microsoft.com/office/drawing/2014/main" val="2299324077"/>
                    </a:ext>
                  </a:extLst>
                </a:gridCol>
                <a:gridCol w="658368">
                  <a:extLst>
                    <a:ext uri="{9D8B030D-6E8A-4147-A177-3AD203B41FA5}">
                      <a16:colId xmlns:a16="http://schemas.microsoft.com/office/drawing/2014/main" val="1016455877"/>
                    </a:ext>
                  </a:extLst>
                </a:gridCol>
                <a:gridCol w="658368">
                  <a:extLst>
                    <a:ext uri="{9D8B030D-6E8A-4147-A177-3AD203B41FA5}">
                      <a16:colId xmlns:a16="http://schemas.microsoft.com/office/drawing/2014/main" val="399113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275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- 2017-08-13 12:08:43</a:t>
                      </a:r>
                      <a:r>
                        <a:rPr kumimoji="0" lang="es-ES" sz="1000" b="0" i="0" u="none" strike="noStrike" kern="1200" cap="none" spc="0" normalizeH="0" baseline="0" noProof="0">
                          <a:ln>
                            <a:noFill/>
                          </a:ln>
                          <a:solidFill>
                            <a:prstClr val="black"/>
                          </a:solidFill>
                          <a:effectLst/>
                          <a:uLnTx/>
                          <a:uFillTx/>
                          <a:latin typeface="+mn-lt"/>
                          <a:ea typeface="+mn-ea"/>
                          <a:cs typeface="+mn-cs"/>
                        </a:rPr>
                        <a:t>
VOTAR PARA FORTALECER NUESTRA DEMOCRACIA Y NUESTRA REPÚBLICA 
Esta mañana emitimos nuestro sufragio, y luego dialogamos con los medios de comunicación que se encontraban en la escuela. Es importante que vayamos a votar en esta elección nacional, para expresar nuestras ideas, apoyos, disconformidades, nuestra visión de sociedad, de provincia y del pais que queremos para nuestros hijos. 
Estamos convencidos de que debemos reformar las PASO ya que asi como estan generan muchas criticas de nuestra sociedad, pero  debemos fortalecer la democracia y la república siempre con más participación, por eso hoy: VOTEMOS.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4565607"/>
                  </a:ext>
                </a:extLst>
              </a:tr>
            </a:tbl>
          </a:graphicData>
        </a:graphic>
      </p:graphicFrame>
      <p:sp>
        <p:nvSpPr>
          <p:cNvPr id="4" name="Text Placeholder 3">
            <a:extLst>
              <a:ext uri="{FF2B5EF4-FFF2-40B4-BE49-F238E27FC236}">
                <a16:creationId xmlns:a16="http://schemas.microsoft.com/office/drawing/2014/main" id="{1543FCCE-A7E8-40AD-ABFB-21E33FD937E7}"/>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666840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8050-7776-4A9A-B5EB-58B3700F4593}"/>
              </a:ext>
            </a:extLst>
          </p:cNvPr>
          <p:cNvSpPr>
            <a:spLocks noGrp="1"/>
          </p:cNvSpPr>
          <p:nvPr>
            <p:ph type="title"/>
          </p:nvPr>
        </p:nvSpPr>
        <p:spPr/>
        <p:txBody>
          <a:bodyPr/>
          <a:lstStyle/>
          <a:p>
            <a:r>
              <a:rPr lang="en-US"/>
              <a:t>Facebook Own Posts Table - 9 of 18</a:t>
            </a:r>
          </a:p>
        </p:txBody>
      </p:sp>
      <p:graphicFrame>
        <p:nvGraphicFramePr>
          <p:cNvPr id="5" name="Table Placeholder 4">
            <a:extLst>
              <a:ext uri="{FF2B5EF4-FFF2-40B4-BE49-F238E27FC236}">
                <a16:creationId xmlns:a16="http://schemas.microsoft.com/office/drawing/2014/main" id="{E369E7FE-3D76-4C57-94DD-CBCB3F3B6E01}"/>
              </a:ext>
            </a:extLst>
          </p:cNvPr>
          <p:cNvGraphicFramePr>
            <a:graphicFrameLocks noGrp="1"/>
          </p:cNvGraphicFramePr>
          <p:nvPr>
            <p:ph type="tbl" sz="quarter" idx="13"/>
            <p:extLst>
              <p:ext uri="{D42A27DB-BD31-4B8C-83A1-F6EECF244321}">
                <p14:modId xmlns:p14="http://schemas.microsoft.com/office/powerpoint/2010/main" val="158130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7741648"/>
                    </a:ext>
                  </a:extLst>
                </a:gridCol>
                <a:gridCol w="658368">
                  <a:extLst>
                    <a:ext uri="{9D8B030D-6E8A-4147-A177-3AD203B41FA5}">
                      <a16:colId xmlns:a16="http://schemas.microsoft.com/office/drawing/2014/main" val="2818217745"/>
                    </a:ext>
                  </a:extLst>
                </a:gridCol>
                <a:gridCol w="658368">
                  <a:extLst>
                    <a:ext uri="{9D8B030D-6E8A-4147-A177-3AD203B41FA5}">
                      <a16:colId xmlns:a16="http://schemas.microsoft.com/office/drawing/2014/main" val="2290428429"/>
                    </a:ext>
                  </a:extLst>
                </a:gridCol>
                <a:gridCol w="658368">
                  <a:extLst>
                    <a:ext uri="{9D8B030D-6E8A-4147-A177-3AD203B41FA5}">
                      <a16:colId xmlns:a16="http://schemas.microsoft.com/office/drawing/2014/main" val="1465780071"/>
                    </a:ext>
                  </a:extLst>
                </a:gridCol>
                <a:gridCol w="658368">
                  <a:extLst>
                    <a:ext uri="{9D8B030D-6E8A-4147-A177-3AD203B41FA5}">
                      <a16:colId xmlns:a16="http://schemas.microsoft.com/office/drawing/2014/main" val="1092571958"/>
                    </a:ext>
                  </a:extLst>
                </a:gridCol>
                <a:gridCol w="658368">
                  <a:extLst>
                    <a:ext uri="{9D8B030D-6E8A-4147-A177-3AD203B41FA5}">
                      <a16:colId xmlns:a16="http://schemas.microsoft.com/office/drawing/2014/main" val="3176230623"/>
                    </a:ext>
                  </a:extLst>
                </a:gridCol>
                <a:gridCol w="658368">
                  <a:extLst>
                    <a:ext uri="{9D8B030D-6E8A-4147-A177-3AD203B41FA5}">
                      <a16:colId xmlns:a16="http://schemas.microsoft.com/office/drawing/2014/main" val="1825263149"/>
                    </a:ext>
                  </a:extLst>
                </a:gridCol>
                <a:gridCol w="658368">
                  <a:extLst>
                    <a:ext uri="{9D8B030D-6E8A-4147-A177-3AD203B41FA5}">
                      <a16:colId xmlns:a16="http://schemas.microsoft.com/office/drawing/2014/main" val="1153678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641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- 2017-08-07 20:00:00</a:t>
                      </a:r>
                      <a:r>
                        <a:rPr kumimoji="0" lang="es-ES" sz="1000" b="0" i="0" u="none" strike="noStrike" kern="1200" cap="none" spc="0" normalizeH="0" baseline="0" noProof="0">
                          <a:ln>
                            <a:noFill/>
                          </a:ln>
                          <a:solidFill>
                            <a:prstClr val="black"/>
                          </a:solidFill>
                          <a:effectLst/>
                          <a:uLnTx/>
                          <a:uFillTx/>
                          <a:latin typeface="+mn-lt"/>
                          <a:ea typeface="+mn-ea"/>
                          <a:cs typeface="+mn-cs"/>
                        </a:rPr>
                        <a:t>
🇦🇷️ 🎼QUE LINDO SE ESCUCHA NUESTRO HIMNO NACIONAL🎼🇦🇷️
Este viernes 4 Agosto estuvimos en el municipio de Tres Capones, Departamento de Apóstoles, inaugurando nuestro Comité Radical en homenaje a un hombre que trabajó mucho por su pueblo: Juan Zbihley.
Un momento emotivo siempre es el himno nacional, que entonamos con fuerza antes del inicio de la ceremonia donde estuvieron afiliados radicales, simpatizantes de Cambiemos y familiares de Juan.
#AdelanteRadicales
#AdelanteCambiemos
#CambiandoJuntos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8904327"/>
                  </a:ext>
                </a:extLst>
              </a:tr>
            </a:tbl>
          </a:graphicData>
        </a:graphic>
      </p:graphicFrame>
      <p:sp>
        <p:nvSpPr>
          <p:cNvPr id="4" name="Text Placeholder 3">
            <a:extLst>
              <a:ext uri="{FF2B5EF4-FFF2-40B4-BE49-F238E27FC236}">
                <a16:creationId xmlns:a16="http://schemas.microsoft.com/office/drawing/2014/main" id="{9C399D0C-48C1-41D4-B6CF-66B5CBE5FFD5}"/>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830864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7ABDF-657D-4FDC-841A-DB75C8D1E2AC}"/>
              </a:ext>
            </a:extLst>
          </p:cNvPr>
          <p:cNvSpPr>
            <a:spLocks noGrp="1"/>
          </p:cNvSpPr>
          <p:nvPr>
            <p:ph type="title"/>
          </p:nvPr>
        </p:nvSpPr>
        <p:spPr/>
        <p:txBody>
          <a:bodyPr/>
          <a:lstStyle/>
          <a:p>
            <a:r>
              <a:rPr lang="en-US"/>
              <a:t>Facebook Own Posts Table - 10 of 18</a:t>
            </a:r>
          </a:p>
        </p:txBody>
      </p:sp>
      <p:graphicFrame>
        <p:nvGraphicFramePr>
          <p:cNvPr id="5" name="Table Placeholder 4">
            <a:extLst>
              <a:ext uri="{FF2B5EF4-FFF2-40B4-BE49-F238E27FC236}">
                <a16:creationId xmlns:a16="http://schemas.microsoft.com/office/drawing/2014/main" id="{8F91B0C0-C5B2-4669-A0A9-73D65D3D642C}"/>
              </a:ext>
            </a:extLst>
          </p:cNvPr>
          <p:cNvGraphicFramePr>
            <a:graphicFrameLocks noGrp="1"/>
          </p:cNvGraphicFramePr>
          <p:nvPr>
            <p:ph type="tbl" sz="quarter" idx="13"/>
            <p:extLst>
              <p:ext uri="{D42A27DB-BD31-4B8C-83A1-F6EECF244321}">
                <p14:modId xmlns:p14="http://schemas.microsoft.com/office/powerpoint/2010/main" val="376417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9164625"/>
                    </a:ext>
                  </a:extLst>
                </a:gridCol>
                <a:gridCol w="658368">
                  <a:extLst>
                    <a:ext uri="{9D8B030D-6E8A-4147-A177-3AD203B41FA5}">
                      <a16:colId xmlns:a16="http://schemas.microsoft.com/office/drawing/2014/main" val="86071155"/>
                    </a:ext>
                  </a:extLst>
                </a:gridCol>
                <a:gridCol w="658368">
                  <a:extLst>
                    <a:ext uri="{9D8B030D-6E8A-4147-A177-3AD203B41FA5}">
                      <a16:colId xmlns:a16="http://schemas.microsoft.com/office/drawing/2014/main" val="312209197"/>
                    </a:ext>
                  </a:extLst>
                </a:gridCol>
                <a:gridCol w="658368">
                  <a:extLst>
                    <a:ext uri="{9D8B030D-6E8A-4147-A177-3AD203B41FA5}">
                      <a16:colId xmlns:a16="http://schemas.microsoft.com/office/drawing/2014/main" val="4014030177"/>
                    </a:ext>
                  </a:extLst>
                </a:gridCol>
                <a:gridCol w="658368">
                  <a:extLst>
                    <a:ext uri="{9D8B030D-6E8A-4147-A177-3AD203B41FA5}">
                      <a16:colId xmlns:a16="http://schemas.microsoft.com/office/drawing/2014/main" val="1670260133"/>
                    </a:ext>
                  </a:extLst>
                </a:gridCol>
                <a:gridCol w="658368">
                  <a:extLst>
                    <a:ext uri="{9D8B030D-6E8A-4147-A177-3AD203B41FA5}">
                      <a16:colId xmlns:a16="http://schemas.microsoft.com/office/drawing/2014/main" val="4294052716"/>
                    </a:ext>
                  </a:extLst>
                </a:gridCol>
                <a:gridCol w="658368">
                  <a:extLst>
                    <a:ext uri="{9D8B030D-6E8A-4147-A177-3AD203B41FA5}">
                      <a16:colId xmlns:a16="http://schemas.microsoft.com/office/drawing/2014/main" val="154984483"/>
                    </a:ext>
                  </a:extLst>
                </a:gridCol>
                <a:gridCol w="658368">
                  <a:extLst>
                    <a:ext uri="{9D8B030D-6E8A-4147-A177-3AD203B41FA5}">
                      <a16:colId xmlns:a16="http://schemas.microsoft.com/office/drawing/2014/main" val="135886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064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- 2017-07-29 06:15:22</a:t>
                      </a:r>
                      <a:r>
                        <a:rPr kumimoji="0" lang="es-ES" sz="1000" b="0" i="0" u="none" strike="noStrike" kern="1200" cap="none" spc="0" normalizeH="0" baseline="0" noProof="0">
                          <a:ln>
                            <a:noFill/>
                          </a:ln>
                          <a:solidFill>
                            <a:prstClr val="black"/>
                          </a:solidFill>
                          <a:effectLst/>
                          <a:uLnTx/>
                          <a:uFillTx/>
                          <a:latin typeface="+mn-lt"/>
                          <a:ea typeface="+mn-ea"/>
                          <a:cs typeface="+mn-cs"/>
                        </a:rPr>
                        <a:t>
MATEADA EN PLAZA SARMIENTO 
Este viernes estuvimos desde muy temprano en Eldorado, para dialogar con referentes de la sociedad civil y con los medios de comunicación, sobre los principales desafíos del municipio y las medidas nacionales de Cambiemos. 
Finalizamos la jornada con una mateada en la Plaza Sarmiento junto a los jóvenes y abierta a todos los vecinos, a quienes agradecemos por haberse acercado a dejarnos sus ideas y críticas constructivas.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720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- 2017-07-31 16:39:29</a:t>
                      </a:r>
                      <a:r>
                        <a:rPr kumimoji="0" lang="es-ES" sz="1000" b="0" i="0" u="none" strike="noStrike" kern="1200" cap="none" spc="0" normalizeH="0" baseline="0" noProof="0">
                          <a:ln>
                            <a:noFill/>
                          </a:ln>
                          <a:solidFill>
                            <a:prstClr val="black"/>
                          </a:solidFill>
                          <a:effectLst/>
                          <a:uLnTx/>
                          <a:uFillTx/>
                          <a:latin typeface="+mn-lt"/>
                          <a:ea typeface="+mn-ea"/>
                          <a:cs typeface="+mn-cs"/>
                        </a:rPr>
                        <a:t>
LA IMPORTANCIA DE LA FAMILIA...LES CUENTO UN POCO DE LA MÍA
Comparto un fragmento de una entrevista que me realizaron los jóvenes de Cambiemos, quienes me visitaron a casa este domingo, para compartir un mate y charlar de todo un poco...menos de política.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434016"/>
                  </a:ext>
                </a:extLst>
              </a:tr>
            </a:tbl>
          </a:graphicData>
        </a:graphic>
      </p:graphicFrame>
      <p:sp>
        <p:nvSpPr>
          <p:cNvPr id="4" name="Text Placeholder 3">
            <a:extLst>
              <a:ext uri="{FF2B5EF4-FFF2-40B4-BE49-F238E27FC236}">
                <a16:creationId xmlns:a16="http://schemas.microsoft.com/office/drawing/2014/main" id="{ECD1722F-ADC6-43A5-8492-48C7095EA4CA}"/>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242328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EA98B-2786-4176-B210-09375FECB84C}"/>
              </a:ext>
            </a:extLst>
          </p:cNvPr>
          <p:cNvSpPr>
            <a:spLocks noGrp="1"/>
          </p:cNvSpPr>
          <p:nvPr>
            <p:ph type="title"/>
          </p:nvPr>
        </p:nvSpPr>
        <p:spPr/>
        <p:txBody>
          <a:bodyPr/>
          <a:lstStyle/>
          <a:p>
            <a:r>
              <a:rPr lang="en-US"/>
              <a:t>Facebook Own Posts Table - 11 of 18</a:t>
            </a:r>
          </a:p>
        </p:txBody>
      </p:sp>
      <p:graphicFrame>
        <p:nvGraphicFramePr>
          <p:cNvPr id="5" name="Table Placeholder 4">
            <a:extLst>
              <a:ext uri="{FF2B5EF4-FFF2-40B4-BE49-F238E27FC236}">
                <a16:creationId xmlns:a16="http://schemas.microsoft.com/office/drawing/2014/main" id="{FDE1110C-8962-426B-997A-07D3ABB1A304}"/>
              </a:ext>
            </a:extLst>
          </p:cNvPr>
          <p:cNvGraphicFramePr>
            <a:graphicFrameLocks noGrp="1"/>
          </p:cNvGraphicFramePr>
          <p:nvPr>
            <p:ph type="tbl" sz="quarter" idx="13"/>
            <p:extLst>
              <p:ext uri="{D42A27DB-BD31-4B8C-83A1-F6EECF244321}">
                <p14:modId xmlns:p14="http://schemas.microsoft.com/office/powerpoint/2010/main" val="284898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4765564"/>
                    </a:ext>
                  </a:extLst>
                </a:gridCol>
                <a:gridCol w="658368">
                  <a:extLst>
                    <a:ext uri="{9D8B030D-6E8A-4147-A177-3AD203B41FA5}">
                      <a16:colId xmlns:a16="http://schemas.microsoft.com/office/drawing/2014/main" val="1104885899"/>
                    </a:ext>
                  </a:extLst>
                </a:gridCol>
                <a:gridCol w="658368">
                  <a:extLst>
                    <a:ext uri="{9D8B030D-6E8A-4147-A177-3AD203B41FA5}">
                      <a16:colId xmlns:a16="http://schemas.microsoft.com/office/drawing/2014/main" val="3153775557"/>
                    </a:ext>
                  </a:extLst>
                </a:gridCol>
                <a:gridCol w="658368">
                  <a:extLst>
                    <a:ext uri="{9D8B030D-6E8A-4147-A177-3AD203B41FA5}">
                      <a16:colId xmlns:a16="http://schemas.microsoft.com/office/drawing/2014/main" val="2175857751"/>
                    </a:ext>
                  </a:extLst>
                </a:gridCol>
                <a:gridCol w="658368">
                  <a:extLst>
                    <a:ext uri="{9D8B030D-6E8A-4147-A177-3AD203B41FA5}">
                      <a16:colId xmlns:a16="http://schemas.microsoft.com/office/drawing/2014/main" val="2208050460"/>
                    </a:ext>
                  </a:extLst>
                </a:gridCol>
                <a:gridCol w="658368">
                  <a:extLst>
                    <a:ext uri="{9D8B030D-6E8A-4147-A177-3AD203B41FA5}">
                      <a16:colId xmlns:a16="http://schemas.microsoft.com/office/drawing/2014/main" val="138137045"/>
                    </a:ext>
                  </a:extLst>
                </a:gridCol>
                <a:gridCol w="658368">
                  <a:extLst>
                    <a:ext uri="{9D8B030D-6E8A-4147-A177-3AD203B41FA5}">
                      <a16:colId xmlns:a16="http://schemas.microsoft.com/office/drawing/2014/main" val="2120664161"/>
                    </a:ext>
                  </a:extLst>
                </a:gridCol>
                <a:gridCol w="658368">
                  <a:extLst>
                    <a:ext uri="{9D8B030D-6E8A-4147-A177-3AD203B41FA5}">
                      <a16:colId xmlns:a16="http://schemas.microsoft.com/office/drawing/2014/main" val="424336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434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- 2017-08-07 13:00:00</a:t>
                      </a:r>
                      <a:r>
                        <a:rPr kumimoji="0" lang="es-ES" sz="1000" b="0" i="0" u="none" strike="noStrike" kern="1200" cap="none" spc="0" normalizeH="0" baseline="0" noProof="0">
                          <a:ln>
                            <a:noFill/>
                          </a:ln>
                          <a:solidFill>
                            <a:prstClr val="black"/>
                          </a:solidFill>
                          <a:effectLst/>
                          <a:uLnTx/>
                          <a:uFillTx/>
                          <a:latin typeface="+mn-lt"/>
                          <a:ea typeface="+mn-ea"/>
                          <a:cs typeface="+mn-cs"/>
                        </a:rPr>
                        <a:t>
DIÁLOGO CON VECINOS DE VILLA CABELLO
Gracias a los vecinos de Villa Cabello que se acercaron este sábado 5 de Agosto en la Plaza Sarmiento a saludar, a transmitirnos sus inquietudes, a compartir unos mates y charlar un poco sobre la realidad y los desafíos de nuestro país y nuestra Provincia.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812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- 2017-08-03 22:28:42</a:t>
                      </a:r>
                      <a:r>
                        <a:rPr kumimoji="0" lang="es-ES" sz="1000" b="0" i="0" u="none" strike="noStrike" kern="1200" cap="none" spc="0" normalizeH="0" baseline="0" noProof="0">
                          <a:ln>
                            <a:noFill/>
                          </a:ln>
                          <a:solidFill>
                            <a:prstClr val="black"/>
                          </a:solidFill>
                          <a:effectLst/>
                          <a:uLnTx/>
                          <a:uFillTx/>
                          <a:latin typeface="+mn-lt"/>
                          <a:ea typeface="+mn-ea"/>
                          <a:cs typeface="+mn-cs"/>
                        </a:rPr>
                        <a:t>
MATEADA CON VECINOS EN EL PASEO MI SOLAR
Gracias a los vecinos de Puerto Rico que se acercaron este jueves 3 de Agosto al Paseo Mi Solar, a saludar y compartir unos mates y charlar un poco sobre la realidad y los desafíos de nuestro país y nuestra Provincia.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1749877"/>
                  </a:ext>
                </a:extLst>
              </a:tr>
            </a:tbl>
          </a:graphicData>
        </a:graphic>
      </p:graphicFrame>
      <p:sp>
        <p:nvSpPr>
          <p:cNvPr id="4" name="Text Placeholder 3">
            <a:extLst>
              <a:ext uri="{FF2B5EF4-FFF2-40B4-BE49-F238E27FC236}">
                <a16:creationId xmlns:a16="http://schemas.microsoft.com/office/drawing/2014/main" id="{FC14529E-BF97-4266-B761-99285D260774}"/>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26905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3E85-91B1-4451-8819-BED3DBE766EB}"/>
              </a:ext>
            </a:extLst>
          </p:cNvPr>
          <p:cNvSpPr>
            <a:spLocks noGrp="1"/>
          </p:cNvSpPr>
          <p:nvPr>
            <p:ph type="title"/>
          </p:nvPr>
        </p:nvSpPr>
        <p:spPr/>
        <p:txBody>
          <a:bodyPr/>
          <a:lstStyle/>
          <a:p>
            <a:r>
              <a:rPr lang="en-US"/>
              <a:t>Facebook Own Posts Table - 12 of 18</a:t>
            </a:r>
          </a:p>
        </p:txBody>
      </p:sp>
      <p:graphicFrame>
        <p:nvGraphicFramePr>
          <p:cNvPr id="5" name="Table Placeholder 4">
            <a:extLst>
              <a:ext uri="{FF2B5EF4-FFF2-40B4-BE49-F238E27FC236}">
                <a16:creationId xmlns:a16="http://schemas.microsoft.com/office/drawing/2014/main" id="{68B4293D-F3C8-4BD6-AAC3-C1C923132080}"/>
              </a:ext>
            </a:extLst>
          </p:cNvPr>
          <p:cNvGraphicFramePr>
            <a:graphicFrameLocks noGrp="1"/>
          </p:cNvGraphicFramePr>
          <p:nvPr>
            <p:ph type="tbl" sz="quarter" idx="13"/>
            <p:extLst>
              <p:ext uri="{D42A27DB-BD31-4B8C-83A1-F6EECF244321}">
                <p14:modId xmlns:p14="http://schemas.microsoft.com/office/powerpoint/2010/main" val="39800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0318531"/>
                    </a:ext>
                  </a:extLst>
                </a:gridCol>
                <a:gridCol w="658368">
                  <a:extLst>
                    <a:ext uri="{9D8B030D-6E8A-4147-A177-3AD203B41FA5}">
                      <a16:colId xmlns:a16="http://schemas.microsoft.com/office/drawing/2014/main" val="1672988589"/>
                    </a:ext>
                  </a:extLst>
                </a:gridCol>
                <a:gridCol w="658368">
                  <a:extLst>
                    <a:ext uri="{9D8B030D-6E8A-4147-A177-3AD203B41FA5}">
                      <a16:colId xmlns:a16="http://schemas.microsoft.com/office/drawing/2014/main" val="4074311943"/>
                    </a:ext>
                  </a:extLst>
                </a:gridCol>
                <a:gridCol w="658368">
                  <a:extLst>
                    <a:ext uri="{9D8B030D-6E8A-4147-A177-3AD203B41FA5}">
                      <a16:colId xmlns:a16="http://schemas.microsoft.com/office/drawing/2014/main" val="4105229082"/>
                    </a:ext>
                  </a:extLst>
                </a:gridCol>
                <a:gridCol w="658368">
                  <a:extLst>
                    <a:ext uri="{9D8B030D-6E8A-4147-A177-3AD203B41FA5}">
                      <a16:colId xmlns:a16="http://schemas.microsoft.com/office/drawing/2014/main" val="748602750"/>
                    </a:ext>
                  </a:extLst>
                </a:gridCol>
                <a:gridCol w="658368">
                  <a:extLst>
                    <a:ext uri="{9D8B030D-6E8A-4147-A177-3AD203B41FA5}">
                      <a16:colId xmlns:a16="http://schemas.microsoft.com/office/drawing/2014/main" val="2662523535"/>
                    </a:ext>
                  </a:extLst>
                </a:gridCol>
                <a:gridCol w="658368">
                  <a:extLst>
                    <a:ext uri="{9D8B030D-6E8A-4147-A177-3AD203B41FA5}">
                      <a16:colId xmlns:a16="http://schemas.microsoft.com/office/drawing/2014/main" val="3831606366"/>
                    </a:ext>
                  </a:extLst>
                </a:gridCol>
                <a:gridCol w="658368">
                  <a:extLst>
                    <a:ext uri="{9D8B030D-6E8A-4147-A177-3AD203B41FA5}">
                      <a16:colId xmlns:a16="http://schemas.microsoft.com/office/drawing/2014/main" val="111116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467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- 2017-08-09 23:53:59</a:t>
                      </a:r>
                      <a:r>
                        <a:rPr kumimoji="0" lang="es-ES" sz="1000" b="0" i="0" u="none" strike="noStrike" kern="1200" cap="none" spc="0" normalizeH="0" baseline="0" noProof="0">
                          <a:ln>
                            <a:noFill/>
                          </a:ln>
                          <a:solidFill>
                            <a:prstClr val="black"/>
                          </a:solidFill>
                          <a:effectLst/>
                          <a:uLnTx/>
                          <a:uFillTx/>
                          <a:latin typeface="+mn-lt"/>
                          <a:ea typeface="+mn-ea"/>
                          <a:cs typeface="+mn-cs"/>
                        </a:rPr>
                        <a:t>
DIÁLOGO CON VECINOS DE 25 DE MAYO
Gracias a los vecinos del Municipio de 25 de Mayo, quienes este miércoles 9 de Agosto, se acercaron a la plaza de los Inmigrantes, y también nos recibieron en sus casas y sus veredas, para recibir nuestro mensaje, transmitirnos sus inquietudes y apoyos, y charlar un poco sobre la realidad y los desafíos de nuestro país y nuestra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186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- 2017-08-10 05:55:00</a:t>
                      </a:r>
                      <a:r>
                        <a:rPr kumimoji="0" lang="es-ES" sz="1000" b="0" i="0" u="none" strike="noStrike" kern="1200" cap="none" spc="0" normalizeH="0" baseline="0" noProof="0">
                          <a:ln>
                            <a:noFill/>
                          </a:ln>
                          <a:solidFill>
                            <a:prstClr val="black"/>
                          </a:solidFill>
                          <a:effectLst/>
                          <a:uLnTx/>
                          <a:uFillTx/>
                          <a:latin typeface="+mn-lt"/>
                          <a:ea typeface="+mn-ea"/>
                          <a:cs typeface="+mn-cs"/>
                        </a:rPr>
                        <a:t>
DIÁLOGO CON VECINOS DE EL SOBERBIO
Gracias a los vecinos del Municipio de El Soberbio, quienes este miércoles 9 de Agosto, se acercaron a nuestra mesita de padrón, y al local de Cambiemos a compartir un mate, a recibir nuestro mensaje, a transmitirnos sus inquietudes y apoyos, y charlar un poco sobre la realidad y los desafíos de nuestro país y nuestra Provincia.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8578982"/>
                  </a:ext>
                </a:extLst>
              </a:tr>
            </a:tbl>
          </a:graphicData>
        </a:graphic>
      </p:graphicFrame>
      <p:sp>
        <p:nvSpPr>
          <p:cNvPr id="4" name="Text Placeholder 3">
            <a:extLst>
              <a:ext uri="{FF2B5EF4-FFF2-40B4-BE49-F238E27FC236}">
                <a16:creationId xmlns:a16="http://schemas.microsoft.com/office/drawing/2014/main" id="{14F24934-F51B-4DCF-B429-32757787BB47}"/>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45938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68113-3823-434A-84A7-C84F8BB92954}"/>
              </a:ext>
            </a:extLst>
          </p:cNvPr>
          <p:cNvSpPr>
            <a:spLocks noGrp="1"/>
          </p:cNvSpPr>
          <p:nvPr>
            <p:ph type="title"/>
          </p:nvPr>
        </p:nvSpPr>
        <p:spPr/>
        <p:txBody>
          <a:bodyPr/>
          <a:lstStyle/>
          <a:p>
            <a:r>
              <a:rPr lang="en-US"/>
              <a:t>Facebook Own Posts Table - 13 of 18</a:t>
            </a:r>
          </a:p>
        </p:txBody>
      </p:sp>
      <p:graphicFrame>
        <p:nvGraphicFramePr>
          <p:cNvPr id="5" name="Table Placeholder 4">
            <a:extLst>
              <a:ext uri="{FF2B5EF4-FFF2-40B4-BE49-F238E27FC236}">
                <a16:creationId xmlns:a16="http://schemas.microsoft.com/office/drawing/2014/main" id="{BE1DFD2D-ACF8-4B3E-9847-E5A6BDCF7410}"/>
              </a:ext>
            </a:extLst>
          </p:cNvPr>
          <p:cNvGraphicFramePr>
            <a:graphicFrameLocks noGrp="1"/>
          </p:cNvGraphicFramePr>
          <p:nvPr>
            <p:ph type="tbl" sz="quarter" idx="13"/>
            <p:extLst>
              <p:ext uri="{D42A27DB-BD31-4B8C-83A1-F6EECF244321}">
                <p14:modId xmlns:p14="http://schemas.microsoft.com/office/powerpoint/2010/main" val="2808122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0156354"/>
                    </a:ext>
                  </a:extLst>
                </a:gridCol>
                <a:gridCol w="658368">
                  <a:extLst>
                    <a:ext uri="{9D8B030D-6E8A-4147-A177-3AD203B41FA5}">
                      <a16:colId xmlns:a16="http://schemas.microsoft.com/office/drawing/2014/main" val="653457576"/>
                    </a:ext>
                  </a:extLst>
                </a:gridCol>
                <a:gridCol w="658368">
                  <a:extLst>
                    <a:ext uri="{9D8B030D-6E8A-4147-A177-3AD203B41FA5}">
                      <a16:colId xmlns:a16="http://schemas.microsoft.com/office/drawing/2014/main" val="154226353"/>
                    </a:ext>
                  </a:extLst>
                </a:gridCol>
                <a:gridCol w="658368">
                  <a:extLst>
                    <a:ext uri="{9D8B030D-6E8A-4147-A177-3AD203B41FA5}">
                      <a16:colId xmlns:a16="http://schemas.microsoft.com/office/drawing/2014/main" val="1434076349"/>
                    </a:ext>
                  </a:extLst>
                </a:gridCol>
                <a:gridCol w="658368">
                  <a:extLst>
                    <a:ext uri="{9D8B030D-6E8A-4147-A177-3AD203B41FA5}">
                      <a16:colId xmlns:a16="http://schemas.microsoft.com/office/drawing/2014/main" val="412976815"/>
                    </a:ext>
                  </a:extLst>
                </a:gridCol>
                <a:gridCol w="658368">
                  <a:extLst>
                    <a:ext uri="{9D8B030D-6E8A-4147-A177-3AD203B41FA5}">
                      <a16:colId xmlns:a16="http://schemas.microsoft.com/office/drawing/2014/main" val="3216097304"/>
                    </a:ext>
                  </a:extLst>
                </a:gridCol>
                <a:gridCol w="658368">
                  <a:extLst>
                    <a:ext uri="{9D8B030D-6E8A-4147-A177-3AD203B41FA5}">
                      <a16:colId xmlns:a16="http://schemas.microsoft.com/office/drawing/2014/main" val="2386315637"/>
                    </a:ext>
                  </a:extLst>
                </a:gridCol>
                <a:gridCol w="658368">
                  <a:extLst>
                    <a:ext uri="{9D8B030D-6E8A-4147-A177-3AD203B41FA5}">
                      <a16:colId xmlns:a16="http://schemas.microsoft.com/office/drawing/2014/main" val="92771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502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- 2017-08-10 21:22:28</a:t>
                      </a:r>
                      <a:r>
                        <a:rPr kumimoji="0" lang="es-ES" sz="1000" b="0" i="0" u="none" strike="noStrike" kern="1200" cap="none" spc="0" normalizeH="0" baseline="0" noProof="0">
                          <a:ln>
                            <a:noFill/>
                          </a:ln>
                          <a:solidFill>
                            <a:prstClr val="black"/>
                          </a:solidFill>
                          <a:effectLst/>
                          <a:uLnTx/>
                          <a:uFillTx/>
                          <a:latin typeface="+mn-lt"/>
                          <a:ea typeface="+mn-ea"/>
                          <a:cs typeface="+mn-cs"/>
                        </a:rPr>
                        <a:t>
ESTE DOMINGO CAMBIEMOS MISIONES
El cambio ya esta en marcha en el pais desde qué asumió nuestro presidente Mauricio Macri, y cómo misioneros este domingo tenemos la oportunidad de afianzar esta alternativa que llegó para transformar la Argentina.
Por eso te invitamos a que participes con tu voto este domingo 13 de agosto, y que por favor nos acompañes con esta propuesta de Cambio.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75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- 2017-08-05 13:13:29</a:t>
                      </a:r>
                      <a:r>
                        <a:rPr kumimoji="0" lang="es-ES" sz="1000" b="0" i="0" u="none" strike="noStrike" kern="1200" cap="none" spc="0" normalizeH="0" baseline="0" noProof="0">
                          <a:ln>
                            <a:noFill/>
                          </a:ln>
                          <a:solidFill>
                            <a:prstClr val="black"/>
                          </a:solidFill>
                          <a:effectLst/>
                          <a:uLnTx/>
                          <a:uFillTx/>
                          <a:latin typeface="+mn-lt"/>
                          <a:ea typeface="+mn-ea"/>
                          <a:cs typeface="+mn-cs"/>
                        </a:rPr>
                        <a:t>
MATEADA CON VECINOS EN PLAZA DE LA MADRE
Gracias a los vecinos de Apóstoles que se acercaron este viernes 4 de Agosto a la Plaza de la Madre a saludar, a transmitirnos sus inquietudes, a compartir unos mates y charlar un poco sobre la realidad y los desafíos de nuestro país y nuestra Provincia.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2041086"/>
                  </a:ext>
                </a:extLst>
              </a:tr>
            </a:tbl>
          </a:graphicData>
        </a:graphic>
      </p:graphicFrame>
      <p:sp>
        <p:nvSpPr>
          <p:cNvPr id="4" name="Text Placeholder 3">
            <a:extLst>
              <a:ext uri="{FF2B5EF4-FFF2-40B4-BE49-F238E27FC236}">
                <a16:creationId xmlns:a16="http://schemas.microsoft.com/office/drawing/2014/main" id="{68095477-C669-40D8-9745-B06335269941}"/>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1915759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39E7-462C-44A8-AE84-D0C5A45B5477}"/>
              </a:ext>
            </a:extLst>
          </p:cNvPr>
          <p:cNvSpPr>
            <a:spLocks noGrp="1"/>
          </p:cNvSpPr>
          <p:nvPr>
            <p:ph type="title"/>
          </p:nvPr>
        </p:nvSpPr>
        <p:spPr/>
        <p:txBody>
          <a:bodyPr/>
          <a:lstStyle/>
          <a:p>
            <a:r>
              <a:rPr lang="en-US"/>
              <a:t>Facebook Own Posts Table - 14 of 18</a:t>
            </a:r>
          </a:p>
        </p:txBody>
      </p:sp>
      <p:graphicFrame>
        <p:nvGraphicFramePr>
          <p:cNvPr id="5" name="Table Placeholder 4">
            <a:extLst>
              <a:ext uri="{FF2B5EF4-FFF2-40B4-BE49-F238E27FC236}">
                <a16:creationId xmlns:a16="http://schemas.microsoft.com/office/drawing/2014/main" id="{6A90EE8A-F8CC-44D6-8B86-E7854435DD3F}"/>
              </a:ext>
            </a:extLst>
          </p:cNvPr>
          <p:cNvGraphicFramePr>
            <a:graphicFrameLocks noGrp="1"/>
          </p:cNvGraphicFramePr>
          <p:nvPr>
            <p:ph type="tbl" sz="quarter" idx="13"/>
            <p:extLst>
              <p:ext uri="{D42A27DB-BD31-4B8C-83A1-F6EECF244321}">
                <p14:modId xmlns:p14="http://schemas.microsoft.com/office/powerpoint/2010/main" val="275036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8234367"/>
                    </a:ext>
                  </a:extLst>
                </a:gridCol>
                <a:gridCol w="658368">
                  <a:extLst>
                    <a:ext uri="{9D8B030D-6E8A-4147-A177-3AD203B41FA5}">
                      <a16:colId xmlns:a16="http://schemas.microsoft.com/office/drawing/2014/main" val="383834409"/>
                    </a:ext>
                  </a:extLst>
                </a:gridCol>
                <a:gridCol w="658368">
                  <a:extLst>
                    <a:ext uri="{9D8B030D-6E8A-4147-A177-3AD203B41FA5}">
                      <a16:colId xmlns:a16="http://schemas.microsoft.com/office/drawing/2014/main" val="4016918318"/>
                    </a:ext>
                  </a:extLst>
                </a:gridCol>
                <a:gridCol w="658368">
                  <a:extLst>
                    <a:ext uri="{9D8B030D-6E8A-4147-A177-3AD203B41FA5}">
                      <a16:colId xmlns:a16="http://schemas.microsoft.com/office/drawing/2014/main" val="3497965927"/>
                    </a:ext>
                  </a:extLst>
                </a:gridCol>
                <a:gridCol w="658368">
                  <a:extLst>
                    <a:ext uri="{9D8B030D-6E8A-4147-A177-3AD203B41FA5}">
                      <a16:colId xmlns:a16="http://schemas.microsoft.com/office/drawing/2014/main" val="784673751"/>
                    </a:ext>
                  </a:extLst>
                </a:gridCol>
                <a:gridCol w="658368">
                  <a:extLst>
                    <a:ext uri="{9D8B030D-6E8A-4147-A177-3AD203B41FA5}">
                      <a16:colId xmlns:a16="http://schemas.microsoft.com/office/drawing/2014/main" val="1813042413"/>
                    </a:ext>
                  </a:extLst>
                </a:gridCol>
                <a:gridCol w="658368">
                  <a:extLst>
                    <a:ext uri="{9D8B030D-6E8A-4147-A177-3AD203B41FA5}">
                      <a16:colId xmlns:a16="http://schemas.microsoft.com/office/drawing/2014/main" val="3258025414"/>
                    </a:ext>
                  </a:extLst>
                </a:gridCol>
                <a:gridCol w="658368">
                  <a:extLst>
                    <a:ext uri="{9D8B030D-6E8A-4147-A177-3AD203B41FA5}">
                      <a16:colId xmlns:a16="http://schemas.microsoft.com/office/drawing/2014/main" val="3478586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259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- 2017-07-31 11:04:44</a:t>
                      </a:r>
                      <a:r>
                        <a:rPr kumimoji="0" lang="es-ES" sz="1000" b="0" i="0" u="none" strike="noStrike" kern="1200" cap="none" spc="0" normalizeH="0" baseline="0" noProof="0">
                          <a:ln>
                            <a:noFill/>
                          </a:ln>
                          <a:solidFill>
                            <a:prstClr val="black"/>
                          </a:solidFill>
                          <a:effectLst/>
                          <a:uLnTx/>
                          <a:uFillTx/>
                          <a:latin typeface="+mn-lt"/>
                          <a:ea typeface="+mn-ea"/>
                          <a:cs typeface="+mn-cs"/>
                        </a:rPr>
                        <a:t>
DIÁLOGO CON VECINOS DE PUERTO IGUAZÚ
Este sábado dialogamos con vecinos de los barrios Las Leñas y Villa Alta y con comerciantes de la "feirinha", entre otras actividades que realizamos en una jornada de "timbreo" en Iguazú. Potenciar las oportunidades de empleo en un municipio que tiene tanto para desarrollarse, fueron algunos de los temas que tratamos en las charlas, temas a los cuales estamos abordando con la sancionada Ley Pyme y con el proyecto de ley de primer empleo, que promueve incentivos fiscales para la contratación de trabajares.
Estuvimos acompañados por los referentes de Cambiemos de Puerto Iguazú, con quienes estamos trabajando para fortalecer una alternativa no solo en la Argentina y Misiones, sino también en la ciudad de las Cataratas!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6044167"/>
                  </a:ext>
                </a:extLst>
              </a:tr>
            </a:tbl>
          </a:graphicData>
        </a:graphic>
      </p:graphicFrame>
      <p:sp>
        <p:nvSpPr>
          <p:cNvPr id="4" name="Text Placeholder 3">
            <a:extLst>
              <a:ext uri="{FF2B5EF4-FFF2-40B4-BE49-F238E27FC236}">
                <a16:creationId xmlns:a16="http://schemas.microsoft.com/office/drawing/2014/main" id="{EB4F7DB8-C449-4CF6-8FBF-90951A941837}"/>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235424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4AA0E-519A-450B-8562-0354F868F588}"/>
              </a:ext>
            </a:extLst>
          </p:cNvPr>
          <p:cNvSpPr>
            <a:spLocks noGrp="1"/>
          </p:cNvSpPr>
          <p:nvPr>
            <p:ph type="title"/>
          </p:nvPr>
        </p:nvSpPr>
        <p:spPr/>
        <p:txBody>
          <a:bodyPr/>
          <a:lstStyle/>
          <a:p>
            <a:r>
              <a:rPr lang="en-US"/>
              <a:t>Facebook Own Posts Table - 15 of 18</a:t>
            </a:r>
          </a:p>
        </p:txBody>
      </p:sp>
      <p:graphicFrame>
        <p:nvGraphicFramePr>
          <p:cNvPr id="5" name="Table Placeholder 4">
            <a:extLst>
              <a:ext uri="{FF2B5EF4-FFF2-40B4-BE49-F238E27FC236}">
                <a16:creationId xmlns:a16="http://schemas.microsoft.com/office/drawing/2014/main" id="{B4B4706A-515D-4143-8590-D58002C5D5E9}"/>
              </a:ext>
            </a:extLst>
          </p:cNvPr>
          <p:cNvGraphicFramePr>
            <a:graphicFrameLocks noGrp="1"/>
          </p:cNvGraphicFramePr>
          <p:nvPr>
            <p:ph type="tbl" sz="quarter" idx="13"/>
            <p:extLst>
              <p:ext uri="{D42A27DB-BD31-4B8C-83A1-F6EECF244321}">
                <p14:modId xmlns:p14="http://schemas.microsoft.com/office/powerpoint/2010/main" val="4029468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5492763"/>
                    </a:ext>
                  </a:extLst>
                </a:gridCol>
                <a:gridCol w="658368">
                  <a:extLst>
                    <a:ext uri="{9D8B030D-6E8A-4147-A177-3AD203B41FA5}">
                      <a16:colId xmlns:a16="http://schemas.microsoft.com/office/drawing/2014/main" val="296404435"/>
                    </a:ext>
                  </a:extLst>
                </a:gridCol>
                <a:gridCol w="658368">
                  <a:extLst>
                    <a:ext uri="{9D8B030D-6E8A-4147-A177-3AD203B41FA5}">
                      <a16:colId xmlns:a16="http://schemas.microsoft.com/office/drawing/2014/main" val="2415560929"/>
                    </a:ext>
                  </a:extLst>
                </a:gridCol>
                <a:gridCol w="658368">
                  <a:extLst>
                    <a:ext uri="{9D8B030D-6E8A-4147-A177-3AD203B41FA5}">
                      <a16:colId xmlns:a16="http://schemas.microsoft.com/office/drawing/2014/main" val="3020227746"/>
                    </a:ext>
                  </a:extLst>
                </a:gridCol>
                <a:gridCol w="658368">
                  <a:extLst>
                    <a:ext uri="{9D8B030D-6E8A-4147-A177-3AD203B41FA5}">
                      <a16:colId xmlns:a16="http://schemas.microsoft.com/office/drawing/2014/main" val="1091939827"/>
                    </a:ext>
                  </a:extLst>
                </a:gridCol>
                <a:gridCol w="658368">
                  <a:extLst>
                    <a:ext uri="{9D8B030D-6E8A-4147-A177-3AD203B41FA5}">
                      <a16:colId xmlns:a16="http://schemas.microsoft.com/office/drawing/2014/main" val="2463217160"/>
                    </a:ext>
                  </a:extLst>
                </a:gridCol>
                <a:gridCol w="658368">
                  <a:extLst>
                    <a:ext uri="{9D8B030D-6E8A-4147-A177-3AD203B41FA5}">
                      <a16:colId xmlns:a16="http://schemas.microsoft.com/office/drawing/2014/main" val="3542722373"/>
                    </a:ext>
                  </a:extLst>
                </a:gridCol>
                <a:gridCol w="658368">
                  <a:extLst>
                    <a:ext uri="{9D8B030D-6E8A-4147-A177-3AD203B41FA5}">
                      <a16:colId xmlns:a16="http://schemas.microsoft.com/office/drawing/2014/main" val="400700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0405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- 2017-08-08 09:22:20</a:t>
                      </a:r>
                      <a:r>
                        <a:rPr kumimoji="0" lang="es-ES" sz="1000" b="0" i="0" u="none" strike="noStrike" kern="1200" cap="none" spc="0" normalizeH="0" baseline="0" noProof="0">
                          <a:ln>
                            <a:noFill/>
                          </a:ln>
                          <a:solidFill>
                            <a:prstClr val="black"/>
                          </a:solidFill>
                          <a:effectLst/>
                          <a:uLnTx/>
                          <a:uFillTx/>
                          <a:latin typeface="+mn-lt"/>
                          <a:ea typeface="+mn-ea"/>
                          <a:cs typeface="+mn-cs"/>
                        </a:rPr>
                        <a:t>
CON GABRIELA Y TINY EN OBERÁ
Con nuestras candidatas a diputadas nacionales, dos jóvenes obereñas, Gabriela Szyszko y Mariana Tiny Jaquet, dialogamos con los medios de comunicación y dejamos el mensaje de Cambiemos para la comunidad de Oberá, de cara a las elecciones nacionales del próximo domingo 13 de Agosto.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503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- 2017-08-12 11:21:22</a:t>
                      </a:r>
                      <a:r>
                        <a:rPr kumimoji="0" lang="es-ES" sz="1000" b="0" i="0" u="none" strike="noStrike" kern="1200" cap="none" spc="0" normalizeH="0" baseline="0" noProof="0">
                          <a:ln>
                            <a:noFill/>
                          </a:ln>
                          <a:solidFill>
                            <a:prstClr val="black"/>
                          </a:solidFill>
                          <a:effectLst/>
                          <a:uLnTx/>
                          <a:uFillTx/>
                          <a:latin typeface="+mn-lt"/>
                          <a:ea typeface="+mn-ea"/>
                          <a:cs typeface="+mn-cs"/>
                        </a:rPr>
                        <a:t>
Gracias a la Juventud Radical de Misiones por el acompañamiento en estas últimas cuatro semanas, que se resume en este video de 60 segundos que realizaron.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479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- 2017-08-10 20:02:25</a:t>
                      </a:r>
                      <a:r>
                        <a:rPr kumimoji="0" lang="es-ES" sz="1000" b="0" i="0" u="none" strike="noStrike" kern="1200" cap="none" spc="0" normalizeH="0" baseline="0" noProof="0">
                          <a:ln>
                            <a:noFill/>
                          </a:ln>
                          <a:solidFill>
                            <a:prstClr val="black"/>
                          </a:solidFill>
                          <a:effectLst/>
                          <a:uLnTx/>
                          <a:uFillTx/>
                          <a:latin typeface="+mn-lt"/>
                          <a:ea typeface="+mn-ea"/>
                          <a:cs typeface="+mn-cs"/>
                        </a:rPr>
                        <a:t>
ACTO CIERRE DE CAMPAÑA DE CAMBIEMOS MISIONES
Junto a nuestro Ministro del Interior Rogelio Frigerio, y nuestro candidato a senador Humberto Schiavoni, Cambiemos Misiones cierra la campaña de cara a las elecciones nacionales legislativas del próximo domingo 13 de Agosto.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030062"/>
                  </a:ext>
                </a:extLst>
              </a:tr>
            </a:tbl>
          </a:graphicData>
        </a:graphic>
      </p:graphicFrame>
      <p:sp>
        <p:nvSpPr>
          <p:cNvPr id="4" name="Text Placeholder 3">
            <a:extLst>
              <a:ext uri="{FF2B5EF4-FFF2-40B4-BE49-F238E27FC236}">
                <a16:creationId xmlns:a16="http://schemas.microsoft.com/office/drawing/2014/main" id="{3B35EB68-050F-4D45-900B-E345B47488A4}"/>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1639159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FC929-138D-400D-8F55-84249C25047B}"/>
              </a:ext>
            </a:extLst>
          </p:cNvPr>
          <p:cNvSpPr>
            <a:spLocks noGrp="1"/>
          </p:cNvSpPr>
          <p:nvPr>
            <p:ph type="title"/>
          </p:nvPr>
        </p:nvSpPr>
        <p:spPr/>
        <p:txBody>
          <a:bodyPr/>
          <a:lstStyle/>
          <a:p>
            <a:r>
              <a:rPr lang="en-US"/>
              <a:t>Facebook Own Posts Table - 16 of 18</a:t>
            </a:r>
          </a:p>
        </p:txBody>
      </p:sp>
      <p:graphicFrame>
        <p:nvGraphicFramePr>
          <p:cNvPr id="5" name="Table Placeholder 4">
            <a:extLst>
              <a:ext uri="{FF2B5EF4-FFF2-40B4-BE49-F238E27FC236}">
                <a16:creationId xmlns:a16="http://schemas.microsoft.com/office/drawing/2014/main" id="{88A2D488-1C64-424C-BAFD-33E3FFEDD1ED}"/>
              </a:ext>
            </a:extLst>
          </p:cNvPr>
          <p:cNvGraphicFramePr>
            <a:graphicFrameLocks noGrp="1"/>
          </p:cNvGraphicFramePr>
          <p:nvPr>
            <p:ph type="tbl" sz="quarter" idx="13"/>
            <p:extLst>
              <p:ext uri="{D42A27DB-BD31-4B8C-83A1-F6EECF244321}">
                <p14:modId xmlns:p14="http://schemas.microsoft.com/office/powerpoint/2010/main" val="2727934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9554070"/>
                    </a:ext>
                  </a:extLst>
                </a:gridCol>
                <a:gridCol w="658368">
                  <a:extLst>
                    <a:ext uri="{9D8B030D-6E8A-4147-A177-3AD203B41FA5}">
                      <a16:colId xmlns:a16="http://schemas.microsoft.com/office/drawing/2014/main" val="4051558878"/>
                    </a:ext>
                  </a:extLst>
                </a:gridCol>
                <a:gridCol w="658368">
                  <a:extLst>
                    <a:ext uri="{9D8B030D-6E8A-4147-A177-3AD203B41FA5}">
                      <a16:colId xmlns:a16="http://schemas.microsoft.com/office/drawing/2014/main" val="407684017"/>
                    </a:ext>
                  </a:extLst>
                </a:gridCol>
                <a:gridCol w="658368">
                  <a:extLst>
                    <a:ext uri="{9D8B030D-6E8A-4147-A177-3AD203B41FA5}">
                      <a16:colId xmlns:a16="http://schemas.microsoft.com/office/drawing/2014/main" val="3742348723"/>
                    </a:ext>
                  </a:extLst>
                </a:gridCol>
                <a:gridCol w="658368">
                  <a:extLst>
                    <a:ext uri="{9D8B030D-6E8A-4147-A177-3AD203B41FA5}">
                      <a16:colId xmlns:a16="http://schemas.microsoft.com/office/drawing/2014/main" val="157262140"/>
                    </a:ext>
                  </a:extLst>
                </a:gridCol>
                <a:gridCol w="658368">
                  <a:extLst>
                    <a:ext uri="{9D8B030D-6E8A-4147-A177-3AD203B41FA5}">
                      <a16:colId xmlns:a16="http://schemas.microsoft.com/office/drawing/2014/main" val="2829046361"/>
                    </a:ext>
                  </a:extLst>
                </a:gridCol>
                <a:gridCol w="658368">
                  <a:extLst>
                    <a:ext uri="{9D8B030D-6E8A-4147-A177-3AD203B41FA5}">
                      <a16:colId xmlns:a16="http://schemas.microsoft.com/office/drawing/2014/main" val="2533980761"/>
                    </a:ext>
                  </a:extLst>
                </a:gridCol>
                <a:gridCol w="658368">
                  <a:extLst>
                    <a:ext uri="{9D8B030D-6E8A-4147-A177-3AD203B41FA5}">
                      <a16:colId xmlns:a16="http://schemas.microsoft.com/office/drawing/2014/main" val="109622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655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- 2017-08-07 07:00:00</a:t>
                      </a:r>
                      <a:r>
                        <a:rPr kumimoji="0" lang="es-ES" sz="1000" b="0" i="0" u="none" strike="noStrike" kern="1200" cap="none" spc="0" normalizeH="0" baseline="0" noProof="0">
                          <a:ln>
                            <a:noFill/>
                          </a:ln>
                          <a:solidFill>
                            <a:prstClr val="black"/>
                          </a:solidFill>
                          <a:effectLst/>
                          <a:uLnTx/>
                          <a:uFillTx/>
                          <a:latin typeface="+mn-lt"/>
                          <a:ea typeface="+mn-ea"/>
                          <a:cs typeface="+mn-cs"/>
                        </a:rPr>
                        <a:t>
CON ALEX CONFORMAMOS UN GRAN EQUIPO
A partir del 10 de Diciembre de 2015, con Alex Ziegler priorizamos nuestras coincidencias por sobre nuestras diferencias, y conformamos el interbloque Cambiemos en el Congreso de la Nación. Teniendo en cuenta que eramos los dos únicos misioneros en el interbloque, decidimos trabajar en equipo, coordinar tareas para poder abarcar la mayor cantidad de temas de interés para los misioneros, y visitar la mayor cantidad de sectores de la sociedad civil y municipios.
Alex siempre destacó nuestro trabajo en la Comisión de Presupuesto de la Cámara de Diputados, con lo cual queremos destacar el trabajo de Alex en la Comisión de Economías Regionales, sus proyectos presentados que pronto serán implementados, y su actual participación como voz de consulta, en los encuentros de los equipos técnicos vinculados a la implementación de políticas del agro a nivel nacional.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5080646"/>
                  </a:ext>
                </a:extLst>
              </a:tr>
            </a:tbl>
          </a:graphicData>
        </a:graphic>
      </p:graphicFrame>
      <p:sp>
        <p:nvSpPr>
          <p:cNvPr id="4" name="Text Placeholder 3">
            <a:extLst>
              <a:ext uri="{FF2B5EF4-FFF2-40B4-BE49-F238E27FC236}">
                <a16:creationId xmlns:a16="http://schemas.microsoft.com/office/drawing/2014/main" id="{4565112B-1E61-41CD-827C-8A1AAC2CF07C}"/>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335545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6765B-7F31-4195-9479-05887C8C5821}"/>
              </a:ext>
            </a:extLst>
          </p:cNvPr>
          <p:cNvSpPr>
            <a:spLocks noGrp="1"/>
          </p:cNvSpPr>
          <p:nvPr>
            <p:ph type="title"/>
          </p:nvPr>
        </p:nvSpPr>
        <p:spPr/>
        <p:txBody>
          <a:bodyPr/>
          <a:lstStyle/>
          <a:p>
            <a:r>
              <a:rPr lang="en-US"/>
              <a:t>Facebook Own Posts Table - 17 of 18</a:t>
            </a:r>
          </a:p>
        </p:txBody>
      </p:sp>
      <p:graphicFrame>
        <p:nvGraphicFramePr>
          <p:cNvPr id="5" name="Table Placeholder 4">
            <a:extLst>
              <a:ext uri="{FF2B5EF4-FFF2-40B4-BE49-F238E27FC236}">
                <a16:creationId xmlns:a16="http://schemas.microsoft.com/office/drawing/2014/main" id="{1FE3C46E-00AF-44F4-B812-B07CDB0D84D6}"/>
              </a:ext>
            </a:extLst>
          </p:cNvPr>
          <p:cNvGraphicFramePr>
            <a:graphicFrameLocks noGrp="1"/>
          </p:cNvGraphicFramePr>
          <p:nvPr>
            <p:ph type="tbl" sz="quarter" idx="13"/>
            <p:extLst>
              <p:ext uri="{D42A27DB-BD31-4B8C-83A1-F6EECF244321}">
                <p14:modId xmlns:p14="http://schemas.microsoft.com/office/powerpoint/2010/main" val="343005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0406472"/>
                    </a:ext>
                  </a:extLst>
                </a:gridCol>
                <a:gridCol w="658368">
                  <a:extLst>
                    <a:ext uri="{9D8B030D-6E8A-4147-A177-3AD203B41FA5}">
                      <a16:colId xmlns:a16="http://schemas.microsoft.com/office/drawing/2014/main" val="1898286695"/>
                    </a:ext>
                  </a:extLst>
                </a:gridCol>
                <a:gridCol w="658368">
                  <a:extLst>
                    <a:ext uri="{9D8B030D-6E8A-4147-A177-3AD203B41FA5}">
                      <a16:colId xmlns:a16="http://schemas.microsoft.com/office/drawing/2014/main" val="3679817001"/>
                    </a:ext>
                  </a:extLst>
                </a:gridCol>
                <a:gridCol w="658368">
                  <a:extLst>
                    <a:ext uri="{9D8B030D-6E8A-4147-A177-3AD203B41FA5}">
                      <a16:colId xmlns:a16="http://schemas.microsoft.com/office/drawing/2014/main" val="1365811564"/>
                    </a:ext>
                  </a:extLst>
                </a:gridCol>
                <a:gridCol w="658368">
                  <a:extLst>
                    <a:ext uri="{9D8B030D-6E8A-4147-A177-3AD203B41FA5}">
                      <a16:colId xmlns:a16="http://schemas.microsoft.com/office/drawing/2014/main" val="1251456203"/>
                    </a:ext>
                  </a:extLst>
                </a:gridCol>
                <a:gridCol w="658368">
                  <a:extLst>
                    <a:ext uri="{9D8B030D-6E8A-4147-A177-3AD203B41FA5}">
                      <a16:colId xmlns:a16="http://schemas.microsoft.com/office/drawing/2014/main" val="2729334723"/>
                    </a:ext>
                  </a:extLst>
                </a:gridCol>
                <a:gridCol w="658368">
                  <a:extLst>
                    <a:ext uri="{9D8B030D-6E8A-4147-A177-3AD203B41FA5}">
                      <a16:colId xmlns:a16="http://schemas.microsoft.com/office/drawing/2014/main" val="2059447532"/>
                    </a:ext>
                  </a:extLst>
                </a:gridCol>
                <a:gridCol w="658368">
                  <a:extLst>
                    <a:ext uri="{9D8B030D-6E8A-4147-A177-3AD203B41FA5}">
                      <a16:colId xmlns:a16="http://schemas.microsoft.com/office/drawing/2014/main" val="993147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104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- 2017-08-05 13:54:46</a:t>
                      </a:r>
                      <a:r>
                        <a:rPr kumimoji="0" lang="es-ES" sz="1000" b="0" i="0" u="none" strike="noStrike" kern="1200" cap="none" spc="0" normalizeH="0" baseline="0" noProof="0">
                          <a:ln>
                            <a:noFill/>
                          </a:ln>
                          <a:solidFill>
                            <a:prstClr val="black"/>
                          </a:solidFill>
                          <a:effectLst/>
                          <a:uLnTx/>
                          <a:uFillTx/>
                          <a:latin typeface="+mn-lt"/>
                          <a:ea typeface="+mn-ea"/>
                          <a:cs typeface="+mn-cs"/>
                        </a:rPr>
                        <a:t>
¿COMO ES UNA UNA SEMANA DE TU VIDA?
Fue una de las preguntas que me hicieron los jóvenes de Cambiemos en una entrevista que me realizaron el pasado domingo en mi casa, en la chacra 46 de Posadas, donde hablamos de todo un poco...menos de política. 
En un minuto trate de resumirles como es mi semana regularmente, desde que asumí como legislador nacional en diciembre de 2013.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525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- 2017-08-02 17:28:24</a:t>
                      </a:r>
                      <a:r>
                        <a:rPr kumimoji="0" lang="es-ES" sz="1000" b="0" i="0" u="none" strike="noStrike" kern="1200" cap="none" spc="0" normalizeH="0" baseline="0" noProof="0">
                          <a:ln>
                            <a:noFill/>
                          </a:ln>
                          <a:solidFill>
                            <a:prstClr val="black"/>
                          </a:solidFill>
                          <a:effectLst/>
                          <a:uLnTx/>
                          <a:uFillTx/>
                          <a:latin typeface="+mn-lt"/>
                          <a:ea typeface="+mn-ea"/>
                          <a:cs typeface="+mn-cs"/>
                        </a:rPr>
                        <a:t>
LA IMPORTANCIA DE CONTAR CON BUENOS VECINOS EN EL BARRIO
Te comparto otro fragmento de la entrevista que me realizaron los jóvenes de Cambiemos, quienes me visitaron a casa el pasado domingo, para compartir unos mates y charlar de la familia, del barrio donde vivo, y de todo un poco...menos de política.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2784099"/>
                  </a:ext>
                </a:extLst>
              </a:tr>
            </a:tbl>
          </a:graphicData>
        </a:graphic>
      </p:graphicFrame>
      <p:sp>
        <p:nvSpPr>
          <p:cNvPr id="4" name="Text Placeholder 3">
            <a:extLst>
              <a:ext uri="{FF2B5EF4-FFF2-40B4-BE49-F238E27FC236}">
                <a16:creationId xmlns:a16="http://schemas.microsoft.com/office/drawing/2014/main" id="{8212610E-9F94-4451-AC10-2B0F5B432183}"/>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125646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8F79-324F-4915-A588-B9B4459D9CFA}"/>
              </a:ext>
            </a:extLst>
          </p:cNvPr>
          <p:cNvSpPr>
            <a:spLocks noGrp="1"/>
          </p:cNvSpPr>
          <p:nvPr>
            <p:ph type="title"/>
          </p:nvPr>
        </p:nvSpPr>
        <p:spPr/>
        <p:txBody>
          <a:bodyPr/>
          <a:lstStyle/>
          <a:p>
            <a:r>
              <a:rPr lang="en-US"/>
              <a:t>Facebook Own Posts Table - 18 of 18</a:t>
            </a:r>
          </a:p>
        </p:txBody>
      </p:sp>
      <p:graphicFrame>
        <p:nvGraphicFramePr>
          <p:cNvPr id="5" name="Table Placeholder 4">
            <a:extLst>
              <a:ext uri="{FF2B5EF4-FFF2-40B4-BE49-F238E27FC236}">
                <a16:creationId xmlns:a16="http://schemas.microsoft.com/office/drawing/2014/main" id="{0D617371-C7F2-4E63-9768-2AF1C44E62D3}"/>
              </a:ext>
            </a:extLst>
          </p:cNvPr>
          <p:cNvGraphicFramePr>
            <a:graphicFrameLocks noGrp="1"/>
          </p:cNvGraphicFramePr>
          <p:nvPr>
            <p:ph type="tbl" sz="quarter" idx="13"/>
            <p:extLst>
              <p:ext uri="{D42A27DB-BD31-4B8C-83A1-F6EECF244321}">
                <p14:modId xmlns:p14="http://schemas.microsoft.com/office/powerpoint/2010/main" val="353403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1201146"/>
                    </a:ext>
                  </a:extLst>
                </a:gridCol>
                <a:gridCol w="658368">
                  <a:extLst>
                    <a:ext uri="{9D8B030D-6E8A-4147-A177-3AD203B41FA5}">
                      <a16:colId xmlns:a16="http://schemas.microsoft.com/office/drawing/2014/main" val="2543093799"/>
                    </a:ext>
                  </a:extLst>
                </a:gridCol>
                <a:gridCol w="658368">
                  <a:extLst>
                    <a:ext uri="{9D8B030D-6E8A-4147-A177-3AD203B41FA5}">
                      <a16:colId xmlns:a16="http://schemas.microsoft.com/office/drawing/2014/main" val="1438641456"/>
                    </a:ext>
                  </a:extLst>
                </a:gridCol>
                <a:gridCol w="658368">
                  <a:extLst>
                    <a:ext uri="{9D8B030D-6E8A-4147-A177-3AD203B41FA5}">
                      <a16:colId xmlns:a16="http://schemas.microsoft.com/office/drawing/2014/main" val="1042714445"/>
                    </a:ext>
                  </a:extLst>
                </a:gridCol>
                <a:gridCol w="658368">
                  <a:extLst>
                    <a:ext uri="{9D8B030D-6E8A-4147-A177-3AD203B41FA5}">
                      <a16:colId xmlns:a16="http://schemas.microsoft.com/office/drawing/2014/main" val="481561351"/>
                    </a:ext>
                  </a:extLst>
                </a:gridCol>
                <a:gridCol w="658368">
                  <a:extLst>
                    <a:ext uri="{9D8B030D-6E8A-4147-A177-3AD203B41FA5}">
                      <a16:colId xmlns:a16="http://schemas.microsoft.com/office/drawing/2014/main" val="3890907517"/>
                    </a:ext>
                  </a:extLst>
                </a:gridCol>
                <a:gridCol w="658368">
                  <a:extLst>
                    <a:ext uri="{9D8B030D-6E8A-4147-A177-3AD203B41FA5}">
                      <a16:colId xmlns:a16="http://schemas.microsoft.com/office/drawing/2014/main" val="1375803038"/>
                    </a:ext>
                  </a:extLst>
                </a:gridCol>
                <a:gridCol w="658368">
                  <a:extLst>
                    <a:ext uri="{9D8B030D-6E8A-4147-A177-3AD203B41FA5}">
                      <a16:colId xmlns:a16="http://schemas.microsoft.com/office/drawing/2014/main" val="283257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372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 - 2017-08-10 12:38:28</a:t>
                      </a:r>
                      <a:r>
                        <a:rPr kumimoji="0" lang="es-ES" sz="1000" b="0" i="0" u="none" strike="noStrike" kern="1200" cap="none" spc="0" normalizeH="0" baseline="0" noProof="0">
                          <a:ln>
                            <a:noFill/>
                          </a:ln>
                          <a:solidFill>
                            <a:prstClr val="black"/>
                          </a:solidFill>
                          <a:effectLst/>
                          <a:uLnTx/>
                          <a:uFillTx/>
                          <a:latin typeface="+mn-lt"/>
                          <a:ea typeface="+mn-ea"/>
                          <a:cs typeface="+mn-cs"/>
                        </a:rPr>
                        <a:t>
MEDIODIA EN SAN PEDRO
Este jueves 10 de Agosto desde las primeras horas de la mañana, estamos dialogando con vecinos, docentes, trabajadores, y emprendedores de San Pedro. Ahora al mediodia estamos teniendo una reunión con productores yerbateros. Luego, nos dirigimos a Eldorado para recibir por la tarde a nuestro Ministro del Interior Rogelio Frigerio, y cerrar asi una corta pero intensa campaña de cara a las elecciones nacionales del 13 de Agosto.
Es importante el voto de los misioneros para dar fuerza al cambio iniciado en 2015, cambio que apoya a los que trabajan, a los que generan emoleo, y que lucha contra la corrupción y el narcotráfico.
Cambiemos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420806"/>
                  </a:ext>
                </a:extLst>
              </a:tr>
            </a:tbl>
          </a:graphicData>
        </a:graphic>
      </p:graphicFrame>
      <p:sp>
        <p:nvSpPr>
          <p:cNvPr id="4" name="Text Placeholder 3">
            <a:extLst>
              <a:ext uri="{FF2B5EF4-FFF2-40B4-BE49-F238E27FC236}">
                <a16:creationId xmlns:a16="http://schemas.microsoft.com/office/drawing/2014/main" id="{34F05393-230A-4C48-AAE1-E61A0C95BD0C}"/>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747129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3BCD-636F-4081-9AD5-015C419B5DE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CE74232-4257-4F0C-A668-AE6DD5E61D35}"/>
              </a:ext>
            </a:extLst>
          </p:cNvPr>
          <p:cNvGraphicFramePr>
            <a:graphicFrameLocks noGrp="1"/>
          </p:cNvGraphicFramePr>
          <p:nvPr>
            <p:ph type="chart" sz="quarter" idx="13"/>
            <p:extLst>
              <p:ext uri="{D42A27DB-BD31-4B8C-83A1-F6EECF244321}">
                <p14:modId xmlns:p14="http://schemas.microsoft.com/office/powerpoint/2010/main" val="3542951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401FDF-2206-46DB-BFF6-B545FE998F4C}"/>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CDA61A6B-74AF-47F6-979C-AD63AF1159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435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37C6-DA1A-48C7-9A04-828F137173F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EEE0EBD-4D42-4C46-8789-3203F2A2E18E}"/>
              </a:ext>
            </a:extLst>
          </p:cNvPr>
          <p:cNvGraphicFramePr>
            <a:graphicFrameLocks noGrp="1"/>
          </p:cNvGraphicFramePr>
          <p:nvPr>
            <p:ph type="chart" sz="quarter" idx="13"/>
            <p:extLst>
              <p:ext uri="{D42A27DB-BD31-4B8C-83A1-F6EECF244321}">
                <p14:modId xmlns:p14="http://schemas.microsoft.com/office/powerpoint/2010/main" val="2406359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73BEF-8DCC-4A2D-A078-84B8591049A4}"/>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6488DB17-48F4-4725-A755-8B3C320341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94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8BBED-E25D-48B6-B831-9948C783E9D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67BE901-A8BB-49BF-B17E-98274B8095BB}"/>
              </a:ext>
            </a:extLst>
          </p:cNvPr>
          <p:cNvGraphicFramePr>
            <a:graphicFrameLocks noGrp="1"/>
          </p:cNvGraphicFramePr>
          <p:nvPr>
            <p:ph type="chart" sz="quarter" idx="13"/>
            <p:extLst>
              <p:ext uri="{D42A27DB-BD31-4B8C-83A1-F6EECF244321}">
                <p14:modId xmlns:p14="http://schemas.microsoft.com/office/powerpoint/2010/main" val="3452202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5C8FA-9311-468D-BFF9-2015787380F2}"/>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E26037AD-EA69-4A4D-8DF6-672AA8C6D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252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8280-B935-4AAB-8ACB-F9F52702FE4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1E75E0D-0C46-4931-8C46-CA0CB8C6071E}"/>
              </a:ext>
            </a:extLst>
          </p:cNvPr>
          <p:cNvGraphicFramePr>
            <a:graphicFrameLocks noGrp="1"/>
          </p:cNvGraphicFramePr>
          <p:nvPr>
            <p:ph type="chart" sz="quarter" idx="13"/>
            <p:extLst>
              <p:ext uri="{D42A27DB-BD31-4B8C-83A1-F6EECF244321}">
                <p14:modId xmlns:p14="http://schemas.microsoft.com/office/powerpoint/2010/main" val="161499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EE035B-8D8E-443A-883F-573E56AEB453}"/>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44E5AFA9-0677-4A12-87AF-5CCFFB0F5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649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4F88-D8A3-4876-99D7-025F05AB5439}"/>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12B52D6-47DF-4E98-939E-039FD41D659A}"/>
              </a:ext>
            </a:extLst>
          </p:cNvPr>
          <p:cNvGraphicFramePr>
            <a:graphicFrameLocks noGrp="1"/>
          </p:cNvGraphicFramePr>
          <p:nvPr>
            <p:ph type="chart" sz="quarter" idx="13"/>
            <p:extLst>
              <p:ext uri="{D42A27DB-BD31-4B8C-83A1-F6EECF244321}">
                <p14:modId xmlns:p14="http://schemas.microsoft.com/office/powerpoint/2010/main" val="2937347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06BEB-271F-4D41-93D4-2DCFEDC8EF60}"/>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3AC0AB6F-3782-48A7-8F9C-D9A00874C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944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2A2F-7F80-42C0-9C3E-3C45F9C60485}"/>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07595C83-0B85-4548-A26F-F9FD7BDCAE56}"/>
              </a:ext>
            </a:extLst>
          </p:cNvPr>
          <p:cNvGraphicFramePr>
            <a:graphicFrameLocks noGrp="1"/>
          </p:cNvGraphicFramePr>
          <p:nvPr>
            <p:ph type="chart" sz="quarter" idx="13"/>
            <p:extLst>
              <p:ext uri="{D42A27DB-BD31-4B8C-83A1-F6EECF244321}">
                <p14:modId xmlns:p14="http://schemas.microsoft.com/office/powerpoint/2010/main" val="527104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018F5-EB3F-4470-BAF4-A3A7A4E01284}"/>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8F530B2C-51BD-4B08-8EA4-8DE0C7D833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108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D5AB-B148-4CC5-B956-60C54733A4B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D57B000-1F89-4BB5-8DF5-5F525A7CE874}"/>
              </a:ext>
            </a:extLst>
          </p:cNvPr>
          <p:cNvGraphicFramePr>
            <a:graphicFrameLocks noGrp="1"/>
          </p:cNvGraphicFramePr>
          <p:nvPr>
            <p:ph type="chart" sz="quarter" idx="13"/>
            <p:extLst>
              <p:ext uri="{D42A27DB-BD31-4B8C-83A1-F6EECF244321}">
                <p14:modId xmlns:p14="http://schemas.microsoft.com/office/powerpoint/2010/main" val="893256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402673-55B5-41E1-9B2B-4C37DAB1D0AF}"/>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A5E0A60C-56C9-4AEC-832F-18D732021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395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9DDA-9A99-4C5B-BAEA-CA9456E842A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4AA27C2-B179-4FEF-88EF-9DDB4CC6B55B}"/>
              </a:ext>
            </a:extLst>
          </p:cNvPr>
          <p:cNvGraphicFramePr>
            <a:graphicFrameLocks noGrp="1"/>
          </p:cNvGraphicFramePr>
          <p:nvPr>
            <p:ph type="chart" sz="quarter" idx="13"/>
            <p:extLst>
              <p:ext uri="{D42A27DB-BD31-4B8C-83A1-F6EECF244321}">
                <p14:modId xmlns:p14="http://schemas.microsoft.com/office/powerpoint/2010/main" val="2333006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747DB-BFC1-4A08-AB4B-55A788205D7D}"/>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15CF2D22-3028-4322-9A16-D0B499EB7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9800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EDCF-DC6C-4A5F-AFC2-FF636125327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1E93249D-193B-483E-82EB-A846E353A2DC}"/>
              </a:ext>
            </a:extLst>
          </p:cNvPr>
          <p:cNvGraphicFramePr>
            <a:graphicFrameLocks noGrp="1"/>
          </p:cNvGraphicFramePr>
          <p:nvPr>
            <p:ph type="tbl" sz="quarter" idx="13"/>
            <p:extLst>
              <p:ext uri="{D42A27DB-BD31-4B8C-83A1-F6EECF244321}">
                <p14:modId xmlns:p14="http://schemas.microsoft.com/office/powerpoint/2010/main" val="201462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4935096"/>
                    </a:ext>
                  </a:extLst>
                </a:gridCol>
                <a:gridCol w="2468880">
                  <a:extLst>
                    <a:ext uri="{9D8B030D-6E8A-4147-A177-3AD203B41FA5}">
                      <a16:colId xmlns:a16="http://schemas.microsoft.com/office/drawing/2014/main" val="4186403308"/>
                    </a:ext>
                  </a:extLst>
                </a:gridCol>
                <a:gridCol w="822960">
                  <a:extLst>
                    <a:ext uri="{9D8B030D-6E8A-4147-A177-3AD203B41FA5}">
                      <a16:colId xmlns:a16="http://schemas.microsoft.com/office/drawing/2014/main" val="2677493842"/>
                    </a:ext>
                  </a:extLst>
                </a:gridCol>
                <a:gridCol w="822960">
                  <a:extLst>
                    <a:ext uri="{9D8B030D-6E8A-4147-A177-3AD203B41FA5}">
                      <a16:colId xmlns:a16="http://schemas.microsoft.com/office/drawing/2014/main" val="906558599"/>
                    </a:ext>
                  </a:extLst>
                </a:gridCol>
                <a:gridCol w="822960">
                  <a:extLst>
                    <a:ext uri="{9D8B030D-6E8A-4147-A177-3AD203B41FA5}">
                      <a16:colId xmlns:a16="http://schemas.microsoft.com/office/drawing/2014/main" val="45309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8295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Olga Pedotti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088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Alvez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5532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Villalba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7586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Braga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40453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Soria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149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Oliveira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78592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Martínez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1963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Jacinta Galarza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49103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Marcia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47462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Elida Norma Sand de Enrico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080519169"/>
                  </a:ext>
                </a:extLst>
              </a:tr>
            </a:tbl>
          </a:graphicData>
        </a:graphic>
      </p:graphicFrame>
      <p:sp>
        <p:nvSpPr>
          <p:cNvPr id="4" name="Text Placeholder 3">
            <a:extLst>
              <a:ext uri="{FF2B5EF4-FFF2-40B4-BE49-F238E27FC236}">
                <a16:creationId xmlns:a16="http://schemas.microsoft.com/office/drawing/2014/main" id="{ADFEB52A-5D34-40C4-A089-6DBE58794934}"/>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959068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5CC5-B8AB-40D0-BC9F-863B689B6E6D}"/>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F70853FA-2157-435F-A237-0CD4D5EF5C99}"/>
              </a:ext>
            </a:extLst>
          </p:cNvPr>
          <p:cNvGraphicFramePr>
            <a:graphicFrameLocks noGrp="1"/>
          </p:cNvGraphicFramePr>
          <p:nvPr>
            <p:ph type="tbl" sz="quarter" idx="13"/>
            <p:extLst>
              <p:ext uri="{D42A27DB-BD31-4B8C-83A1-F6EECF244321}">
                <p14:modId xmlns:p14="http://schemas.microsoft.com/office/powerpoint/2010/main" val="368480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970501"/>
                    </a:ext>
                  </a:extLst>
                </a:gridCol>
                <a:gridCol w="2468880">
                  <a:extLst>
                    <a:ext uri="{9D8B030D-6E8A-4147-A177-3AD203B41FA5}">
                      <a16:colId xmlns:a16="http://schemas.microsoft.com/office/drawing/2014/main" val="1622222040"/>
                    </a:ext>
                  </a:extLst>
                </a:gridCol>
                <a:gridCol w="822960">
                  <a:extLst>
                    <a:ext uri="{9D8B030D-6E8A-4147-A177-3AD203B41FA5}">
                      <a16:colId xmlns:a16="http://schemas.microsoft.com/office/drawing/2014/main" val="485832487"/>
                    </a:ext>
                  </a:extLst>
                </a:gridCol>
                <a:gridCol w="822960">
                  <a:extLst>
                    <a:ext uri="{9D8B030D-6E8A-4147-A177-3AD203B41FA5}">
                      <a16:colId xmlns:a16="http://schemas.microsoft.com/office/drawing/2014/main" val="2202000976"/>
                    </a:ext>
                  </a:extLst>
                </a:gridCol>
                <a:gridCol w="822960">
                  <a:extLst>
                    <a:ext uri="{9D8B030D-6E8A-4147-A177-3AD203B41FA5}">
                      <a16:colId xmlns:a16="http://schemas.microsoft.com/office/drawing/2014/main" val="3385896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0368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Aracelli Avalos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4056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Vicente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1957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Fabriciana Caceres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2985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Yadir Da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3944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Pastori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964148824"/>
                  </a:ext>
                </a:extLst>
              </a:tr>
            </a:tbl>
          </a:graphicData>
        </a:graphic>
      </p:graphicFrame>
      <p:sp>
        <p:nvSpPr>
          <p:cNvPr id="4" name="Text Placeholder 3">
            <a:extLst>
              <a:ext uri="{FF2B5EF4-FFF2-40B4-BE49-F238E27FC236}">
                <a16:creationId xmlns:a16="http://schemas.microsoft.com/office/drawing/2014/main" id="{3EB3E35F-09D5-4686-A241-D2C7272690FF}"/>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169039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C0310-15AA-4BF3-8989-50FB986AD420}"/>
              </a:ext>
            </a:extLst>
          </p:cNvPr>
          <p:cNvSpPr>
            <a:spLocks noGrp="1"/>
          </p:cNvSpPr>
          <p:nvPr>
            <p:ph type="title"/>
          </p:nvPr>
        </p:nvSpPr>
        <p:spPr/>
        <p:txBody>
          <a:bodyPr/>
          <a:lstStyle/>
          <a:p>
            <a:r>
              <a:rPr lang="en-US"/>
              <a:t>Facebook User Posts Table - 1 of 2</a:t>
            </a:r>
          </a:p>
        </p:txBody>
      </p:sp>
      <p:graphicFrame>
        <p:nvGraphicFramePr>
          <p:cNvPr id="5" name="Table Placeholder 4">
            <a:extLst>
              <a:ext uri="{FF2B5EF4-FFF2-40B4-BE49-F238E27FC236}">
                <a16:creationId xmlns:a16="http://schemas.microsoft.com/office/drawing/2014/main" id="{A48E2449-978E-4CD6-B96F-C7D4663D5F9E}"/>
              </a:ext>
            </a:extLst>
          </p:cNvPr>
          <p:cNvGraphicFramePr>
            <a:graphicFrameLocks noGrp="1"/>
          </p:cNvGraphicFramePr>
          <p:nvPr>
            <p:ph type="tbl" sz="quarter" idx="13"/>
            <p:extLst>
              <p:ext uri="{D42A27DB-BD31-4B8C-83A1-F6EECF244321}">
                <p14:modId xmlns:p14="http://schemas.microsoft.com/office/powerpoint/2010/main" val="241487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2643634"/>
                    </a:ext>
                  </a:extLst>
                </a:gridCol>
                <a:gridCol w="822960">
                  <a:extLst>
                    <a:ext uri="{9D8B030D-6E8A-4147-A177-3AD203B41FA5}">
                      <a16:colId xmlns:a16="http://schemas.microsoft.com/office/drawing/2014/main" val="2439024000"/>
                    </a:ext>
                  </a:extLst>
                </a:gridCol>
                <a:gridCol w="822960">
                  <a:extLst>
                    <a:ext uri="{9D8B030D-6E8A-4147-A177-3AD203B41FA5}">
                      <a16:colId xmlns:a16="http://schemas.microsoft.com/office/drawing/2014/main" val="3133394886"/>
                    </a:ext>
                  </a:extLst>
                </a:gridCol>
                <a:gridCol w="822960">
                  <a:extLst>
                    <a:ext uri="{9D8B030D-6E8A-4147-A177-3AD203B41FA5}">
                      <a16:colId xmlns:a16="http://schemas.microsoft.com/office/drawing/2014/main" val="3404592086"/>
                    </a:ext>
                  </a:extLst>
                </a:gridCol>
                <a:gridCol w="822960">
                  <a:extLst>
                    <a:ext uri="{9D8B030D-6E8A-4147-A177-3AD203B41FA5}">
                      <a16:colId xmlns:a16="http://schemas.microsoft.com/office/drawing/2014/main" val="295524687"/>
                    </a:ext>
                  </a:extLst>
                </a:gridCol>
                <a:gridCol w="822960">
                  <a:extLst>
                    <a:ext uri="{9D8B030D-6E8A-4147-A177-3AD203B41FA5}">
                      <a16:colId xmlns:a16="http://schemas.microsoft.com/office/drawing/2014/main" val="324659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3039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Cristina Rios - 2017-08-25 23:24:48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441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Cristina Rios - 2017-08-25 23:24:48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4240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Cristina Rios - 2017-08-25 00:20:18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236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Cristina Rios - 2017-08-25 00:20:18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173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Cristina Rios - 2017-08-25 00:19:59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59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Cristina Rios - 2017-08-25 00:19:59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316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Alejandro Budnali Roa - 2017-08-13 20:02:20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 11:54:48</a:t>
                      </a:r>
                    </a:p>
                  </a:txBody>
                  <a:tcPr/>
                </a:tc>
                <a:extLst>
                  <a:ext uri="{0D108BD9-81ED-4DB2-BD59-A6C34878D82A}">
                    <a16:rowId xmlns:a16="http://schemas.microsoft.com/office/drawing/2014/main" val="58040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Alejandro Budnali Roa - 2017-08-13 20:02:20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 11:54:48</a:t>
                      </a:r>
                    </a:p>
                  </a:txBody>
                  <a:tcPr/>
                </a:tc>
                <a:extLst>
                  <a:ext uri="{0D108BD9-81ED-4DB2-BD59-A6C34878D82A}">
                    <a16:rowId xmlns:a16="http://schemas.microsoft.com/office/drawing/2014/main" val="93508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Gladys Carmona - 2017-08-11 16:21:05</a:t>
                      </a:r>
                      <a:r>
                        <a:rPr kumimoji="0" lang="en-US" sz="1000" b="0" i="0" u="none" strike="noStrike" kern="1200" cap="none" spc="0" normalizeH="0" baseline="0" noProof="0">
                          <a:ln>
                            <a:noFill/>
                          </a:ln>
                          <a:solidFill>
                            <a:prstClr val="black"/>
                          </a:solidFill>
                          <a:effectLst/>
                          <a:uLnTx/>
                          <a:uFillTx/>
                          <a:latin typeface="+mn-lt"/>
                          <a:ea typeface="+mn-ea"/>
                          <a:cs typeface="+mn-cs"/>
                        </a:rPr>
                        <a:t>
Pastori arriba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4911818"/>
                  </a:ext>
                </a:extLst>
              </a:tr>
            </a:tbl>
          </a:graphicData>
        </a:graphic>
      </p:graphicFrame>
      <p:sp>
        <p:nvSpPr>
          <p:cNvPr id="4" name="Text Placeholder 3">
            <a:extLst>
              <a:ext uri="{FF2B5EF4-FFF2-40B4-BE49-F238E27FC236}">
                <a16:creationId xmlns:a16="http://schemas.microsoft.com/office/drawing/2014/main" id="{816D74EA-3F13-4174-A5F4-BFBF61E1CE5A}"/>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8078653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4CB2-F94D-44BF-877B-C83E14685215}"/>
              </a:ext>
            </a:extLst>
          </p:cNvPr>
          <p:cNvSpPr>
            <a:spLocks noGrp="1"/>
          </p:cNvSpPr>
          <p:nvPr>
            <p:ph type="title"/>
          </p:nvPr>
        </p:nvSpPr>
        <p:spPr/>
        <p:txBody>
          <a:bodyPr/>
          <a:lstStyle/>
          <a:p>
            <a:r>
              <a:rPr lang="en-US"/>
              <a:t>Facebook User Posts Table - 2 of 2</a:t>
            </a:r>
          </a:p>
        </p:txBody>
      </p:sp>
      <p:graphicFrame>
        <p:nvGraphicFramePr>
          <p:cNvPr id="5" name="Table Placeholder 4">
            <a:extLst>
              <a:ext uri="{FF2B5EF4-FFF2-40B4-BE49-F238E27FC236}">
                <a16:creationId xmlns:a16="http://schemas.microsoft.com/office/drawing/2014/main" id="{79E74769-67DE-4615-B366-7E4E212FF8B4}"/>
              </a:ext>
            </a:extLst>
          </p:cNvPr>
          <p:cNvGraphicFramePr>
            <a:graphicFrameLocks noGrp="1"/>
          </p:cNvGraphicFramePr>
          <p:nvPr>
            <p:ph type="tbl" sz="quarter" idx="13"/>
            <p:extLst>
              <p:ext uri="{D42A27DB-BD31-4B8C-83A1-F6EECF244321}">
                <p14:modId xmlns:p14="http://schemas.microsoft.com/office/powerpoint/2010/main" val="186303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0422183"/>
                    </a:ext>
                  </a:extLst>
                </a:gridCol>
                <a:gridCol w="822960">
                  <a:extLst>
                    <a:ext uri="{9D8B030D-6E8A-4147-A177-3AD203B41FA5}">
                      <a16:colId xmlns:a16="http://schemas.microsoft.com/office/drawing/2014/main" val="1819315819"/>
                    </a:ext>
                  </a:extLst>
                </a:gridCol>
                <a:gridCol w="822960">
                  <a:extLst>
                    <a:ext uri="{9D8B030D-6E8A-4147-A177-3AD203B41FA5}">
                      <a16:colId xmlns:a16="http://schemas.microsoft.com/office/drawing/2014/main" val="323039458"/>
                    </a:ext>
                  </a:extLst>
                </a:gridCol>
                <a:gridCol w="822960">
                  <a:extLst>
                    <a:ext uri="{9D8B030D-6E8A-4147-A177-3AD203B41FA5}">
                      <a16:colId xmlns:a16="http://schemas.microsoft.com/office/drawing/2014/main" val="1115830925"/>
                    </a:ext>
                  </a:extLst>
                </a:gridCol>
                <a:gridCol w="822960">
                  <a:extLst>
                    <a:ext uri="{9D8B030D-6E8A-4147-A177-3AD203B41FA5}">
                      <a16:colId xmlns:a16="http://schemas.microsoft.com/office/drawing/2014/main" val="2810543933"/>
                    </a:ext>
                  </a:extLst>
                </a:gridCol>
                <a:gridCol w="822960">
                  <a:extLst>
                    <a:ext uri="{9D8B030D-6E8A-4147-A177-3AD203B41FA5}">
                      <a16:colId xmlns:a16="http://schemas.microsoft.com/office/drawing/2014/main" val="96887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672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Luis Pastori</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Antonio Sku - 2017-08-10 16:13:27</a:t>
                      </a:r>
                      <a:r>
                        <a:rPr kumimoji="0" lang="es-ES" sz="1000" b="0" i="0" u="none" strike="noStrike" kern="1200" cap="none" spc="0" normalizeH="0" baseline="0" noProof="0">
                          <a:ln>
                            <a:noFill/>
                          </a:ln>
                          <a:solidFill>
                            <a:prstClr val="black"/>
                          </a:solidFill>
                          <a:effectLst/>
                          <a:uLnTx/>
                          <a:uFillTx/>
                          <a:latin typeface="+mn-lt"/>
                          <a:ea typeface="+mn-ea"/>
                          <a:cs typeface="+mn-cs"/>
                        </a:rPr>
                        <a:t>
don LUIS USTED NO ES UN HOMBRE GRANDE&lt;&lt;ES UN GRAN HOMBRE CONFIO EN USTED Y SUS CANDIDATOS     attt,   antonio sku  obera mnes,10 08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140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Luis Pastori</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Lozina Sebastian Martin - 2017-08-08 10:24:35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6839787"/>
                  </a:ext>
                </a:extLst>
              </a:tr>
            </a:tbl>
          </a:graphicData>
        </a:graphic>
      </p:graphicFrame>
      <p:sp>
        <p:nvSpPr>
          <p:cNvPr id="4" name="Text Placeholder 3">
            <a:extLst>
              <a:ext uri="{FF2B5EF4-FFF2-40B4-BE49-F238E27FC236}">
                <a16:creationId xmlns:a16="http://schemas.microsoft.com/office/drawing/2014/main" id="{5338F2F3-41F9-4DD7-A609-F169D12EF9BE}"/>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805310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064E7-B864-41FD-ADC4-14FDE64C6F2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6D0D852C-52FE-4550-A8ED-FE6F273E1D55}"/>
              </a:ext>
            </a:extLst>
          </p:cNvPr>
          <p:cNvGraphicFramePr>
            <a:graphicFrameLocks noGrp="1"/>
          </p:cNvGraphicFramePr>
          <p:nvPr>
            <p:ph type="chart" sz="quarter" idx="13"/>
            <p:extLst>
              <p:ext uri="{D42A27DB-BD31-4B8C-83A1-F6EECF244321}">
                <p14:modId xmlns:p14="http://schemas.microsoft.com/office/powerpoint/2010/main" val="3438558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B84D75-E0BB-4C32-A3ED-57990D5E2DEB}"/>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339174D8-A679-47EF-84D8-48DC1408D1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7669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1330</Words>
  <Application>Microsoft Office PowerPoint</Application>
  <PresentationFormat>On-screen Show (4:3)</PresentationFormat>
  <Paragraphs>617</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18</vt:lpstr>
      <vt:lpstr>Facebook Own Posts Table - 2 of 18</vt:lpstr>
      <vt:lpstr>Facebook Own Posts Table - 3 of 18</vt:lpstr>
      <vt:lpstr>Facebook Own Posts Table - 4 of 18</vt:lpstr>
      <vt:lpstr>Facebook Own Posts Table - 5 of 18</vt:lpstr>
      <vt:lpstr>Facebook Own Posts Table - 6 of 18</vt:lpstr>
      <vt:lpstr>Facebook Own Posts Table - 7 of 18</vt:lpstr>
      <vt:lpstr>Facebook Own Posts Table - 8 of 18</vt:lpstr>
      <vt:lpstr>Facebook Own Posts Table - 9 of 18</vt:lpstr>
      <vt:lpstr>Facebook Own Posts Table - 10 of 18</vt:lpstr>
      <vt:lpstr>Facebook Own Posts Table - 11 of 18</vt:lpstr>
      <vt:lpstr>Facebook Own Posts Table - 12 of 18</vt:lpstr>
      <vt:lpstr>Facebook Own Posts Table - 13 of 18</vt:lpstr>
      <vt:lpstr>Facebook Own Posts Table - 14 of 18</vt:lpstr>
      <vt:lpstr>Facebook Own Posts Table - 15 of 18</vt:lpstr>
      <vt:lpstr>Facebook Own Posts Table - 16 of 18</vt:lpstr>
      <vt:lpstr>Facebook Own Posts Table - 17 of 18</vt:lpstr>
      <vt:lpstr>Facebook Own Posts Table - 18 of 18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2</vt:lpstr>
      <vt:lpstr>Facebook User Posts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2017-08-28T18:14:26Z</dcterms:created>
  <dcterms:modified xsi:type="dcterms:W3CDTF">2017-08-28T18:15:30Z</dcterms:modified>
</cp:coreProperties>
</file>