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0-4ED1-BA0F-CF5F7E3F5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50072"/>
        <c:axId val="292351056"/>
      </c:radarChart>
      <c:catAx>
        <c:axId val="29235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51056"/>
        <c:crosses val="autoZero"/>
        <c:auto val="1"/>
        <c:lblAlgn val="ctr"/>
        <c:lblOffset val="100"/>
        <c:noMultiLvlLbl val="0"/>
      </c:catAx>
      <c:valAx>
        <c:axId val="29235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5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34394</c:v>
                </c:pt>
                <c:pt idx="1">
                  <c:v>34419</c:v>
                </c:pt>
                <c:pt idx="2">
                  <c:v>34433</c:v>
                </c:pt>
                <c:pt idx="3">
                  <c:v>34468</c:v>
                </c:pt>
                <c:pt idx="4">
                  <c:v>34503</c:v>
                </c:pt>
                <c:pt idx="5">
                  <c:v>34533</c:v>
                </c:pt>
                <c:pt idx="6">
                  <c:v>34563</c:v>
                </c:pt>
                <c:pt idx="7">
                  <c:v>34598</c:v>
                </c:pt>
                <c:pt idx="8">
                  <c:v>34633</c:v>
                </c:pt>
                <c:pt idx="9">
                  <c:v>34666</c:v>
                </c:pt>
                <c:pt idx="10">
                  <c:v>34703</c:v>
                </c:pt>
                <c:pt idx="11">
                  <c:v>34749</c:v>
                </c:pt>
                <c:pt idx="12">
                  <c:v>34789</c:v>
                </c:pt>
                <c:pt idx="13">
                  <c:v>34826</c:v>
                </c:pt>
                <c:pt idx="14">
                  <c:v>34877</c:v>
                </c:pt>
                <c:pt idx="15">
                  <c:v>34907</c:v>
                </c:pt>
                <c:pt idx="16">
                  <c:v>34945</c:v>
                </c:pt>
                <c:pt idx="17">
                  <c:v>34974</c:v>
                </c:pt>
                <c:pt idx="18">
                  <c:v>35009</c:v>
                </c:pt>
                <c:pt idx="19">
                  <c:v>35052</c:v>
                </c:pt>
                <c:pt idx="20">
                  <c:v>35085</c:v>
                </c:pt>
                <c:pt idx="21">
                  <c:v>35136</c:v>
                </c:pt>
                <c:pt idx="22">
                  <c:v>35159</c:v>
                </c:pt>
                <c:pt idx="23">
                  <c:v>35197</c:v>
                </c:pt>
                <c:pt idx="24">
                  <c:v>35250</c:v>
                </c:pt>
                <c:pt idx="25">
                  <c:v>35278</c:v>
                </c:pt>
                <c:pt idx="26">
                  <c:v>35320</c:v>
                </c:pt>
                <c:pt idx="27">
                  <c:v>35360</c:v>
                </c:pt>
                <c:pt idx="28">
                  <c:v>35411</c:v>
                </c:pt>
                <c:pt idx="29">
                  <c:v>35462</c:v>
                </c:pt>
                <c:pt idx="30">
                  <c:v>35501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08-4AFF-9FB3-29EB5D998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03352"/>
        <c:axId val="242803024"/>
      </c:lineChart>
      <c:catAx>
        <c:axId val="24280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03024"/>
        <c:crosses val="autoZero"/>
        <c:auto val="1"/>
        <c:lblAlgn val="ctr"/>
        <c:lblOffset val="100"/>
        <c:noMultiLvlLbl val="0"/>
      </c:catAx>
      <c:valAx>
        <c:axId val="24280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0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39</c:v>
                </c:pt>
                <c:pt idx="2">
                  <c:v>36</c:v>
                </c:pt>
                <c:pt idx="3">
                  <c:v>39</c:v>
                </c:pt>
                <c:pt idx="4">
                  <c:v>35</c:v>
                </c:pt>
                <c:pt idx="5">
                  <c:v>41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F-417C-BF6E-051A64E24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37624"/>
        <c:axId val="292836968"/>
      </c:barChart>
      <c:catAx>
        <c:axId val="29283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6968"/>
        <c:crosses val="autoZero"/>
        <c:auto val="1"/>
        <c:lblAlgn val="ctr"/>
        <c:lblOffset val="100"/>
        <c:noMultiLvlLbl val="0"/>
      </c:catAx>
      <c:valAx>
        <c:axId val="29283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16</c:v>
                </c:pt>
                <c:pt idx="14">
                  <c:v>9</c:v>
                </c:pt>
                <c:pt idx="15">
                  <c:v>11</c:v>
                </c:pt>
                <c:pt idx="16">
                  <c:v>8</c:v>
                </c:pt>
                <c:pt idx="17">
                  <c:v>4</c:v>
                </c:pt>
                <c:pt idx="18">
                  <c:v>2</c:v>
                </c:pt>
                <c:pt idx="19">
                  <c:v>6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0-4205-B9A5-E96932718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28944"/>
        <c:axId val="293234192"/>
      </c:lineChart>
      <c:catAx>
        <c:axId val="29322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4192"/>
        <c:crosses val="autoZero"/>
        <c:auto val="1"/>
        <c:lblAlgn val="ctr"/>
        <c:lblOffset val="100"/>
        <c:noMultiLvlLbl val="0"/>
      </c:catAx>
      <c:valAx>
        <c:axId val="29323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8.0125912147661002E-2</c:v>
                </c:pt>
                <c:pt idx="10">
                  <c:v>0</c:v>
                </c:pt>
                <c:pt idx="11">
                  <c:v>0</c:v>
                </c:pt>
                <c:pt idx="12">
                  <c:v>0.10588066962369</c:v>
                </c:pt>
                <c:pt idx="13">
                  <c:v>0.12573329517814</c:v>
                </c:pt>
                <c:pt idx="14">
                  <c:v>9.7613710433855999E-2</c:v>
                </c:pt>
                <c:pt idx="15">
                  <c:v>9.0792023829653998E-2</c:v>
                </c:pt>
                <c:pt idx="16">
                  <c:v>0.12090427815138</c:v>
                </c:pt>
                <c:pt idx="17">
                  <c:v>9.6580340535126999E-2</c:v>
                </c:pt>
                <c:pt idx="18">
                  <c:v>9.5864930605237E-2</c:v>
                </c:pt>
                <c:pt idx="19">
                  <c:v>9.0618591119378006E-2</c:v>
                </c:pt>
                <c:pt idx="20">
                  <c:v>0.11303476892259</c:v>
                </c:pt>
                <c:pt idx="21">
                  <c:v>0.82605999904612004</c:v>
                </c:pt>
                <c:pt idx="22">
                  <c:v>0.97868078408928005</c:v>
                </c:pt>
                <c:pt idx="23">
                  <c:v>0.48075547288595999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A-48C4-A20F-9C9C2DDCE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40096"/>
        <c:axId val="293238456"/>
      </c:lineChart>
      <c:catAx>
        <c:axId val="29324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8456"/>
        <c:crosses val="autoZero"/>
        <c:auto val="1"/>
        <c:lblAlgn val="ctr"/>
        <c:lblOffset val="100"/>
        <c:noMultiLvlLbl val="0"/>
      </c:catAx>
      <c:valAx>
        <c:axId val="29323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4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10</c:v>
                </c:pt>
                <c:pt idx="2">
                  <c:v>16</c:v>
                </c:pt>
                <c:pt idx="3">
                  <c:v>13</c:v>
                </c:pt>
                <c:pt idx="4">
                  <c:v>10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F-436A-A738-FDE234D4F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16872"/>
        <c:axId val="294823432"/>
      </c:barChart>
      <c:catAx>
        <c:axId val="2948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3432"/>
        <c:crosses val="autoZero"/>
        <c:auto val="1"/>
        <c:lblAlgn val="ctr"/>
        <c:lblOffset val="100"/>
        <c:noMultiLvlLbl val="0"/>
      </c:catAx>
      <c:valAx>
        <c:axId val="29482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0.14771533341269</c:v>
                </c:pt>
                <c:pt idx="1">
                  <c:v>0.2372951441726</c:v>
                </c:pt>
                <c:pt idx="2">
                  <c:v>0.10632977684386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F-434B-8E07-07B6521C7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16216"/>
        <c:axId val="294820808"/>
      </c:barChart>
      <c:catAx>
        <c:axId val="29481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0808"/>
        <c:crosses val="autoZero"/>
        <c:auto val="1"/>
        <c:lblAlgn val="ctr"/>
        <c:lblOffset val="100"/>
        <c:noMultiLvlLbl val="0"/>
      </c:catAx>
      <c:valAx>
        <c:axId val="29482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4-4F3D-9D84-B732C2A95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4-4F3D-9D84-B732C2A95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4-4F3D-9D84-B732C2A95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822776"/>
        <c:axId val="294814904"/>
      </c:barChart>
      <c:catAx>
        <c:axId val="29482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14904"/>
        <c:crosses val="autoZero"/>
        <c:auto val="1"/>
        <c:lblAlgn val="ctr"/>
        <c:lblOffset val="100"/>
        <c:noMultiLvlLbl val="0"/>
      </c:catAx>
      <c:valAx>
        <c:axId val="29481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0.24672281518363001</c:v>
                </c:pt>
                <c:pt idx="1">
                  <c:v>0.18799896986865999</c:v>
                </c:pt>
                <c:pt idx="2">
                  <c:v>0.13180673591438</c:v>
                </c:pt>
                <c:pt idx="3">
                  <c:v>8.7164959686205995E-2</c:v>
                </c:pt>
                <c:pt idx="4">
                  <c:v>0.10730534809855</c:v>
                </c:pt>
                <c:pt idx="5">
                  <c:v>7.4970669871519999E-2</c:v>
                </c:pt>
                <c:pt idx="6">
                  <c:v>0.15738117721121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D-4255-90A2-5796350D5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27040"/>
        <c:axId val="294829664"/>
      </c:barChart>
      <c:catAx>
        <c:axId val="2948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9664"/>
        <c:crosses val="autoZero"/>
        <c:auto val="1"/>
        <c:lblAlgn val="ctr"/>
        <c:lblOffset val="100"/>
        <c:noMultiLvlLbl val="0"/>
      </c:catAx>
      <c:valAx>
        <c:axId val="29482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8-424B-8FF9-53DE776AD0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8-424B-8FF9-53DE776AD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225664"/>
        <c:axId val="293225992"/>
      </c:barChart>
      <c:catAx>
        <c:axId val="2932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5992"/>
        <c:crosses val="autoZero"/>
        <c:auto val="1"/>
        <c:lblAlgn val="ctr"/>
        <c:lblOffset val="100"/>
        <c:noMultiLvlLbl val="0"/>
      </c:catAx>
      <c:valAx>
        <c:axId val="29322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EF1D-5145-476F-A7E9-EF8372EF5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5A387-F57D-43F6-9D3A-3D34A567B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6936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768F-A159-4BC4-A1B5-E370358A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EA405-7E66-4F45-B9DC-E2D62A3F2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69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7462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54779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5090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321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710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0344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28974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708979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387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7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69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06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1ABFE-3F0D-4423-9EBA-1500513AC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05191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8F5CB-4791-41C3-89C0-10CFCABA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ADD56-21A7-4257-BDCC-DCD46AA06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3270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0BFC5-37E5-47D8-AC39-D6E7EA7DD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98640-C55B-415A-84B8-5BF96914D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3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C232-64BF-46C3-843A-938E594B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4977B-BD0D-404A-A7BE-87210C865C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2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BBF6F-608D-4A5B-ABE8-FEDB77B6E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33C2D-CF77-4F08-AA09-8D0AA386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2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7DB6E-DBAC-4FD8-BCCE-97EBEA53B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5F1578-50C8-4E6B-A47E-4208232AE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2745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076FA-420E-447B-B2D1-2877E62E1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41C7E-8E10-40CE-A067-23D83D37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5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8215-3098-48E5-AC20-E6EE5034C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746BD-8C69-413A-A68C-3630B81F81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285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D61DC-995E-49AB-8665-A1BB0645E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6F379-DB8B-4EAB-8819-9F23C070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87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A86D-6DED-46AA-A827-F99BA677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7908CF-4D41-4614-BB9F-0BB7103C1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164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99193-00BA-41C5-826B-3D0A00A4C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0B025-1537-40F6-8E69-043A40CB6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5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8645-A5AD-4905-91F9-DB5CEDA7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55A0DC-E9EF-41F5-B9C9-00537A1B6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9003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3049F-387A-4FB0-AB6D-7893CCE7C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91BEB-7EA5-4F01-8839-674FF7CA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07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3CBE0-C2BB-409B-B5AC-404FB02D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56499-C927-430B-883E-7BA14C84E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8241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7D40B-9C45-4B29-B0F4-FF5ED6638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8E33-197B-4C0B-A5FE-E209D621A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29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D9F5-C661-480D-BDA6-0FC7056F9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665AE-7A5C-46E3-B04D-9671F0A7C0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1754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835C4-4DA2-4007-865C-E4843A219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37178-78E2-42C8-BCD7-6AF66927D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60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8ED8-0D8B-46F1-9832-73FCF610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D4CBB-0BA0-4BC3-B17F-F99595439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586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788F2-F7FB-4774-A724-3C4F447C7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24C30-7A28-4C6D-94F6-BEAF016A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47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A8B19-51B6-4363-9109-2CDE8CED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30181-7841-4B2E-BE45-872B337F9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5202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873B5-2380-4C41-B867-E77986557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9A529-E15E-4268-8571-9CC426E1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598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6A6A-33A0-4827-B084-7960AE970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213A9-D5F1-4D45-A442-CBBEF49D6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612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80551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5863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0636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147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0880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- 2017-07-31 21:55:31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@banreservasrd para lanzar al mercado la red de cajeros automáticos propios más grande de República Dominicana, primera en su tipo en el país, que permite a los clientes de ambos bancos utilizar más de 1,300 cajeros automáticos BHD León y Banreservas a nivel nacional para realizar retiros y consultas con cualquiera de sus tarjetas de débito BHD León y Banreservas sin generar comisiones por uso de esos cajeros.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0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- 2017-08-01 22:15:15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y consulta sin cobro de comisiones en cajeros BHD León y Banreservas.
Desde ahora ya tienes a tu alcance más de 1,300 cajeros automáticos a nivel nacional de #BHDLeon y @banreservas para realizar retiros y consultas con cualquiera de tus tarjetas de débito sin generar comisiones por uso de esos cajeros.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0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- 2017-08-02 21:48:03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cosas ocurren cuando buenas ideas se unen para mejorar el mundo. @BHDLeon y @banreservasrd ponen a tu disposición la red de cajeros automáticos propios más grande del país, en la que puedes retirar efectivo y consultar balances en más de 1,300 cajeros a nivel nacional utilizando cualquiera de tus tarjetas de débito sin cobro de comisiones.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32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611E3-608E-42EE-8B2D-621E0A975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808164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57A2-B900-44AA-8F96-6461879D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6A6CA-B53C-4DB8-B718-EF44178B3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129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05956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8170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8983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1517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004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2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- 2017-08-07 23:40:29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Patricia, Fátima, Yulissa, Lissa y Letizia son representantes de nuestras colaboradoras beneficiadas con nuestro Programa de Maternidad y Lactancia. En la #SemanaMundialLactanciaMaterna 2017, que finaliza hoy, reiteramos nuestro compromiso con proporcionar a la mujer un ambiente laboral flexible en el que pueda llevar a cabo sus diversos roles; en este caso, el de madre; libre de obstáculos para el desarrollo integral de su liderazgo, permitiéndole así alcanzar su máximo potencial.  #MadresLactantesBHDLeon #GenteBHDLeon #LactanciaMaterna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9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- 2017-07-24 13:39:36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clave para memorizar rápido es aprovechar el tiempo al máximo y practicar trucos que te ayuden a retener más datos. #MujerMujerEducacion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391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82E54-C6F9-4089-A0DC-BFF2313C0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785099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61B30-776C-4966-AA65-882337C3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DCF3F-2542-4DA1-864B-FD6A2EBF8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909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4654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087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2293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0469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349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32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- 2017-07-17 16:40:42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de Crédito Cinco:
1) Gana Puntos Siremás por todas tus compras en pesos y dólares, que podrás utilizar para seguir consumiendo en todas las @TiendaLaSirena y @SuperPolard del país. Al pagar con tu tarjeta CINCO en los siguientes comercios obtienes: 
5% en Tiendas La Sirena y Supermercados Pola.
4% en Clínicas, Hospitales y Doctores.
3% en Farmacias.
2% en Estaciones de Combustible.
1% en las demás categorías de comercios y compras internacionales. 
2) Cajas de pago exclusivas en Tiendas La Sirena y Supermercados Pola, para que puedas pagar tus compras con mayor agilidad y comodidad. 
3) Disfruta de promociones exclusivas y de temporada con ofertas diferenciadas, mayores descuentos en tus compras y participación en los concursos de Grupo Ramos y Banco BHD León. 
Solicítala y llévatela de una vez en los módulos ubicados en las Tiendas La Sirena Churchill, Luperón y El Embrujo. También puedes solicitarla en cualquiera de nuestras Sucursales,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43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44651-7050-4FC0-8F0B-1E4174D5F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9574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547F-08BF-46F6-948B-1E7826CA2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2D844-58F5-4D4F-B712-91D702661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732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92954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6178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0015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468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9025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73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- 2017-07-17 13:01:22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Mantener a tus colaboradores motivados ayudará a que tengan un mejor desempeño y evitará que busquen otras oportunidades. #PymeBHDLeon –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5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- 2017-07-31 21:36:53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 el Mañana, Nuevo Móvil Banking Personal, ¡Descárgalo y conoce sus nuevas funcionalidades! #movilbankingbhdleon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77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- 2017-07-12 19:18:28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Anímate a conocer informaciones útiles para el buen desarrollo de tu negocio o proyecto, ¡y únete a nosotros cada semana! #PymeBHDLeon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493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BE633-E8E1-4E20-AB60-1AF801404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125324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90E4-897E-46B2-9025-9D0A79BC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09393-395E-46F6-8F89-62501F3F4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661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35021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748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0407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0572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7519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8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- 2017-08-04 20:50:51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esta oferta en todos los libros de texto de Tiendas La Sirena desde este viernes 4 al domingo 6 de agosto, 2017:
- Pagando con tu Tarjeta de Crédito CINCO o Siremás Oro, recibes un 25% de devolución adicional.
- Pagando con tu Tarjeta de Crédito BHD León, recibes un 20% de devolución adicional.
*La devolución será realizada en base al monto pagado de estos artículos con tu tarjeta y será aplicada 30 días luego de realizado el consumo. El límite de consumo para la devolución es hasta RD$20,000. Aplica sobre el precio regular del producto. Los pagos en Cuotas BHD León aplican para la devolución.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1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2480B-FD42-493D-A67B-533297346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514872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354</Words>
  <Application>Microsoft Office PowerPoint</Application>
  <PresentationFormat>On-screen Show (4:3)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2017-08-28T01:21:57Z</dcterms:created>
  <dcterms:modified xsi:type="dcterms:W3CDTF">2017-08-28T01:22:19Z</dcterms:modified>
</cp:coreProperties>
</file>