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charts/chart5.xml" ContentType="application/vnd.openxmlformats-officedocument.drawingml.chart+xml"/>
  <Override PartName="/ppt/charts/style5.xml" ContentType="application/vnd.ms-office.chartstyle+xml"/>
  <Override PartName="/ppt/charts/colors5.xml" ContentType="application/vnd.ms-office.chartcolorstyle+xml"/>
  <Override PartName="/ppt/charts/chart6.xml" ContentType="application/vnd.openxmlformats-officedocument.drawingml.chart+xml"/>
  <Override PartName="/ppt/charts/style6.xml" ContentType="application/vnd.ms-office.chartstyle+xml"/>
  <Override PartName="/ppt/charts/colors6.xml" ContentType="application/vnd.ms-office.chartcolorstyle+xml"/>
  <Override PartName="/ppt/charts/chart7.xml" ContentType="application/vnd.openxmlformats-officedocument.drawingml.chart+xml"/>
  <Override PartName="/ppt/charts/style7.xml" ContentType="application/vnd.ms-office.chartstyle+xml"/>
  <Override PartName="/ppt/charts/colors7.xml" ContentType="application/vnd.ms-office.chartcolorstyle+xml"/>
  <Override PartName="/ppt/charts/chart8.xml" ContentType="application/vnd.openxmlformats-officedocument.drawingml.chart+xml"/>
  <Override PartName="/ppt/charts/style8.xml" ContentType="application/vnd.ms-office.chartstyle+xml"/>
  <Override PartName="/ppt/charts/colors8.xml" ContentType="application/vnd.ms-office.chartcolorstyle+xml"/>
  <Override PartName="/ppt/charts/chart9.xml" ContentType="application/vnd.openxmlformats-officedocument.drawingml.chart+xml"/>
  <Override PartName="/ppt/charts/style9.xml" ContentType="application/vnd.ms-office.chartstyle+xml"/>
  <Override PartName="/ppt/charts/colors9.xml" ContentType="application/vnd.ms-office.chartcolorstyle+xml"/>
  <Override PartName="/ppt/charts/chart10.xml" ContentType="application/vnd.openxmlformats-officedocument.drawingml.chart+xml"/>
  <Override PartName="/ppt/charts/style10.xml" ContentType="application/vnd.ms-office.chartstyle+xml"/>
  <Override PartName="/ppt/charts/colors10.xml" ContentType="application/vnd.ms-office.chartcolorstyle+xml"/>
  <Override PartName="/ppt/charts/chart11.xml" ContentType="application/vnd.openxmlformats-officedocument.drawingml.chart+xml"/>
  <Override PartName="/ppt/charts/style11.xml" ContentType="application/vnd.ms-office.chartstyle+xml"/>
  <Override PartName="/ppt/charts/colors11.xml" ContentType="application/vnd.ms-office.chartcolorstyle+xml"/>
  <Override PartName="/ppt/charts/chart12.xml" ContentType="application/vnd.openxmlformats-officedocument.drawingml.chart+xml"/>
  <Override PartName="/ppt/charts/style12.xml" ContentType="application/vnd.ms-office.chartstyle+xml"/>
  <Override PartName="/ppt/charts/colors12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9" r:id="rId14"/>
    <p:sldId id="270" r:id="rId15"/>
    <p:sldId id="271" r:id="rId16"/>
    <p:sldId id="272" r:id="rId17"/>
    <p:sldId id="273" r:id="rId18"/>
    <p:sldId id="274" r:id="rId19"/>
    <p:sldId id="276" r:id="rId20"/>
    <p:sldId id="277" r:id="rId21"/>
    <p:sldId id="278" r:id="rId22"/>
    <p:sldId id="280" r:id="rId23"/>
    <p:sldId id="281" r:id="rId24"/>
    <p:sldId id="282" r:id="rId25"/>
    <p:sldId id="284" r:id="rId26"/>
    <p:sldId id="285" r:id="rId27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28"/>
      <p:bold r:id="rId29"/>
      <p:italic r:id="rId30"/>
      <p:boldItalic r:id="rId31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00" autoAdjust="0"/>
    <p:restoredTop sz="94692" autoAdjust="0"/>
  </p:normalViewPr>
  <p:slideViewPr>
    <p:cSldViewPr snapToGrid="0">
      <p:cViewPr varScale="1">
        <p:scale>
          <a:sx n="62" d="100"/>
          <a:sy n="62" d="100"/>
        </p:scale>
        <p:origin x="90" y="36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font" Target="fonts/font2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font" Target="fonts/font1.fntdata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font" Target="fonts/font4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font" Target="fonts/font3.fntdata"/><Relationship Id="rId35" Type="http://schemas.openxmlformats.org/officeDocument/2006/relationships/tableStyles" Target="tableStyle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.xlsx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3.xlsx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_rels/chart5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4.xlsx"/><Relationship Id="rId2" Type="http://schemas.microsoft.com/office/2011/relationships/chartColorStyle" Target="colors5.xml"/><Relationship Id="rId1" Type="http://schemas.microsoft.com/office/2011/relationships/chartStyle" Target="style5.xml"/></Relationships>
</file>

<file path=ppt/charts/_rels/chart6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5.xlsx"/><Relationship Id="rId2" Type="http://schemas.microsoft.com/office/2011/relationships/chartColorStyle" Target="colors6.xml"/><Relationship Id="rId1" Type="http://schemas.microsoft.com/office/2011/relationships/chartStyle" Target="style6.xml"/></Relationships>
</file>

<file path=ppt/charts/_rels/chart7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6.xlsx"/><Relationship Id="rId2" Type="http://schemas.microsoft.com/office/2011/relationships/chartColorStyle" Target="colors7.xml"/><Relationship Id="rId1" Type="http://schemas.microsoft.com/office/2011/relationships/chartStyle" Target="style7.xml"/></Relationships>
</file>

<file path=ppt/charts/_rels/chart8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7.xlsx"/><Relationship Id="rId2" Type="http://schemas.microsoft.com/office/2011/relationships/chartColorStyle" Target="colors8.xml"/><Relationship Id="rId1" Type="http://schemas.microsoft.com/office/2011/relationships/chartStyle" Target="style8.xml"/></Relationships>
</file>

<file path=ppt/charts/_rels/chart9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8.xlsx"/><Relationship Id="rId2" Type="http://schemas.microsoft.com/office/2011/relationships/chartColorStyle" Target="colors9.xml"/><Relationship Id="rId1" Type="http://schemas.microsoft.com/office/2011/relationships/chartStyle" Target="style9.xml"/></Relationships>
</file>

<file path=ppt/charts/_rels/chart10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9.xlsx"/><Relationship Id="rId2" Type="http://schemas.microsoft.com/office/2011/relationships/chartColorStyle" Target="colors10.xml"/><Relationship Id="rId1" Type="http://schemas.microsoft.com/office/2011/relationships/chartStyle" Target="style10.xml"/></Relationships>
</file>

<file path=ppt/charts/_rels/chart1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0.xlsx"/><Relationship Id="rId2" Type="http://schemas.microsoft.com/office/2011/relationships/chartColorStyle" Target="colors11.xml"/><Relationship Id="rId1" Type="http://schemas.microsoft.com/office/2011/relationships/chartStyle" Target="style11.xml"/></Relationships>
</file>

<file path=ppt/charts/_rels/chart1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1.xlsx"/><Relationship Id="rId2" Type="http://schemas.microsoft.com/office/2011/relationships/chartColorStyle" Target="colors12.xml"/><Relationship Id="rId1" Type="http://schemas.microsoft.com/office/2011/relationships/chartStyle" Target="style12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radarChart>
        <c:radarStyle val="marker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@BHDLeon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strRef>
              <c:f>Sheet1!$A$2:$A$8</c:f>
              <c:strCache>
                <c:ptCount val="7"/>
                <c:pt idx="0">
                  <c:v>Followers</c:v>
                </c:pt>
                <c:pt idx="1">
                  <c:v>Own Tweets</c:v>
                </c:pt>
                <c:pt idx="2">
                  <c:v>Response Rate</c:v>
                </c:pt>
                <c:pt idx="3">
                  <c:v>Interaction Rate</c:v>
                </c:pt>
                <c:pt idx="4">
                  <c:v>Mentions</c:v>
                </c:pt>
                <c:pt idx="5">
                  <c:v>Retweets</c:v>
                </c:pt>
                <c:pt idx="6">
                  <c:v>Followers Change Rate</c:v>
                </c:pt>
              </c:strCache>
            </c:strRef>
          </c:cat>
          <c:val>
            <c:numRef>
              <c:f>Sheet1!$B$2:$B$8</c:f>
              <c:numCache>
                <c:formatCode>General</c:formatCode>
                <c:ptCount val="7"/>
                <c:pt idx="0">
                  <c:v>100</c:v>
                </c:pt>
                <c:pt idx="1">
                  <c:v>100</c:v>
                </c:pt>
                <c:pt idx="2">
                  <c:v>100</c:v>
                </c:pt>
                <c:pt idx="3">
                  <c:v>100</c:v>
                </c:pt>
                <c:pt idx="4">
                  <c:v>100</c:v>
                </c:pt>
                <c:pt idx="5">
                  <c:v>100</c:v>
                </c:pt>
                <c:pt idx="6">
                  <c:v>100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337C-444E-857D-ADFFFFB87F9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291281024"/>
        <c:axId val="291283648"/>
      </c:radarChart>
      <c:catAx>
        <c:axId val="29128102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91283648"/>
        <c:crosses val="autoZero"/>
        <c:auto val="1"/>
        <c:lblAlgn val="ctr"/>
        <c:lblOffset val="100"/>
        <c:noMultiLvlLbl val="0"/>
      </c:catAx>
      <c:valAx>
        <c:axId val="29128364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9128102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@BHDLeon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strRef>
              <c:f>Sheet1!$A$2:$A$32</c:f>
              <c:strCache>
                <c:ptCount val="31"/>
                <c:pt idx="0">
                  <c:v>8/7/2017</c:v>
                </c:pt>
                <c:pt idx="1">
                  <c:v>9/7/2017</c:v>
                </c:pt>
                <c:pt idx="2">
                  <c:v>10/7/2017</c:v>
                </c:pt>
                <c:pt idx="3">
                  <c:v>11/7/2017</c:v>
                </c:pt>
                <c:pt idx="4">
                  <c:v>12/7/2017</c:v>
                </c:pt>
                <c:pt idx="5">
                  <c:v>13/07/2017</c:v>
                </c:pt>
                <c:pt idx="6">
                  <c:v>14/07/2017</c:v>
                </c:pt>
                <c:pt idx="7">
                  <c:v>15/07/2017</c:v>
                </c:pt>
                <c:pt idx="8">
                  <c:v>16/07/2017</c:v>
                </c:pt>
                <c:pt idx="9">
                  <c:v>17/07/2017</c:v>
                </c:pt>
                <c:pt idx="10">
                  <c:v>18/07/2017</c:v>
                </c:pt>
                <c:pt idx="11">
                  <c:v>19/07/2017</c:v>
                </c:pt>
                <c:pt idx="12">
                  <c:v>20/07/2017</c:v>
                </c:pt>
                <c:pt idx="13">
                  <c:v>21/07/2017</c:v>
                </c:pt>
                <c:pt idx="14">
                  <c:v>22/07/2017</c:v>
                </c:pt>
                <c:pt idx="15">
                  <c:v>23/07/2017</c:v>
                </c:pt>
                <c:pt idx="16">
                  <c:v>24/07/2017</c:v>
                </c:pt>
                <c:pt idx="17">
                  <c:v>25/07/2017</c:v>
                </c:pt>
                <c:pt idx="18">
                  <c:v>26/07/2017</c:v>
                </c:pt>
                <c:pt idx="19">
                  <c:v>27/07/2017</c:v>
                </c:pt>
                <c:pt idx="20">
                  <c:v>28/07/2017</c:v>
                </c:pt>
                <c:pt idx="21">
                  <c:v>29/07/2017</c:v>
                </c:pt>
                <c:pt idx="22">
                  <c:v>30/07/2017</c:v>
                </c:pt>
                <c:pt idx="23">
                  <c:v>31/07/2017</c:v>
                </c:pt>
                <c:pt idx="24">
                  <c:v>1/8/2017</c:v>
                </c:pt>
                <c:pt idx="25">
                  <c:v>2/8/2017</c:v>
                </c:pt>
                <c:pt idx="26">
                  <c:v>3/8/2017</c:v>
                </c:pt>
                <c:pt idx="27">
                  <c:v>4/8/2017</c:v>
                </c:pt>
                <c:pt idx="28">
                  <c:v>5/8/2017</c:v>
                </c:pt>
                <c:pt idx="29">
                  <c:v>6/8/2017</c:v>
                </c:pt>
                <c:pt idx="30">
                  <c:v>7/8/2017</c:v>
                </c:pt>
              </c:strCache>
            </c:strRef>
          </c:cat>
          <c:val>
            <c:numRef>
              <c:f>Sheet1!$B$2:$B$32</c:f>
              <c:numCache>
                <c:formatCode>General</c:formatCode>
                <c:ptCount val="31"/>
                <c:pt idx="0">
                  <c:v>58064</c:v>
                </c:pt>
                <c:pt idx="1">
                  <c:v>58085</c:v>
                </c:pt>
                <c:pt idx="2">
                  <c:v>58103</c:v>
                </c:pt>
                <c:pt idx="3">
                  <c:v>58123</c:v>
                </c:pt>
                <c:pt idx="4">
                  <c:v>58135</c:v>
                </c:pt>
                <c:pt idx="5">
                  <c:v>58147</c:v>
                </c:pt>
                <c:pt idx="6">
                  <c:v>58157</c:v>
                </c:pt>
                <c:pt idx="7">
                  <c:v>58180</c:v>
                </c:pt>
                <c:pt idx="8">
                  <c:v>58201</c:v>
                </c:pt>
                <c:pt idx="9">
                  <c:v>58219</c:v>
                </c:pt>
                <c:pt idx="10">
                  <c:v>58237</c:v>
                </c:pt>
                <c:pt idx="11">
                  <c:v>58255</c:v>
                </c:pt>
                <c:pt idx="12">
                  <c:v>58276</c:v>
                </c:pt>
                <c:pt idx="13">
                  <c:v>58306</c:v>
                </c:pt>
                <c:pt idx="14">
                  <c:v>58324</c:v>
                </c:pt>
                <c:pt idx="15">
                  <c:v>58342</c:v>
                </c:pt>
                <c:pt idx="16">
                  <c:v>58359</c:v>
                </c:pt>
                <c:pt idx="17">
                  <c:v>58377</c:v>
                </c:pt>
                <c:pt idx="18">
                  <c:v>58402</c:v>
                </c:pt>
                <c:pt idx="19">
                  <c:v>58423</c:v>
                </c:pt>
                <c:pt idx="20">
                  <c:v>58438</c:v>
                </c:pt>
                <c:pt idx="21">
                  <c:v>58460</c:v>
                </c:pt>
                <c:pt idx="22">
                  <c:v>58477</c:v>
                </c:pt>
                <c:pt idx="23">
                  <c:v>58490</c:v>
                </c:pt>
                <c:pt idx="24">
                  <c:v>58511</c:v>
                </c:pt>
                <c:pt idx="25">
                  <c:v>58541</c:v>
                </c:pt>
                <c:pt idx="26">
                  <c:v>58566</c:v>
                </c:pt>
                <c:pt idx="27">
                  <c:v>58590</c:v>
                </c:pt>
                <c:pt idx="28">
                  <c:v>58603</c:v>
                </c:pt>
                <c:pt idx="29">
                  <c:v>58621</c:v>
                </c:pt>
                <c:pt idx="30">
                  <c:v>58640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D845-4CAD-911C-632F36202175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91284960"/>
        <c:axId val="291285288"/>
      </c:lineChart>
      <c:catAx>
        <c:axId val="29128496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91285288"/>
        <c:crosses val="autoZero"/>
        <c:auto val="1"/>
        <c:lblAlgn val="ctr"/>
        <c:lblOffset val="100"/>
        <c:noMultiLvlLbl val="0"/>
      </c:catAx>
      <c:valAx>
        <c:axId val="29128528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9128496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@BHDLeon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strRef>
              <c:f>Sheet1!$A$2:$A$32</c:f>
              <c:strCache>
                <c:ptCount val="31"/>
                <c:pt idx="0">
                  <c:v>8/7/2017</c:v>
                </c:pt>
                <c:pt idx="1">
                  <c:v>9/7/2017</c:v>
                </c:pt>
                <c:pt idx="2">
                  <c:v>10/7/2017</c:v>
                </c:pt>
                <c:pt idx="3">
                  <c:v>11/7/2017</c:v>
                </c:pt>
                <c:pt idx="4">
                  <c:v>12/7/2017</c:v>
                </c:pt>
                <c:pt idx="5">
                  <c:v>13/07/2017</c:v>
                </c:pt>
                <c:pt idx="6">
                  <c:v>14/07/2017</c:v>
                </c:pt>
                <c:pt idx="7">
                  <c:v>15/07/2017</c:v>
                </c:pt>
                <c:pt idx="8">
                  <c:v>16/07/2017</c:v>
                </c:pt>
                <c:pt idx="9">
                  <c:v>17/07/2017</c:v>
                </c:pt>
                <c:pt idx="10">
                  <c:v>18/07/2017</c:v>
                </c:pt>
                <c:pt idx="11">
                  <c:v>19/07/2017</c:v>
                </c:pt>
                <c:pt idx="12">
                  <c:v>20/07/2017</c:v>
                </c:pt>
                <c:pt idx="13">
                  <c:v>21/07/2017</c:v>
                </c:pt>
                <c:pt idx="14">
                  <c:v>22/07/2017</c:v>
                </c:pt>
                <c:pt idx="15">
                  <c:v>23/07/2017</c:v>
                </c:pt>
                <c:pt idx="16">
                  <c:v>24/07/2017</c:v>
                </c:pt>
                <c:pt idx="17">
                  <c:v>25/07/2017</c:v>
                </c:pt>
                <c:pt idx="18">
                  <c:v>26/07/2017</c:v>
                </c:pt>
                <c:pt idx="19">
                  <c:v>27/07/2017</c:v>
                </c:pt>
                <c:pt idx="20">
                  <c:v>28/07/2017</c:v>
                </c:pt>
                <c:pt idx="21">
                  <c:v>29/07/2017</c:v>
                </c:pt>
                <c:pt idx="22">
                  <c:v>30/07/2017</c:v>
                </c:pt>
                <c:pt idx="23">
                  <c:v>31/07/2017</c:v>
                </c:pt>
                <c:pt idx="24">
                  <c:v>1/8/2017</c:v>
                </c:pt>
                <c:pt idx="25">
                  <c:v>2/8/2017</c:v>
                </c:pt>
                <c:pt idx="26">
                  <c:v>3/8/2017</c:v>
                </c:pt>
                <c:pt idx="27">
                  <c:v>4/8/2017</c:v>
                </c:pt>
                <c:pt idx="28">
                  <c:v>5/8/2017</c:v>
                </c:pt>
                <c:pt idx="29">
                  <c:v>6/8/2017</c:v>
                </c:pt>
                <c:pt idx="30">
                  <c:v>7/8/2017</c:v>
                </c:pt>
              </c:strCache>
            </c:strRef>
          </c:cat>
          <c:val>
            <c:numRef>
              <c:f>Sheet1!$B$2:$B$32</c:f>
              <c:numCache>
                <c:formatCode>General</c:formatCode>
                <c:ptCount val="31"/>
                <c:pt idx="0">
                  <c:v>22</c:v>
                </c:pt>
                <c:pt idx="1">
                  <c:v>21</c:v>
                </c:pt>
                <c:pt idx="2">
                  <c:v>18</c:v>
                </c:pt>
                <c:pt idx="3">
                  <c:v>20</c:v>
                </c:pt>
                <c:pt idx="4">
                  <c:v>12</c:v>
                </c:pt>
                <c:pt idx="5">
                  <c:v>12</c:v>
                </c:pt>
                <c:pt idx="6">
                  <c:v>10</c:v>
                </c:pt>
                <c:pt idx="7">
                  <c:v>23</c:v>
                </c:pt>
                <c:pt idx="8">
                  <c:v>21</c:v>
                </c:pt>
                <c:pt idx="9">
                  <c:v>18</c:v>
                </c:pt>
                <c:pt idx="10">
                  <c:v>18</c:v>
                </c:pt>
                <c:pt idx="11">
                  <c:v>18</c:v>
                </c:pt>
                <c:pt idx="12">
                  <c:v>21</c:v>
                </c:pt>
                <c:pt idx="13">
                  <c:v>30</c:v>
                </c:pt>
                <c:pt idx="14">
                  <c:v>18</c:v>
                </c:pt>
                <c:pt idx="15">
                  <c:v>18</c:v>
                </c:pt>
                <c:pt idx="16">
                  <c:v>17</c:v>
                </c:pt>
                <c:pt idx="17">
                  <c:v>18</c:v>
                </c:pt>
                <c:pt idx="18">
                  <c:v>25</c:v>
                </c:pt>
                <c:pt idx="19">
                  <c:v>21</c:v>
                </c:pt>
                <c:pt idx="20">
                  <c:v>15</c:v>
                </c:pt>
                <c:pt idx="21">
                  <c:v>22</c:v>
                </c:pt>
                <c:pt idx="22">
                  <c:v>17</c:v>
                </c:pt>
                <c:pt idx="23">
                  <c:v>13</c:v>
                </c:pt>
                <c:pt idx="24">
                  <c:v>21</c:v>
                </c:pt>
                <c:pt idx="25">
                  <c:v>30</c:v>
                </c:pt>
                <c:pt idx="26">
                  <c:v>25</c:v>
                </c:pt>
                <c:pt idx="27">
                  <c:v>24</c:v>
                </c:pt>
                <c:pt idx="28">
                  <c:v>13</c:v>
                </c:pt>
                <c:pt idx="29">
                  <c:v>18</c:v>
                </c:pt>
                <c:pt idx="30">
                  <c:v>19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1884-4D39-B3A7-ABE4075A8C3E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91611672"/>
        <c:axId val="291606096"/>
      </c:lineChart>
      <c:catAx>
        <c:axId val="29161167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91606096"/>
        <c:crosses val="autoZero"/>
        <c:auto val="1"/>
        <c:lblAlgn val="ctr"/>
        <c:lblOffset val="100"/>
        <c:noMultiLvlLbl val="0"/>
      </c:catAx>
      <c:valAx>
        <c:axId val="29160609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9161167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@BHDLeon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Sheet1!$B$2:$B$8</c:f>
              <c:numCache>
                <c:formatCode>General</c:formatCode>
                <c:ptCount val="7"/>
                <c:pt idx="0">
                  <c:v>17</c:v>
                </c:pt>
                <c:pt idx="1">
                  <c:v>19</c:v>
                </c:pt>
                <c:pt idx="2">
                  <c:v>21</c:v>
                </c:pt>
                <c:pt idx="3">
                  <c:v>20</c:v>
                </c:pt>
                <c:pt idx="4">
                  <c:v>20</c:v>
                </c:pt>
                <c:pt idx="5">
                  <c:v>20</c:v>
                </c:pt>
                <c:pt idx="6">
                  <c:v>19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7F70-4F96-90C4-64C9EA7303F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291607736"/>
        <c:axId val="291608392"/>
      </c:barChart>
      <c:catAx>
        <c:axId val="29160773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91608392"/>
        <c:crosses val="autoZero"/>
        <c:auto val="1"/>
        <c:lblAlgn val="ctr"/>
        <c:lblOffset val="100"/>
        <c:noMultiLvlLbl val="0"/>
      </c:catAx>
      <c:valAx>
        <c:axId val="29160839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9160773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@BHDLeon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strRef>
              <c:f>Sheet1!$A$2:$A$32</c:f>
              <c:strCache>
                <c:ptCount val="31"/>
                <c:pt idx="0">
                  <c:v>8/7/2017</c:v>
                </c:pt>
                <c:pt idx="1">
                  <c:v>9/7/2017</c:v>
                </c:pt>
                <c:pt idx="2">
                  <c:v>10/7/2017</c:v>
                </c:pt>
                <c:pt idx="3">
                  <c:v>11/7/2017</c:v>
                </c:pt>
                <c:pt idx="4">
                  <c:v>12/7/2017</c:v>
                </c:pt>
                <c:pt idx="5">
                  <c:v>13/07/2017</c:v>
                </c:pt>
                <c:pt idx="6">
                  <c:v>14/07/2017</c:v>
                </c:pt>
                <c:pt idx="7">
                  <c:v>15/07/2017</c:v>
                </c:pt>
                <c:pt idx="8">
                  <c:v>16/07/2017</c:v>
                </c:pt>
                <c:pt idx="9">
                  <c:v>17/07/2017</c:v>
                </c:pt>
                <c:pt idx="10">
                  <c:v>18/07/2017</c:v>
                </c:pt>
                <c:pt idx="11">
                  <c:v>19/07/2017</c:v>
                </c:pt>
                <c:pt idx="12">
                  <c:v>20/07/2017</c:v>
                </c:pt>
                <c:pt idx="13">
                  <c:v>21/07/2017</c:v>
                </c:pt>
                <c:pt idx="14">
                  <c:v>22/07/2017</c:v>
                </c:pt>
                <c:pt idx="15">
                  <c:v>23/07/2017</c:v>
                </c:pt>
                <c:pt idx="16">
                  <c:v>24/07/2017</c:v>
                </c:pt>
                <c:pt idx="17">
                  <c:v>25/07/2017</c:v>
                </c:pt>
                <c:pt idx="18">
                  <c:v>26/07/2017</c:v>
                </c:pt>
                <c:pt idx="19">
                  <c:v>27/07/2017</c:v>
                </c:pt>
                <c:pt idx="20">
                  <c:v>28/07/2017</c:v>
                </c:pt>
                <c:pt idx="21">
                  <c:v>29/07/2017</c:v>
                </c:pt>
                <c:pt idx="22">
                  <c:v>30/07/2017</c:v>
                </c:pt>
                <c:pt idx="23">
                  <c:v>31/07/2017</c:v>
                </c:pt>
                <c:pt idx="24">
                  <c:v>1/8/2017</c:v>
                </c:pt>
                <c:pt idx="25">
                  <c:v>2/8/2017</c:v>
                </c:pt>
                <c:pt idx="26">
                  <c:v>3/8/2017</c:v>
                </c:pt>
                <c:pt idx="27">
                  <c:v>4/8/2017</c:v>
                </c:pt>
                <c:pt idx="28">
                  <c:v>5/8/2017</c:v>
                </c:pt>
                <c:pt idx="29">
                  <c:v>6/8/2017</c:v>
                </c:pt>
                <c:pt idx="30">
                  <c:v>7/8/2017</c:v>
                </c:pt>
              </c:strCache>
            </c:strRef>
          </c:cat>
          <c:val>
            <c:numRef>
              <c:f>Sheet1!$B$2:$B$32</c:f>
              <c:numCache>
                <c:formatCode>General</c:formatCode>
                <c:ptCount val="31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2</c:v>
                </c:pt>
                <c:pt idx="4">
                  <c:v>4</c:v>
                </c:pt>
                <c:pt idx="5">
                  <c:v>2</c:v>
                </c:pt>
                <c:pt idx="6">
                  <c:v>2</c:v>
                </c:pt>
                <c:pt idx="7">
                  <c:v>1</c:v>
                </c:pt>
                <c:pt idx="8">
                  <c:v>0</c:v>
                </c:pt>
                <c:pt idx="9">
                  <c:v>3</c:v>
                </c:pt>
                <c:pt idx="10">
                  <c:v>2</c:v>
                </c:pt>
                <c:pt idx="11">
                  <c:v>1</c:v>
                </c:pt>
                <c:pt idx="12">
                  <c:v>3</c:v>
                </c:pt>
                <c:pt idx="13">
                  <c:v>3</c:v>
                </c:pt>
                <c:pt idx="14">
                  <c:v>1</c:v>
                </c:pt>
                <c:pt idx="15">
                  <c:v>1</c:v>
                </c:pt>
                <c:pt idx="16">
                  <c:v>2</c:v>
                </c:pt>
                <c:pt idx="17">
                  <c:v>2</c:v>
                </c:pt>
                <c:pt idx="18">
                  <c:v>3</c:v>
                </c:pt>
                <c:pt idx="19">
                  <c:v>3</c:v>
                </c:pt>
                <c:pt idx="20">
                  <c:v>1</c:v>
                </c:pt>
                <c:pt idx="21">
                  <c:v>2</c:v>
                </c:pt>
                <c:pt idx="22">
                  <c:v>0</c:v>
                </c:pt>
                <c:pt idx="23">
                  <c:v>3</c:v>
                </c:pt>
                <c:pt idx="24">
                  <c:v>1</c:v>
                </c:pt>
                <c:pt idx="25">
                  <c:v>2</c:v>
                </c:pt>
                <c:pt idx="26">
                  <c:v>2</c:v>
                </c:pt>
                <c:pt idx="27">
                  <c:v>2</c:v>
                </c:pt>
                <c:pt idx="28">
                  <c:v>1</c:v>
                </c:pt>
                <c:pt idx="29">
                  <c:v>2</c:v>
                </c:pt>
                <c:pt idx="30">
                  <c:v>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FF3B-4363-81F6-633D8FC405F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90953664"/>
        <c:axId val="290950712"/>
      </c:lineChart>
      <c:catAx>
        <c:axId val="29095366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90950712"/>
        <c:crosses val="autoZero"/>
        <c:auto val="1"/>
        <c:lblAlgn val="ctr"/>
        <c:lblOffset val="100"/>
        <c:noMultiLvlLbl val="0"/>
      </c:catAx>
      <c:valAx>
        <c:axId val="29095071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9095366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percent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Own Tweets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@BHDLeon</c:v>
                </c:pt>
              </c:strCache>
            </c:strRef>
          </c:cat>
          <c:val>
            <c:numRef>
              <c:f>Sheet1!$B$2</c:f>
              <c:numCache>
                <c:formatCode>General</c:formatCode>
                <c:ptCount val="1"/>
                <c:pt idx="0">
                  <c:v>56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5799-41B3-8574-D81B6ED070FF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Retweeted Tweets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@BHDLeon</c:v>
                </c:pt>
              </c:strCache>
            </c:strRef>
          </c:cat>
          <c:val>
            <c:numRef>
              <c:f>Sheet1!$C$2</c:f>
              <c:numCache>
                <c:formatCode>General</c:formatCode>
                <c:ptCount val="1"/>
                <c:pt idx="0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5799-41B3-8574-D81B6ED070F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290950056"/>
        <c:axId val="290946776"/>
      </c:barChart>
      <c:catAx>
        <c:axId val="29095005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90946776"/>
        <c:crosses val="autoZero"/>
        <c:auto val="1"/>
        <c:lblAlgn val="ctr"/>
        <c:lblOffset val="100"/>
        <c:noMultiLvlLbl val="0"/>
      </c:catAx>
      <c:valAx>
        <c:axId val="29094677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9095005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@BHDLeon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Sheet1!$B$2:$B$8</c:f>
              <c:numCache>
                <c:formatCode>General</c:formatCode>
                <c:ptCount val="7"/>
                <c:pt idx="0">
                  <c:v>12</c:v>
                </c:pt>
                <c:pt idx="1">
                  <c:v>7</c:v>
                </c:pt>
                <c:pt idx="2">
                  <c:v>10</c:v>
                </c:pt>
                <c:pt idx="3">
                  <c:v>10</c:v>
                </c:pt>
                <c:pt idx="4">
                  <c:v>8</c:v>
                </c:pt>
                <c:pt idx="5">
                  <c:v>5</c:v>
                </c:pt>
                <c:pt idx="6">
                  <c:v>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1A7E-45B9-8CBE-8578DDCED71A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235981376"/>
        <c:axId val="235985968"/>
      </c:barChart>
      <c:catAx>
        <c:axId val="23598137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35985968"/>
        <c:crosses val="autoZero"/>
        <c:auto val="1"/>
        <c:lblAlgn val="ctr"/>
        <c:lblOffset val="100"/>
        <c:noMultiLvlLbl val="0"/>
      </c:catAx>
      <c:valAx>
        <c:axId val="23598596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3598137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@BHDLeon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Sheet1!$B$2:$B$8</c:f>
              <c:numCache>
                <c:formatCode>General</c:formatCode>
                <c:ptCount val="7"/>
                <c:pt idx="0">
                  <c:v>1.799424184261E-2</c:v>
                </c:pt>
                <c:pt idx="1">
                  <c:v>6.6101296564690997E-3</c:v>
                </c:pt>
                <c:pt idx="2">
                  <c:v>5.1412119550314998E-3</c:v>
                </c:pt>
                <c:pt idx="3">
                  <c:v>7.7118179325472999E-3</c:v>
                </c:pt>
                <c:pt idx="4">
                  <c:v>4.0701261310665997E-3</c:v>
                </c:pt>
                <c:pt idx="5">
                  <c:v>4.1129695640252E-3</c:v>
                </c:pt>
                <c:pt idx="6">
                  <c:v>5.1412119550314998E-3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8AB9-4292-8C54-BD7F19785585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235980392"/>
        <c:axId val="235981048"/>
      </c:barChart>
      <c:catAx>
        <c:axId val="23598039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35981048"/>
        <c:crosses val="autoZero"/>
        <c:auto val="1"/>
        <c:lblAlgn val="ctr"/>
        <c:lblOffset val="100"/>
        <c:noMultiLvlLbl val="0"/>
      </c:catAx>
      <c:valAx>
        <c:axId val="23598104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3598039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9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@BHDLeon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Sheet1!$A$2:$A$25</c:f>
              <c:numCache>
                <c:formatCode>General</c:formatCode>
                <c:ptCount val="2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</c:numCache>
            </c:numRef>
          </c:cat>
          <c:val>
            <c:numRef>
              <c:f>Sheet1!$B$2:$B$25</c:f>
              <c:numCache>
                <c:formatCode>General</c:formatCode>
                <c:ptCount val="24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3</c:v>
                </c:pt>
                <c:pt idx="13">
                  <c:v>15</c:v>
                </c:pt>
                <c:pt idx="14">
                  <c:v>12</c:v>
                </c:pt>
                <c:pt idx="15">
                  <c:v>8</c:v>
                </c:pt>
                <c:pt idx="16">
                  <c:v>6</c:v>
                </c:pt>
                <c:pt idx="17">
                  <c:v>5</c:v>
                </c:pt>
                <c:pt idx="18">
                  <c:v>0</c:v>
                </c:pt>
                <c:pt idx="19">
                  <c:v>1</c:v>
                </c:pt>
                <c:pt idx="20">
                  <c:v>3</c:v>
                </c:pt>
                <c:pt idx="21">
                  <c:v>1</c:v>
                </c:pt>
                <c:pt idx="22">
                  <c:v>1</c:v>
                </c:pt>
                <c:pt idx="23">
                  <c:v>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CF62-466B-9478-2C270FD738B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43316192"/>
        <c:axId val="292214592"/>
      </c:lineChart>
      <c:catAx>
        <c:axId val="4331619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92214592"/>
        <c:crosses val="autoZero"/>
        <c:auto val="1"/>
        <c:lblAlgn val="ctr"/>
        <c:lblOffset val="100"/>
        <c:noMultiLvlLbl val="0"/>
      </c:catAx>
      <c:valAx>
        <c:axId val="29221459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331619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0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@BHDLeon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Sheet1!$A$2:$A$25</c:f>
              <c:numCache>
                <c:formatCode>General</c:formatCode>
                <c:ptCount val="2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</c:numCache>
            </c:numRef>
          </c:cat>
          <c:val>
            <c:numRef>
              <c:f>Sheet1!$B$2:$B$25</c:f>
              <c:numCache>
                <c:formatCode>General</c:formatCode>
                <c:ptCount val="24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4.5703578018863999E-3</c:v>
                </c:pt>
                <c:pt idx="13">
                  <c:v>1.2111448174999E-2</c:v>
                </c:pt>
                <c:pt idx="14">
                  <c:v>4.1418867579595996E-3</c:v>
                </c:pt>
                <c:pt idx="15">
                  <c:v>5.1416525271222001E-3</c:v>
                </c:pt>
                <c:pt idx="16">
                  <c:v>6.5698893402116997E-3</c:v>
                </c:pt>
                <c:pt idx="17">
                  <c:v>5.4844293622636998E-3</c:v>
                </c:pt>
                <c:pt idx="18">
                  <c:v>0</c:v>
                </c:pt>
                <c:pt idx="19">
                  <c:v>1.3711073405659E-2</c:v>
                </c:pt>
                <c:pt idx="20">
                  <c:v>5.7129472523580003E-3</c:v>
                </c:pt>
                <c:pt idx="21">
                  <c:v>5.1416525271222001E-3</c:v>
                </c:pt>
                <c:pt idx="22">
                  <c:v>6.6841482852588993E-2</c:v>
                </c:pt>
                <c:pt idx="23">
                  <c:v>8.5694208785369996E-3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2804-4125-B308-4E00AACA0FAE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92209344"/>
        <c:axId val="292212952"/>
      </c:lineChart>
      <c:catAx>
        <c:axId val="29220934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92212952"/>
        <c:crosses val="autoZero"/>
        <c:auto val="1"/>
        <c:lblAlgn val="ctr"/>
        <c:lblOffset val="100"/>
        <c:noMultiLvlLbl val="0"/>
      </c:catAx>
      <c:valAx>
        <c:axId val="29221295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9220934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@BHDLeon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strRef>
              <c:f>Sheet1!$A$2:$A$32</c:f>
              <c:strCache>
                <c:ptCount val="31"/>
                <c:pt idx="0">
                  <c:v>8/7/2017</c:v>
                </c:pt>
                <c:pt idx="1">
                  <c:v>9/7/2017</c:v>
                </c:pt>
                <c:pt idx="2">
                  <c:v>10/7/2017</c:v>
                </c:pt>
                <c:pt idx="3">
                  <c:v>11/7/2017</c:v>
                </c:pt>
                <c:pt idx="4">
                  <c:v>12/7/2017</c:v>
                </c:pt>
                <c:pt idx="5">
                  <c:v>13/07/2017</c:v>
                </c:pt>
                <c:pt idx="6">
                  <c:v>14/07/2017</c:v>
                </c:pt>
                <c:pt idx="7">
                  <c:v>15/07/2017</c:v>
                </c:pt>
                <c:pt idx="8">
                  <c:v>16/07/2017</c:v>
                </c:pt>
                <c:pt idx="9">
                  <c:v>17/07/2017</c:v>
                </c:pt>
                <c:pt idx="10">
                  <c:v>18/07/2017</c:v>
                </c:pt>
                <c:pt idx="11">
                  <c:v>19/07/2017</c:v>
                </c:pt>
                <c:pt idx="12">
                  <c:v>20/07/2017</c:v>
                </c:pt>
                <c:pt idx="13">
                  <c:v>21/07/2017</c:v>
                </c:pt>
                <c:pt idx="14">
                  <c:v>22/07/2017</c:v>
                </c:pt>
                <c:pt idx="15">
                  <c:v>23/07/2017</c:v>
                </c:pt>
                <c:pt idx="16">
                  <c:v>24/07/2017</c:v>
                </c:pt>
                <c:pt idx="17">
                  <c:v>25/07/2017</c:v>
                </c:pt>
                <c:pt idx="18">
                  <c:v>26/07/2017</c:v>
                </c:pt>
                <c:pt idx="19">
                  <c:v>27/07/2017</c:v>
                </c:pt>
                <c:pt idx="20">
                  <c:v>28/07/2017</c:v>
                </c:pt>
                <c:pt idx="21">
                  <c:v>29/07/2017</c:v>
                </c:pt>
                <c:pt idx="22">
                  <c:v>30/07/2017</c:v>
                </c:pt>
                <c:pt idx="23">
                  <c:v>31/07/2017</c:v>
                </c:pt>
                <c:pt idx="24">
                  <c:v>1/8/2017</c:v>
                </c:pt>
                <c:pt idx="25">
                  <c:v>2/8/2017</c:v>
                </c:pt>
                <c:pt idx="26">
                  <c:v>3/8/2017</c:v>
                </c:pt>
                <c:pt idx="27">
                  <c:v>4/8/2017</c:v>
                </c:pt>
                <c:pt idx="28">
                  <c:v>5/8/2017</c:v>
                </c:pt>
                <c:pt idx="29">
                  <c:v>6/8/2017</c:v>
                </c:pt>
                <c:pt idx="30">
                  <c:v>7/8/2017</c:v>
                </c:pt>
              </c:strCache>
            </c:strRef>
          </c:cat>
          <c:val>
            <c:numRef>
              <c:f>Sheet1!$B$2:$B$32</c:f>
              <c:numCache>
                <c:formatCode>General</c:formatCode>
                <c:ptCount val="31"/>
                <c:pt idx="0">
                  <c:v>8</c:v>
                </c:pt>
                <c:pt idx="1">
                  <c:v>7</c:v>
                </c:pt>
                <c:pt idx="2">
                  <c:v>11</c:v>
                </c:pt>
                <c:pt idx="3">
                  <c:v>1</c:v>
                </c:pt>
                <c:pt idx="4">
                  <c:v>14</c:v>
                </c:pt>
                <c:pt idx="5">
                  <c:v>11</c:v>
                </c:pt>
                <c:pt idx="6">
                  <c:v>8</c:v>
                </c:pt>
                <c:pt idx="7">
                  <c:v>6</c:v>
                </c:pt>
                <c:pt idx="8">
                  <c:v>2</c:v>
                </c:pt>
                <c:pt idx="9">
                  <c:v>3</c:v>
                </c:pt>
                <c:pt idx="10">
                  <c:v>9</c:v>
                </c:pt>
                <c:pt idx="11">
                  <c:v>14</c:v>
                </c:pt>
                <c:pt idx="12">
                  <c:v>3</c:v>
                </c:pt>
                <c:pt idx="13">
                  <c:v>11</c:v>
                </c:pt>
                <c:pt idx="14">
                  <c:v>18</c:v>
                </c:pt>
                <c:pt idx="15">
                  <c:v>4</c:v>
                </c:pt>
                <c:pt idx="16">
                  <c:v>15</c:v>
                </c:pt>
                <c:pt idx="17">
                  <c:v>21</c:v>
                </c:pt>
                <c:pt idx="18">
                  <c:v>5</c:v>
                </c:pt>
                <c:pt idx="19">
                  <c:v>3</c:v>
                </c:pt>
                <c:pt idx="20">
                  <c:v>17</c:v>
                </c:pt>
                <c:pt idx="21">
                  <c:v>3</c:v>
                </c:pt>
                <c:pt idx="22">
                  <c:v>17</c:v>
                </c:pt>
                <c:pt idx="23">
                  <c:v>28</c:v>
                </c:pt>
                <c:pt idx="24">
                  <c:v>38</c:v>
                </c:pt>
                <c:pt idx="25">
                  <c:v>57</c:v>
                </c:pt>
                <c:pt idx="26">
                  <c:v>11</c:v>
                </c:pt>
                <c:pt idx="27">
                  <c:v>16</c:v>
                </c:pt>
                <c:pt idx="28">
                  <c:v>10</c:v>
                </c:pt>
                <c:pt idx="29">
                  <c:v>9</c:v>
                </c:pt>
                <c:pt idx="30">
                  <c:v>26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4FDE-4830-803A-819EE701327C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62236232"/>
        <c:axId val="362238200"/>
      </c:lineChart>
      <c:catAx>
        <c:axId val="36223623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62238200"/>
        <c:crosses val="autoZero"/>
        <c:auto val="1"/>
        <c:lblAlgn val="ctr"/>
        <c:lblOffset val="100"/>
        <c:noMultiLvlLbl val="0"/>
      </c:catAx>
      <c:valAx>
        <c:axId val="36223820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6223623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@BHDLeon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Sheet1!$A$2:$A$6</c:f>
              <c:strCache>
                <c:ptCount val="5"/>
                <c:pt idx="0">
                  <c:v>0h - 2h</c:v>
                </c:pt>
                <c:pt idx="1">
                  <c:v>2h - 8h</c:v>
                </c:pt>
                <c:pt idx="2">
                  <c:v>8h - 24h</c:v>
                </c:pt>
                <c:pt idx="3">
                  <c:v>24h+</c:v>
                </c:pt>
                <c:pt idx="4">
                  <c:v>Not responded</c:v>
                </c:pt>
              </c:strCache>
            </c:strRef>
          </c:cat>
          <c:val>
            <c:numRef>
              <c:f>Sheet1!$B$2:$B$6</c:f>
              <c:numCache>
                <c:formatCode>General</c:formatCode>
                <c:ptCount val="5"/>
                <c:pt idx="0">
                  <c:v>22</c:v>
                </c:pt>
                <c:pt idx="1">
                  <c:v>6</c:v>
                </c:pt>
                <c:pt idx="2">
                  <c:v>7</c:v>
                </c:pt>
                <c:pt idx="3">
                  <c:v>4</c:v>
                </c:pt>
                <c:pt idx="4">
                  <c:v>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A5BB-4441-B40B-9A48E482B38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380207864"/>
        <c:axId val="380209504"/>
      </c:barChart>
      <c:catAx>
        <c:axId val="38020786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80209504"/>
        <c:crosses val="autoZero"/>
        <c:auto val="1"/>
        <c:lblAlgn val="ctr"/>
        <c:lblOffset val="100"/>
        <c:noMultiLvlLbl val="0"/>
      </c:catAx>
      <c:valAx>
        <c:axId val="38020950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8020786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7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8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9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0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31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5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6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7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8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9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0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2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8/28/2017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8/28/2017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8/28/2017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8/28/2017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8/28/2017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8/28/2017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8/28/2017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8/28/2017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8/28/2017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8/28/2017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4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chart" Target="../charts/chart5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chart" Target="../charts/chart6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chart" Target="../charts/chart7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chart" Target="../charts/chart8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9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0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1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2.xml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0AE28E8-DDC3-417B-A99F-5F2CC77D1C63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/>
              <a:t>Reporte Twitter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1D9C1A0A-058D-4C2D-9301-529F125913F0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/>
              <a:t>Socialad</a:t>
            </a:r>
          </a:p>
        </p:txBody>
      </p:sp>
    </p:spTree>
    <p:extLst>
      <p:ext uri="{BB962C8B-B14F-4D97-AF65-F5344CB8AC3E}">
        <p14:creationId xmlns:p14="http://schemas.microsoft.com/office/powerpoint/2010/main" val="205977098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8FBE4BC-8985-4DCB-A6D1-9BFDD94D9FB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Key Metrics Table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B04052E3-A030-4D6F-A5D0-C462BEA78FF4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843591460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10513">
                  <a:extLst>
                    <a:ext uri="{9D8B030D-6E8A-4147-A177-3AD203B41FA5}">
                      <a16:colId xmlns:a16="http://schemas.microsoft.com/office/drawing/2014/main" val="90810155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84659539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17770466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90347786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75751319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16042807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81565978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59964765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19550175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05436016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49661397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58981961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92875821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29827505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Followers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+/-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Own 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Retweeted 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Replies to Users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All Retweets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Retweets on Own 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Likes on Own 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Replies on Own 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Mentions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Response 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4505181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@BHDLeon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58640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598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198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142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170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406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0.0083%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84.8%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45170632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E20CF1F-3ACD-4686-B6B4-93CB6A57410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08/07/2017 - 07/08/2017</a:t>
            </a:r>
          </a:p>
        </p:txBody>
      </p:sp>
    </p:spTree>
    <p:extLst>
      <p:ext uri="{BB962C8B-B14F-4D97-AF65-F5344CB8AC3E}">
        <p14:creationId xmlns:p14="http://schemas.microsoft.com/office/powerpoint/2010/main" val="364309694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B227EF9-8A65-438F-BBD1-1A9DC6B8C4C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Key Metrics Radar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2CA0A9F8-544C-4A2D-A004-EC7A9F1EDBDA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213078549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F1CB5C3-A51B-454E-BCA7-9B218BE771A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08/07/2017 - 07/08/2017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76E9CEE-0A5A-489B-A403-373F4D3CC6A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0770368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CFB562-4901-4CAD-A48B-28DEBAC1A84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Followers Total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0F0D5FB7-25FC-4EA8-8921-4442CBAC8965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078703293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1B6AA97-2DB6-4075-8C6C-A174175913A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08/07/2017 - 07/08/2017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2C66FC0-CD27-46FC-BF9E-7290ECEBCB2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1291416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5A3EE45-1762-4AB5-994A-EF7952FBE50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Followers Change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AEED200A-4C90-4AFC-B1A6-57D653E01248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438246996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D7F2FA5-62F5-4724-9C8A-4244B4BEF91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08/07/2017 - 07/08/2017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BD7A55D-1B89-4BD5-B262-D3A07CB48A1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1762139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A30E2F1-BE2B-4A92-B95A-B37A453E8CF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Followers Change Per Weekday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92C56633-6593-4670-A5EE-85B38F941DC4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782608358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15F8457-CABB-405D-BB1A-E3BF5285425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08/07/2017 - 07/08/2017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6A13AE5-370A-49AE-84BC-04C9E997C9D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2530931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BB0F39E-B4BA-4065-9355-AAFD6B172FC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Own Tweets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A0C4BE8C-1BCF-4BBF-9EC1-D1EA10B72F52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288530055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CC1ADF0-7216-462E-9689-588D2B8B47F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08/07/2017 - 07/08/2017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038D23A-B24B-4737-A656-2D7D735A682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916397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4086DD0-E9BA-414A-8AD6-06E3301D665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Tweet Type Distribution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AEDF9F62-91C6-43E9-BBE1-CDA2DEF23130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030009723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5EBB8B8-7F52-4C87-8968-FF5EADB0F03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08/07/2017 - 07/08/2017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DECCA4D-5A40-46D6-B653-1FFC982BED2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8119735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800029B-E3F9-403A-9EA3-506285CD58C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Own Tweets By Weekday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1D8F6A63-2767-451A-9A6A-21CA856786B2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724435276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94BFF15-896C-49C9-AFA0-F15059DAEE8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08/07/2017 - 07/08/2017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A044A61-6025-460D-A560-883B4934245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3531922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64792A3-7FBA-44B4-AED3-22449ABD252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Interaction Rate By Weekday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A4812BDE-C730-483A-AEEC-A5D9B2C43828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455179047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25C0283-B763-439F-9AEE-FB9AC5ADE80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08/07/2017 - 07/08/2017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FF9BFD8-0BBE-4F6B-A0A8-119DAABEC94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8288561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1AB26D9-B1C9-4249-B884-0574811B06F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Own Tweets By Hour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E5297C69-FEA2-4E56-BD64-CDFF21CA6A28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152284193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D13F1C1-BFEC-4D0F-B130-2DF68DF94AA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08/07/2017 - 07/08/2017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E76C1EF-11E9-4BD5-A5DD-1EF109A738F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7117083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88DD374-7209-4CDF-8F93-F96FB90C2E3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Interaction Rate By Hour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857435AC-732D-4AD1-9DE3-AA0237A26BFF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533982989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9DA472C-8AA4-43A4-AC2C-1D85C2FC2DD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08/07/2017 - 07/08/2017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87BB2BA-BFD5-433D-8543-4DDD1C52C2B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1268746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7BB18F3-7416-4449-950D-A530EB54F88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Own and Retweeted Tweets Table - 1 of 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94FC905E-448A-4A36-B735-6ED0241BD322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914831981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14800">
                  <a:extLst>
                    <a:ext uri="{9D8B030D-6E8A-4147-A177-3AD203B41FA5}">
                      <a16:colId xmlns:a16="http://schemas.microsoft.com/office/drawing/2014/main" val="81425732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97071597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62019542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1857429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37305376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92453232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Tweet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Retweeted Tweet?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Replies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235863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@BHDLeon - 2017-07-31 22:01:53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Acuerdo para la red más grande de cajeros automáticos del país. @BanreservasRD @BHDLeon https://t.co/vTrIJVdGZK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0.0667%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6399060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@BHDLeon - 2017-07-17 13:00:11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Mantener a tus colaboradores motivados ayudará a que tengan un mejor desempeño y evitará que busquen otras oportunidades. #PymeBHDLeon https://t.co/yybL8Kq61t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0.0412%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4181022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@BHDLeon - 2017-07-24 13:30:03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La clave para memorizar rápido es aprovechar el tiempo al máximo y practicar trucos que te ayuden a retener más datos. #MujerMujerEducacion https://t.co/NacyCQFjtl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0.0394%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0909442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@BHDLeon - 2017-07-25 13:30:17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Un líder Pyme debe ser capaz de convertir su equipo de colaboradores en un grupo altamente eficiente en materia de resultados. #PymeBHDLeon https://t.co/9ufGd5RVSR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0.0171%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0508896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@BHDLeon - 2017-07-27 13:00:10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Elabora presupuestos anuales, con todos los gastos que se realizan, como una herramienta de control y límite administrativo. #PymeBHDLeon https://t.co/KAsfLsYMYu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0.0103%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84684479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920AF90-CD1C-49DD-B3C1-935B0A7E4DF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08/07/2017 - 07/08/2017</a:t>
            </a:r>
          </a:p>
        </p:txBody>
      </p:sp>
    </p:spTree>
    <p:extLst>
      <p:ext uri="{BB962C8B-B14F-4D97-AF65-F5344CB8AC3E}">
        <p14:creationId xmlns:p14="http://schemas.microsoft.com/office/powerpoint/2010/main" val="740422430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3D6BBF3-1163-4C56-8127-B5CBDEA48EC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Own and Retweeted Tweets Table - 2 of 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5DF0AEF5-5814-4FE0-B675-57A77119EF40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534294011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14800">
                  <a:extLst>
                    <a:ext uri="{9D8B030D-6E8A-4147-A177-3AD203B41FA5}">
                      <a16:colId xmlns:a16="http://schemas.microsoft.com/office/drawing/2014/main" val="111125308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83745492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42153051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50041797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8965720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627887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Tweet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Retweeted Tweet?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Replies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0440585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@BHDLeon - 2017-08-03 13:00:05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Durante procesos de cambio, es importante desarrollar una atmósfera laboral donde predominen la flexibilidad y la adaptación. #PymeBHDLeon https://t.co/FGn72M71xU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0.0137%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5592202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@BHDLeon - 2017-07-12 19:00:15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Anímate a conocer informaciones útiles para el buen desarrollo de tu negocio o proyecto, ¡y únete a nosotros cada semana! #PymeBHDLeon https://t.co/HdFP1Yujwn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0.0138%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8095224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@BHDLeon - 2017-07-17 15:30:06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Asegura la educación de tus hijos hasta 5 años con una póliza de vida con cobertura de acuerdo al plan que contrates. #MujerMujerEducacion https://t.co/CbsWOxR33W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0.0069%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7506172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@BHDLeon - 2017-07-26 14:45:05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Pago todo con mi Tarjeta de Débito #BHDLeón
Más práctica que el efectivo. Más segura para comprar. https://t.co/hae9rrIB14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0.0051%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2986667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@BHDLeon - 2017-07-20 14:45:04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Pago todo con mi Tarjeta de Débito BHD León
Más práctica que el efectivo. Más segura para comprar. https://t.co/lnMaI74W9T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0.0086%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55130378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7C8F2F9-8866-4964-BB43-C51810122FA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08/07/2017 - 07/08/2017</a:t>
            </a:r>
          </a:p>
        </p:txBody>
      </p:sp>
    </p:spTree>
    <p:extLst>
      <p:ext uri="{BB962C8B-B14F-4D97-AF65-F5344CB8AC3E}">
        <p14:creationId xmlns:p14="http://schemas.microsoft.com/office/powerpoint/2010/main" val="1855195743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AF33445-1EAB-4D75-B542-6525609C1E3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Own and Retweeted Tweets Table - 3 of 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9545948A-73CE-44BB-B332-021D9749279B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018888851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14800">
                  <a:extLst>
                    <a:ext uri="{9D8B030D-6E8A-4147-A177-3AD203B41FA5}">
                      <a16:colId xmlns:a16="http://schemas.microsoft.com/office/drawing/2014/main" val="370949249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95626117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02475217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04650611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57999435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13542153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Tweet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Retweeted Tweet?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Replies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610880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@BHDLeon - 2017-07-21 13:30:05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Asegura que tus hijos se mantengan disfrutando los beneficios de la educación con nuestro Seguro Vida Educativo. #MujerMujerEducacion https://t.co/v1KnVDZhZN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0.0103%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6210160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@BHDLeon - 2017-07-17 16:40:04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Disfruta de los beneficios de la nueva Tarjeta de Crédito Cinco y gana Puntos Siremás por todas tus compras en pesos y dólares. #BHDLeon https://t.co/PA2Saf15p2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0.0137%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8163614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@BHDLeon - 2017-07-26 20:00:08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Solicita un Préstamo FlexiNómina BHD León de hasta 7 veces tu salario. #flexinomina #bhdleon #mejoratumundo https://t.co/WjzMr27xAB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0.0068%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31783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@BHDLeon - 2017-07-10 15:16:11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Solicita un Préstamo Personal con tasa fija hasta 5 años llamando al 809-243-5000 o visitando cualquiera de nuestras sucursales. #BHDLeon https://t.co/bpbs0a0046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0.0103%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1055323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@BHDLeon - 2017-08-07 23:42:48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Patricia, Fátima, Yulissa, Lissa y Letizia son colaboradoras beneficiadas con nuestro Programa de Maternidad y #LactanciaMaterna 2017 https://t.co/JHd1v0Ibmm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0.0085%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8187644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40A4706-A63C-428E-A64B-1DD0942544F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08/07/2017 - 07/08/2017</a:t>
            </a:r>
          </a:p>
        </p:txBody>
      </p:sp>
    </p:spTree>
    <p:extLst>
      <p:ext uri="{BB962C8B-B14F-4D97-AF65-F5344CB8AC3E}">
        <p14:creationId xmlns:p14="http://schemas.microsoft.com/office/powerpoint/2010/main" val="2227060164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3D247C8-44C1-4261-989D-C6D45833CBC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Own and Retweeted Tweets Table - 4 of 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39B80E77-381F-431F-9BB2-C6C32FAF5B20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664660006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14800">
                  <a:extLst>
                    <a:ext uri="{9D8B030D-6E8A-4147-A177-3AD203B41FA5}">
                      <a16:colId xmlns:a16="http://schemas.microsoft.com/office/drawing/2014/main" val="150638425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8824118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25167587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28506791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85996543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42771202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Tweet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Retweeted Tweet?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Replies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7281876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@BHDLeon - 2017-07-31 13:00:32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Establecer con claridad canales de comunicación para dar apertura a ideas e inquietudes moverá tu negocio al siguiente nivel. #PymeBHDLeon https://t.co/o0ka1OVqyE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0.0103%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834590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@BHDLeon - 2017-07-27 17:00:12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Respaldamos lo más importante para ti en caso de que ya no estés. Solicita hoy nuestro Seguro de Vida Educativo emitido por Mapfre BHD. https://t.co/iR4bDfY07t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0.0068%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3051581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@BHDLeon - 2017-07-27 14:45:04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Con tu Tarjetas de Crédito #BHDLeón principal puedes pagar tus consumos en la cantidad de CUOTAS que quieras. #MejoraTuMundo https://t.co/Ei46q4lYod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0.0103%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9130669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@BHDLeon - 2017-07-13 13:30:12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Consejos para entender y organizar tu negocio de una manera sostenible en el tiempo. #PymeBHDLeon https://t.co/lUp1rFIFYt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0.0086%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5366720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@BHDLeon - 2017-07-24 12:30:04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Aprovecha esta oferta de Tarjetas de Crédito, Débito y Prepago BHD León en Well Fit Lounge https://t.co/Hr1snTXVyl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0.0034%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9219946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@BHDLeon - 2017-07-26 13:00:10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Actualiza tu perfil profesional adquiriendo nuevas habilidades #MujerMujer, con la Supercuenta Mujer Educación. #MujerMujerEducacion https://t.co/rGDcf0g8b1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0.0051%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55900966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2B26E85-31D8-4BAE-93FC-0E0DF4784A0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08/07/2017 - 07/08/2017</a:t>
            </a:r>
          </a:p>
        </p:txBody>
      </p:sp>
    </p:spTree>
    <p:extLst>
      <p:ext uri="{BB962C8B-B14F-4D97-AF65-F5344CB8AC3E}">
        <p14:creationId xmlns:p14="http://schemas.microsoft.com/office/powerpoint/2010/main" val="1826376043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8986A1B-BEEC-4FA2-872F-3F2A6CAFF06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Own and Retweeted Tweets Table - 5 of 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8D7E2013-F52B-478B-A630-DC9009AC9656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570520304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14800">
                  <a:extLst>
                    <a:ext uri="{9D8B030D-6E8A-4147-A177-3AD203B41FA5}">
                      <a16:colId xmlns:a16="http://schemas.microsoft.com/office/drawing/2014/main" val="368254376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90248483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31049919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0864055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60311485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16346669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Tweet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Retweeted Tweet?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Replies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7805149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@BHDLeon - 2017-07-28 14:45:02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Solicita un Préstamo Personal con tasa fija hasta 5 años llamando al 809-243-5000 o visitando cualquiera de nuestras sucursales. #BHDLeon https://t.co/gf5Ge5hlbn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0.0034%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9420634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@BHDLeon - 2017-07-22 17:00:05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Aprovecha esta oferta de Tarjetas de Crédito, Débito y Prepago BHD León en #LaPanería https://t.co/kOFrNpg76W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0.0051%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4497233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@BHDLeon - 2017-07-29 17:00:07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Este domingo, entra gratis al partido con solo presentar tus Tarjetas #BHDLeon. Club Atlético Pantoja #mejoratumundo https://t.co/nxj5SutpCe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0.0068%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1031323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@BHDLeon - 2017-07-25 12:30:03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Solicita un Préstamo Personal con tasa fija hasta 5 años llamando al 809-243-5000 o visitando cualquiera de nuestras sucursales. #BHDLeon https://t.co/lLteeadru3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0.0051%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51479412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A9A6CCB-D140-489F-86F6-66DB73E3FF4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08/07/2017 - 07/08/2017</a:t>
            </a:r>
          </a:p>
        </p:txBody>
      </p:sp>
    </p:spTree>
    <p:extLst>
      <p:ext uri="{BB962C8B-B14F-4D97-AF65-F5344CB8AC3E}">
        <p14:creationId xmlns:p14="http://schemas.microsoft.com/office/powerpoint/2010/main" val="4188085372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D0AFD1F-18B8-4956-8A6F-ABC5C012809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Mentions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11B6F46F-7C69-4C2D-A327-6576C65C6782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269423655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9016C0E-625F-4A9D-AF39-ECC2FB0C058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08/07/2017 - 07/08/2017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1D3FB12-CCE4-41AC-B988-3350A2CA3CC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84274440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A70C27E-504A-47E5-889E-AE5E6519A11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Mentions Table - 1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F603008A-5A90-4209-AAAD-BAB10BEC02A1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435902361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937760">
                  <a:extLst>
                    <a:ext uri="{9D8B030D-6E8A-4147-A177-3AD203B41FA5}">
                      <a16:colId xmlns:a16="http://schemas.microsoft.com/office/drawing/2014/main" val="2317564070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181370634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92831814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68114840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Mention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Response Time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8024042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@BHDLeon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@BanreservasRD - 2017-08-01 23:00:28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Firmamos un acuerdo con @BHDLeon  para que clientes de ambos bancos accedan a más de 1,300 cajeros automáticos sin… https://t.co/EtEu4d1LE8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02/08/2017 16:39:52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9044210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@BHDLeon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@aguilascibaenas - 2017-07-16 16:07:27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Podrá adquirir sus abonos con pagos en cuotas de financiamientos de hasta seis meses sin interés en el @BHDLeon, @BancoProgreso &amp;amp; @BSC_RD.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6758866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@BHDLeon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@DiarioLibre - 2017-08-02 11:30:32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.@AlejandroFdezW: “Acuerdo entre el @BanreservasRD y el @BHDLeon beneficia más a los clientes”… https://t.co/uvcHWuOlOj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804040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@BHDLeon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@rcavada - 2017-08-01 03:57:13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Novedad con los cajeros del @BHDLeon y @BReservas Tengo los detalles aqui. @Telenoticiasrd Entra: https://t.co/oiFxK2gkIA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4099178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@BHDLeon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@atleticopantoja - 2017-07-19 00:18:05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El Gol @bhdleon de la pasada jornada 16 entre CAP Vs. Atlético Vega Real, por el Guerrero Ronaldo Vásquez, llevándo… https://t.co/Bo0BWQsa0i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8368791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@BHDLeon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@atleticopantoja - 2017-07-26 15:38:06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Presentamos a los Guerreros de la Semana @BHDLeon. Ronaldo por su desempeño ofensivo y Walnes por su trabajo defens… https://t.co/a2rpjXnY8E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3737228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@BHDLeon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@felixlajara - 2017-08-02 21:54:33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Debemos legislar para proteger los usuarios ,no solo Odebrecht es el problemas ,los bancos como @BHDLeon roban a diario .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03/08/2017 02:08:00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91262412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89D8B8F-0E90-4799-943E-FB5AA73A83C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08/07/2017 - 07/08/2017</a:t>
            </a:r>
          </a:p>
        </p:txBody>
      </p:sp>
    </p:spTree>
    <p:extLst>
      <p:ext uri="{BB962C8B-B14F-4D97-AF65-F5344CB8AC3E}">
        <p14:creationId xmlns:p14="http://schemas.microsoft.com/office/powerpoint/2010/main" val="221714365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3E159BC-962B-402E-B600-9E9207566E7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Mentions Table - 2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B0A6FC1E-3393-4703-8F9B-BCD41D6C6C32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930662615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937760">
                  <a:extLst>
                    <a:ext uri="{9D8B030D-6E8A-4147-A177-3AD203B41FA5}">
                      <a16:colId xmlns:a16="http://schemas.microsoft.com/office/drawing/2014/main" val="132314725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382417056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37475914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65377829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Mention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Response Time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3957424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@BHDLeon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@Argentarium - 2017-07-31 17:36:40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#Infórmate | @BanreservasRD y @BHDLeon firman acuerdo para lanzar red de cajeros:
https://t.co/7Ir348Y18O https://t.co/ZAct0571oZ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6446256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@BHDLeon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@BanreservasRD - 2017-08-03 15:50:16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#Banreservas y @BHDLeon acuerdan crear la red de cajeros automáticos más grande de RD. Vía @elDineroDO -… https://t.co/jyF5rElXht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0371873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@BHDLeon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@RSTALIN - 2017-08-02 16:25:33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@ManauriJorge @jhonatanliriano @Marvelo30 Llevo 2 días esperando al @BHDLeon. Hoy no me moveré de su sucursal hasta que me resuelvan.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02/08/2017 17:40:00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6788307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@BHDLeon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@BanreservasRD - 2017-08-05 20:59:32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@CessOmar22 @BHDLeon Hola @CessOmar22, ya puedes usar los ATM de ambos bancos para realizar consultas y retiros de… https://t.co/sVLmjfdGVS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6314513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@BHDLeon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@Marvelo30 - 2017-08-02 16:40:13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@RSTALIN @ManauriJorge @jhonatanliriano @BHDLeon Se supone que eso se hace efectivo de una vez @BHDLeon vamos eficiencia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6519537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@BHDLeon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@BanreservasRD - 2017-08-06 22:15:05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#Banreservas y @BHDLeon firman acuerdo para crear red de cajeros automáticos más grande del país. Vía @PeriodicoHoy… https://t.co/5jKgYJBDWt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231767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@BHDLeon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@britec1 - 2017-07-28 17:24:26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@BHDLeon cuando llegue a la caja el precio real es 19,000 esto es una costumbre en este establecimiento. https://t.co/ptFPkR46lj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1134384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C3FB2CD-D730-4C68-8CC8-8A1B0D93548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08/07/2017 - 07/08/2017</a:t>
            </a:r>
          </a:p>
        </p:txBody>
      </p:sp>
    </p:spTree>
    <p:extLst>
      <p:ext uri="{BB962C8B-B14F-4D97-AF65-F5344CB8AC3E}">
        <p14:creationId xmlns:p14="http://schemas.microsoft.com/office/powerpoint/2010/main" val="3092800920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EEE5824-ACD8-4DB0-8528-D7AF88068EE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Mentions Table - 3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586E4BC7-36E1-4844-BF11-E4D63F282DCC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850526694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937760">
                  <a:extLst>
                    <a:ext uri="{9D8B030D-6E8A-4147-A177-3AD203B41FA5}">
                      <a16:colId xmlns:a16="http://schemas.microsoft.com/office/drawing/2014/main" val="1960222673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425875758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97443601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70935190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Mention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Response Time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988146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@BHDLeon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@atleticopantoja - 2017-07-13 17:09:37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Entra gratis a la batalla del sábado gracias a @BHDLeon. Tu tarjeta de crédito es el pase para ti y 2 acompañantes,… https://t.co/1fOysm7Ziw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7944939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@BHDLeon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@yahannademattel - 2017-08-01 14:59:26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Me han jumpeado la batería, enviado Grua, cambiado gomas totalmente gratis con mi tarjeta mujer de @BHDLeon.Hay q decir las cosas buenas tb.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01/08/2017 15:08:04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6064008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@BHDLeon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@CafeEjecutivo - 2017-08-01 16:53:51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@BanreservasRD y @BHDLeon  firman acuerdo para crear la red de cajeros automáticos más grande del país https://t.co/EnG1rh7Q8Z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5497645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@BHDLeon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@0tisFr4nk - 2017-07-25 14:08:07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@MaxiaSev @BHDLeon Ese banco no tiene servicio al cliente y la plataforma es una basura. Vete al popular.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503514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@BHDLeon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@FedericoACG - 2017-07-25 16:26:37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Nueva tarjeta de crédito de @gruporamosrd y @BHDLeon https://t.co/80NlwIxg1Q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9669682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@BHDLeon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@atleticopantoja - 2017-07-26 15:17:04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Entra gratis a la batalla de este domingo, gracias a @bhdleon. Tu tarjeta de crédito es el pase para ti y dos acomp… https://t.co/j1ZhHvCNJS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0789876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97FAD5C-7DB0-4F05-905C-E67961E0A96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08/07/2017 - 07/08/2017</a:t>
            </a:r>
          </a:p>
        </p:txBody>
      </p:sp>
    </p:spTree>
    <p:extLst>
      <p:ext uri="{BB962C8B-B14F-4D97-AF65-F5344CB8AC3E}">
        <p14:creationId xmlns:p14="http://schemas.microsoft.com/office/powerpoint/2010/main" val="683429351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A47A313-AECA-460A-AC93-F08CE3B647C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Key Influencers - 1 of 2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485D2859-AEE1-4800-BA25-3957861D9D31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16686038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91840">
                  <a:extLst>
                    <a:ext uri="{9D8B030D-6E8A-4147-A177-3AD203B41FA5}">
                      <a16:colId xmlns:a16="http://schemas.microsoft.com/office/drawing/2014/main" val="93446978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2238931743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289342034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On Profiles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Mentions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7043037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@Joan_rosariom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@BHDLeon (21)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7111780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@Argentarium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@BHDLeon (19)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9845313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@RSTALIN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@BHDLeon (12)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8239473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@atleticopantoja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@BHDLeon (10)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5146681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@Astrid13Astrid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@BHDLeon (10)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2005756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@BanreservasRD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@BHDLeon (10)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7436809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@rafaelto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@BHDLeon (10)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4386439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@juangu11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@BHDLeon (9)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809077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@MaxiaSev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@BHDLeon (9)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7250596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@robarias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@BHDLeon (9)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36300437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877B603-C9C5-482F-9183-74E90885C7E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08/07/2017 - 07/08/2017</a:t>
            </a:r>
          </a:p>
        </p:txBody>
      </p:sp>
    </p:spTree>
    <p:extLst>
      <p:ext uri="{BB962C8B-B14F-4D97-AF65-F5344CB8AC3E}">
        <p14:creationId xmlns:p14="http://schemas.microsoft.com/office/powerpoint/2010/main" val="1825075107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8FA29C9-EE53-4A48-9CA3-0FBA9745A5E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Key Influencers - 2 of 2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5C546C99-6938-4AC4-8336-25E7C5F2A983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740142420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91840">
                  <a:extLst>
                    <a:ext uri="{9D8B030D-6E8A-4147-A177-3AD203B41FA5}">
                      <a16:colId xmlns:a16="http://schemas.microsoft.com/office/drawing/2014/main" val="4032795031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2335310797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47502625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On Profiles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Mentions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6051648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@SantoBK_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@BHDLeon (8)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8461091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@mariaberrido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@BHDLeon (8)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3300009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@pedroemateo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@BHDLeon (6)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1637627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@felixlajara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@BHDLeon (6)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8948960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@ikeminator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@BHDLeon (6)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9432055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@haroldduverge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@BHDLeon (5)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2201536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@bambang_809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@BHDLeon (5)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2383513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@sdietsch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@BHDLeon (5)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9610910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@BeltreElauterio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@BHDLeon (4)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3380051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@LuisCar01706996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@BHDLeon (4)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29829105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9DE6207-E286-4B0A-9858-C8C5846E556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08/07/2017 - 07/08/2017</a:t>
            </a:r>
          </a:p>
        </p:txBody>
      </p:sp>
    </p:spTree>
    <p:extLst>
      <p:ext uri="{BB962C8B-B14F-4D97-AF65-F5344CB8AC3E}">
        <p14:creationId xmlns:p14="http://schemas.microsoft.com/office/powerpoint/2010/main" val="3459970242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6EEE828-C160-43E6-BC2D-028C375EB6C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Response Times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29BD9488-E647-44F0-AA1D-BAF3802DF567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4109104183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EE6FA9B-C42B-4CB9-84DF-FF9743633CC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08/07/2017 - 07/08/2017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84F8A9B-5E86-44E3-8916-2863C5FDE54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76066100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00E67B0-4433-480E-85F7-3C0F9575EC9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Questions Table - 1 of 2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157A4A36-D016-4754-9722-D880964635EA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356591701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937760">
                  <a:extLst>
                    <a:ext uri="{9D8B030D-6E8A-4147-A177-3AD203B41FA5}">
                      <a16:colId xmlns:a16="http://schemas.microsoft.com/office/drawing/2014/main" val="1695292378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86975180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34416226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51894030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Question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Response Time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1917620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@BHDLeon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asked by </a:t>
                      </a: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@rafaelto - 2017-08-07 21:16:37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@BHDLeon me debitan el dinero a las 11:50 am y todavía la transferencia internacional no se ha ejecutado, donde está mi dinero????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08/08/2017 12:52:05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5918014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@BHDLeon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asked by </a:t>
                      </a: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@rafaelto - 2017-08-07 20:15:34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@BHDLeon que decepción, con el dinero descontado de mi cuenta, no puedo comprar las divisas en otro banco. Como se llama eso????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07/08/2017 20:29:27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8004779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@BHDLeon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asked by </a:t>
                      </a: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@rafaelto - 2017-08-07 19:52:04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@BHDLeon acaso será esta la vía que tendré que usar siempre para que le presten atención a mis reclamos????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07/08/2017 20:29:27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8485147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@BHDLeon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asked by </a:t>
                      </a: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@rafaelto - 2017-08-07 19:50:19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@BHDLeon porque me debitan un dinero de mi cuenta corriente hace más de 3 horas y no ejecutan la transferencia internacional solicitada?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07/08/2017 20:29:27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5433524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@BHDLeon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asked by </a:t>
                      </a: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@jarbaje - 2017-08-04 14:07:32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@BHDLeon el Interen Banking no funcionna. ¿Cuándo estará hábil otra vez?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04/08/2017 14:25:33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5122720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@BHDLeon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asked by </a:t>
                      </a: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@thegodboy - 2017-08-04 13:49:28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esta teniendo problemas la plataforma de internet baking? @BHDLeon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04/08/2017 14:29:13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4923089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@BHDLeon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asked by </a:t>
                      </a: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@rdinaguantable - 2017-08-04 13:43:21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Hola @BHDLeon cuando resuelven esto? https://t.co/FCloDEXMpq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04/08/2017 14:29:59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6304028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@BHDLeon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asked by </a:t>
                      </a: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@antoniodgr - 2017-08-04 13:26:31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que pasa con la web online de @BHDLeon que no muestra los estados de cuenta ni permite hacer transacciones ?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04/08/2017 14:30:47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84551042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6713FA7-1BF6-4134-AA0B-43F59C612A6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08/07/2017 - 07/08/2017</a:t>
            </a:r>
          </a:p>
        </p:txBody>
      </p:sp>
    </p:spTree>
    <p:extLst>
      <p:ext uri="{BB962C8B-B14F-4D97-AF65-F5344CB8AC3E}">
        <p14:creationId xmlns:p14="http://schemas.microsoft.com/office/powerpoint/2010/main" val="2008449116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70C668A-224A-4D4C-BB42-A90680D6C64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Questions Table - 2 of 2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7238C1D4-74E2-4316-BACD-ED54F757B7A6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074535896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937760">
                  <a:extLst>
                    <a:ext uri="{9D8B030D-6E8A-4147-A177-3AD203B41FA5}">
                      <a16:colId xmlns:a16="http://schemas.microsoft.com/office/drawing/2014/main" val="495830074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70988034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49745116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31780489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Question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Response Time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9974018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@BHDLeon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asked by </a:t>
                      </a: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@JatnnaRosa - 2017-08-03 23:19:58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@BHDLeon están teniendo problemas con las plataformas?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04/08/2017 00:05:53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1253937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@BHDLeon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asked by </a:t>
                      </a: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@eperez2209 - 2017-08-03 11:01:12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@BHDLeon hola, su nueva tarjeta Visa Cinco también cuenta con el programa de lealtad Estrella? No lo veo en la lista de beneficios.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03/08/2017 13:10:44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51006608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7F7BDD1-14E9-4F9A-9702-8A2F868F77B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08/07/2017 - 07/08/2017</a:t>
            </a:r>
          </a:p>
        </p:txBody>
      </p:sp>
    </p:spTree>
    <p:extLst>
      <p:ext uri="{BB962C8B-B14F-4D97-AF65-F5344CB8AC3E}">
        <p14:creationId xmlns:p14="http://schemas.microsoft.com/office/powerpoint/2010/main" val="982641477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1259</Words>
  <Application>Microsoft Office PowerPoint</Application>
  <PresentationFormat>On-screen Show (4:3)</PresentationFormat>
  <Paragraphs>478</Paragraphs>
  <Slides>26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26</vt:i4>
      </vt:variant>
    </vt:vector>
  </HeadingPairs>
  <TitlesOfParts>
    <vt:vector size="29" baseType="lpstr">
      <vt:lpstr>Arial</vt:lpstr>
      <vt:lpstr>Calibri</vt:lpstr>
      <vt:lpstr>quintly_template</vt:lpstr>
      <vt:lpstr>Reporte Twitter</vt:lpstr>
      <vt:lpstr>Twitter Key Metrics Table</vt:lpstr>
      <vt:lpstr>Twitter Key Metrics Radar</vt:lpstr>
      <vt:lpstr>Twitter Followers Total</vt:lpstr>
      <vt:lpstr>Twitter Followers Change</vt:lpstr>
      <vt:lpstr>Twitter Followers Change Per Weekday</vt:lpstr>
      <vt:lpstr>Twitter Own Tweets</vt:lpstr>
      <vt:lpstr>Twitter Tweet Type Distribution</vt:lpstr>
      <vt:lpstr>Twitter Own Tweets By Weekday</vt:lpstr>
      <vt:lpstr>Twitter Interaction Rate By Weekday</vt:lpstr>
      <vt:lpstr>Twitter Own Tweets By Hour</vt:lpstr>
      <vt:lpstr>Twitter Interaction Rate By Hour</vt:lpstr>
      <vt:lpstr>Twitter Own and Retweeted Tweets Table - 1 of 5</vt:lpstr>
      <vt:lpstr>Twitter Own and Retweeted Tweets Table - 2 of 5</vt:lpstr>
      <vt:lpstr>Twitter Own and Retweeted Tweets Table - 3 of 5</vt:lpstr>
      <vt:lpstr>Twitter Own and Retweeted Tweets Table - 4 of 5</vt:lpstr>
      <vt:lpstr>Twitter Own and Retweeted Tweets Table - 5 of 5</vt:lpstr>
      <vt:lpstr>Twitter Mentions</vt:lpstr>
      <vt:lpstr>Twitter Mentions Table - 1 of 3</vt:lpstr>
      <vt:lpstr>Twitter Mentions Table - 2 of 3</vt:lpstr>
      <vt:lpstr>Twitter Mentions Table - 3 of 3</vt:lpstr>
      <vt:lpstr>Twitter Key Influencers - 1 of 2</vt:lpstr>
      <vt:lpstr>Twitter Key Influencers - 2 of 2</vt:lpstr>
      <vt:lpstr>Twitter Response Times</vt:lpstr>
      <vt:lpstr>Twitter Questions Table - 1 of 2</vt:lpstr>
      <vt:lpstr>Twitter Questions Table - 2 of 2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Reporte Twitter</dc:title>
  <dc:creator>Administrator</dc:creator>
  <cp:lastModifiedBy>Administrator</cp:lastModifiedBy>
  <cp:revision>1</cp:revision>
  <dcterms:created xsi:type="dcterms:W3CDTF">2017-08-28T01:21:00Z</dcterms:created>
  <dcterms:modified xsi:type="dcterms:W3CDTF">2017-08-28T01:21:55Z</dcterms:modified>
</cp:coreProperties>
</file>