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13.117900000000001</c:v>
                </c:pt>
                <c:pt idx="1">
                  <c:v>4.3478000000000003</c:v>
                </c:pt>
                <c:pt idx="2">
                  <c:v>0</c:v>
                </c:pt>
                <c:pt idx="3">
                  <c:v>0</c:v>
                </c:pt>
                <c:pt idx="4">
                  <c:v>2.7778</c:v>
                </c:pt>
                <c:pt idx="5">
                  <c:v>1.2543</c:v>
                </c:pt>
                <c:pt idx="6">
                  <c:v>100</c:v>
                </c:pt>
                <c:pt idx="7">
                  <c:v>66.482600000000005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6F-42B1-BDF7-2A0303DB98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29.4573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6F-42B1-BDF7-2A0303DB98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0392024"/>
        <c:axId val="280394976"/>
      </c:radarChart>
      <c:catAx>
        <c:axId val="28039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94976"/>
        <c:crosses val="autoZero"/>
        <c:auto val="1"/>
        <c:lblAlgn val="ctr"/>
        <c:lblOffset val="100"/>
        <c:noMultiLvlLbl val="0"/>
      </c:catAx>
      <c:valAx>
        <c:axId val="28039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9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4012</c:v>
                </c:pt>
                <c:pt idx="1">
                  <c:v>4021</c:v>
                </c:pt>
                <c:pt idx="2">
                  <c:v>4024</c:v>
                </c:pt>
                <c:pt idx="3">
                  <c:v>4026</c:v>
                </c:pt>
                <c:pt idx="4">
                  <c:v>4029</c:v>
                </c:pt>
                <c:pt idx="5">
                  <c:v>4030</c:v>
                </c:pt>
                <c:pt idx="6">
                  <c:v>4032</c:v>
                </c:pt>
                <c:pt idx="7">
                  <c:v>4034</c:v>
                </c:pt>
                <c:pt idx="8">
                  <c:v>4036</c:v>
                </c:pt>
                <c:pt idx="9">
                  <c:v>4033</c:v>
                </c:pt>
                <c:pt idx="10">
                  <c:v>4035</c:v>
                </c:pt>
                <c:pt idx="11">
                  <c:v>4036</c:v>
                </c:pt>
                <c:pt idx="12">
                  <c:v>4036</c:v>
                </c:pt>
                <c:pt idx="13">
                  <c:v>4038</c:v>
                </c:pt>
                <c:pt idx="14">
                  <c:v>4043</c:v>
                </c:pt>
                <c:pt idx="15">
                  <c:v>4042</c:v>
                </c:pt>
                <c:pt idx="16">
                  <c:v>4043</c:v>
                </c:pt>
                <c:pt idx="17">
                  <c:v>4044</c:v>
                </c:pt>
                <c:pt idx="18">
                  <c:v>4045</c:v>
                </c:pt>
                <c:pt idx="19">
                  <c:v>4046</c:v>
                </c:pt>
                <c:pt idx="20">
                  <c:v>4047</c:v>
                </c:pt>
                <c:pt idx="21">
                  <c:v>4051</c:v>
                </c:pt>
                <c:pt idx="22">
                  <c:v>4053</c:v>
                </c:pt>
                <c:pt idx="23">
                  <c:v>4052</c:v>
                </c:pt>
                <c:pt idx="24">
                  <c:v>4052</c:v>
                </c:pt>
                <c:pt idx="25">
                  <c:v>4054</c:v>
                </c:pt>
                <c:pt idx="26">
                  <c:v>4056</c:v>
                </c:pt>
                <c:pt idx="27">
                  <c:v>4061</c:v>
                </c:pt>
                <c:pt idx="28">
                  <c:v>4065</c:v>
                </c:pt>
                <c:pt idx="29">
                  <c:v>4067</c:v>
                </c:pt>
                <c:pt idx="30">
                  <c:v>4068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29-4634-B31E-9B4AB721E8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30401</c:v>
                </c:pt>
                <c:pt idx="1">
                  <c:v>30425</c:v>
                </c:pt>
                <c:pt idx="2">
                  <c:v>30440</c:v>
                </c:pt>
                <c:pt idx="3">
                  <c:v>30466</c:v>
                </c:pt>
                <c:pt idx="4">
                  <c:v>30475</c:v>
                </c:pt>
                <c:pt idx="5">
                  <c:v>30490</c:v>
                </c:pt>
                <c:pt idx="6">
                  <c:v>30504</c:v>
                </c:pt>
                <c:pt idx="7">
                  <c:v>30515</c:v>
                </c:pt>
                <c:pt idx="8">
                  <c:v>30526</c:v>
                </c:pt>
                <c:pt idx="9">
                  <c:v>30551</c:v>
                </c:pt>
                <c:pt idx="10">
                  <c:v>30563</c:v>
                </c:pt>
                <c:pt idx="11">
                  <c:v>30585</c:v>
                </c:pt>
                <c:pt idx="12">
                  <c:v>30588</c:v>
                </c:pt>
                <c:pt idx="13">
                  <c:v>30593</c:v>
                </c:pt>
                <c:pt idx="14">
                  <c:v>30614</c:v>
                </c:pt>
                <c:pt idx="15">
                  <c:v>30629</c:v>
                </c:pt>
                <c:pt idx="16">
                  <c:v>30646</c:v>
                </c:pt>
                <c:pt idx="17">
                  <c:v>30669</c:v>
                </c:pt>
                <c:pt idx="18">
                  <c:v>30686</c:v>
                </c:pt>
                <c:pt idx="19">
                  <c:v>30708</c:v>
                </c:pt>
                <c:pt idx="20">
                  <c:v>30723</c:v>
                </c:pt>
                <c:pt idx="21">
                  <c:v>30738</c:v>
                </c:pt>
                <c:pt idx="22">
                  <c:v>30754</c:v>
                </c:pt>
                <c:pt idx="23">
                  <c:v>30797</c:v>
                </c:pt>
                <c:pt idx="24">
                  <c:v>30834</c:v>
                </c:pt>
                <c:pt idx="25">
                  <c:v>30850</c:v>
                </c:pt>
                <c:pt idx="26">
                  <c:v>30864</c:v>
                </c:pt>
                <c:pt idx="27">
                  <c:v>30902</c:v>
                </c:pt>
                <c:pt idx="28">
                  <c:v>30929</c:v>
                </c:pt>
                <c:pt idx="29">
                  <c:v>30963</c:v>
                </c:pt>
                <c:pt idx="30">
                  <c:v>31011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29-4634-B31E-9B4AB721E8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395632"/>
        <c:axId val="280396288"/>
      </c:lineChart>
      <c:dateAx>
        <c:axId val="280395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96288"/>
        <c:crosses val="autoZero"/>
        <c:auto val="1"/>
        <c:lblOffset val="100"/>
        <c:baseTimeUnit val="days"/>
      </c:dateAx>
      <c:valAx>
        <c:axId val="28039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9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09-477B-A8C3-6C9A2258F6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23</c:v>
                </c:pt>
                <c:pt idx="2">
                  <c:v>20</c:v>
                </c:pt>
                <c:pt idx="3">
                  <c:v>30</c:v>
                </c:pt>
                <c:pt idx="4">
                  <c:v>25</c:v>
                </c:pt>
                <c:pt idx="5">
                  <c:v>16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09-477B-A8C3-6C9A2258F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813632"/>
        <c:axId val="282808384"/>
      </c:barChart>
      <c:catAx>
        <c:axId val="28281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08384"/>
        <c:crosses val="autoZero"/>
        <c:auto val="1"/>
        <c:lblAlgn val="ctr"/>
        <c:lblOffset val="100"/>
        <c:noMultiLvlLbl val="0"/>
      </c:catAx>
      <c:valAx>
        <c:axId val="28280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1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B7-4605-873A-033BD7686B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B7-4605-873A-033BD7686B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669112"/>
        <c:axId val="231674688"/>
      </c:lineChart>
      <c:catAx>
        <c:axId val="23166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74688"/>
        <c:crosses val="autoZero"/>
        <c:auto val="1"/>
        <c:lblAlgn val="ctr"/>
        <c:lblOffset val="100"/>
        <c:noMultiLvlLbl val="0"/>
      </c:catAx>
      <c:valAx>
        <c:axId val="23167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6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0.99009900990098998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31-4A9E-AF81-D39B74E7CD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0.28383446401816997</c:v>
                </c:pt>
                <c:pt idx="9">
                  <c:v>0.45355351442903002</c:v>
                </c:pt>
                <c:pt idx="10">
                  <c:v>0.26138362321672998</c:v>
                </c:pt>
                <c:pt idx="11">
                  <c:v>0.25948363841660999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0.21279829761362001</c:v>
                </c:pt>
                <c:pt idx="17">
                  <c:v>0.26491216641694998</c:v>
                </c:pt>
                <c:pt idx="18">
                  <c:v>0.23125529281480001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31-4A9E-AF81-D39B74E7CD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671408"/>
        <c:axId val="231675672"/>
      </c:lineChart>
      <c:catAx>
        <c:axId val="23167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75672"/>
        <c:crosses val="autoZero"/>
        <c:auto val="1"/>
        <c:lblAlgn val="ctr"/>
        <c:lblOffset val="100"/>
        <c:noMultiLvlLbl val="0"/>
      </c:catAx>
      <c:valAx>
        <c:axId val="23167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7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EA-44B5-9A00-068C0D584A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EA-44B5-9A00-068C0D584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653464"/>
        <c:axId val="282648872"/>
      </c:barChart>
      <c:catAx>
        <c:axId val="28265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48872"/>
        <c:crosses val="autoZero"/>
        <c:auto val="1"/>
        <c:lblAlgn val="ctr"/>
        <c:lblOffset val="100"/>
        <c:noMultiLvlLbl val="0"/>
      </c:catAx>
      <c:valAx>
        <c:axId val="28264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5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0.98960910440376004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7C-4FA5-8916-CA0D639669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0.29177423791308998</c:v>
                </c:pt>
                <c:pt idx="1">
                  <c:v>0.29877294431113</c:v>
                </c:pt>
                <c:pt idx="2">
                  <c:v>0.28175154896268001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7C-4FA5-8916-CA0D63966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654120"/>
        <c:axId val="282647232"/>
      </c:barChart>
      <c:catAx>
        <c:axId val="28265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47232"/>
        <c:crosses val="autoZero"/>
        <c:auto val="1"/>
        <c:lblAlgn val="ctr"/>
        <c:lblOffset val="100"/>
        <c:noMultiLvlLbl val="0"/>
      </c:catAx>
      <c:valAx>
        <c:axId val="28264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5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35-4482-A49A-C4BA9AC4AE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35-4482-A49A-C4BA9AC4AE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35-4482-A49A-C4BA9AC4AE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793392"/>
        <c:axId val="283786176"/>
      </c:barChart>
      <c:catAx>
        <c:axId val="28379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6176"/>
        <c:crosses val="autoZero"/>
        <c:auto val="1"/>
        <c:lblAlgn val="ctr"/>
        <c:lblOffset val="100"/>
        <c:noMultiLvlLbl val="0"/>
      </c:catAx>
      <c:valAx>
        <c:axId val="28378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0.99009900990098998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38-4CF6-821D-7A7C22685C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0.3180703011355</c:v>
                </c:pt>
                <c:pt idx="1">
                  <c:v>0.24099524522894999</c:v>
                </c:pt>
                <c:pt idx="2">
                  <c:v>0.27193382400833999</c:v>
                </c:pt>
                <c:pt idx="3">
                  <c:v>0.22308343646192999</c:v>
                </c:pt>
                <c:pt idx="4">
                  <c:v>0.31481360863240998</c:v>
                </c:pt>
                <c:pt idx="5">
                  <c:v>0.40464404350941002</c:v>
                </c:pt>
                <c:pt idx="6">
                  <c:v>0.25809288087019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38-4CF6-821D-7A7C22685C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787160"/>
        <c:axId val="283789784"/>
      </c:barChart>
      <c:catAx>
        <c:axId val="28378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9784"/>
        <c:crosses val="autoZero"/>
        <c:auto val="1"/>
        <c:lblAlgn val="ctr"/>
        <c:lblOffset val="100"/>
        <c:noMultiLvlLbl val="0"/>
      </c:catAx>
      <c:valAx>
        <c:axId val="28378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38</c:v>
                </c:pt>
                <c:pt idx="1">
                  <c:v>2202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E9-4335-A269-A30CCB5244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E9-4335-A269-A30CCB524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784536"/>
        <c:axId val="283784864"/>
      </c:barChart>
      <c:catAx>
        <c:axId val="28378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4864"/>
        <c:crosses val="autoZero"/>
        <c:auto val="1"/>
        <c:lblAlgn val="ctr"/>
        <c:lblOffset val="100"/>
        <c:noMultiLvlLbl val="0"/>
      </c:catAx>
      <c:valAx>
        <c:axId val="28378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4A5C-9E08-455C-BB77-3991FD752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2B9B02-E202-437C-9F10-5F3A8FBF2C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603703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BB2E2-BCDF-4445-BF42-2BD2B089F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83B184-32D3-4284-B209-7DFA033188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4937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19082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577000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4247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711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062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8089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224298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981508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95690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5519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44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39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santanderrio (Santander Río)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527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E1BB4-8754-42A3-8FED-2FC045CA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508954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E4BBF-49FF-407D-B0A6-D63B07E30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1096EF-9AF9-45F2-A104-5ABD3DF20B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0958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C0D74-25F1-4698-84B1-369F2193F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7A4AE-340E-4141-91C1-2989E5B17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017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BA00-1863-48EA-93A0-4C312FE61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CF36BC-709C-42A9-98AB-FC26853E3D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0754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924AA-8F28-46DD-8F0B-86578122B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EE142-0879-46F5-92C6-7A1797CAD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25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86275-5E94-4E8E-84A1-DE633D689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350714-C462-44EA-90AB-DFC74D2E9B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8511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80429-2169-47DF-AD44-C5F6E895B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68CD5-9469-4971-83C6-7BFB0580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66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3BBDB-5B09-40AB-A24B-65F0A6331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6A216E-FB43-4670-B09A-0491215091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8150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B71D0-C631-4E4A-A570-C6D75B927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49F30-8B1E-4F5F-B465-E30571EBA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809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FA789-F339-4ECD-9EFC-2C0E57763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1091A6-2BE8-42F7-84BE-48E56231A9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7459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A4170-7B13-4557-97D2-D57A6FD7D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7589C-AF54-482F-B4D2-88B513BD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85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49B21-15CC-4FD7-B0EC-EB37A50C2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88F87F-4877-4CD0-B231-939C7E7F52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3696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78A5A-FE27-494A-B183-ADCFBA724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E0640-9BF8-402F-AC79-E30504CC7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6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E5352-BDE4-4DCF-B855-D0945AA9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035797-B0AC-4CAE-B5B5-FD8A7C1ED6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0353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3AE7D-FBA4-4435-B821-5D9B45C4D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D54E2-971D-441C-B2D4-E2AE493D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025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2BD39-AF62-4A63-A276-C8912971B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43F6F2-A33F-4843-8BAF-B49AEB7B23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5808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A4EFA-B531-4DFF-9F42-A048B59FF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A94C3-69F9-4CC4-B00D-08C796FD3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403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AEACD-BFE2-460A-977D-4EC7A3B0B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B87267-A783-49A9-9B7B-4968836670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709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7E62A-23F1-4522-855A-91716D9D9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DCF3F-584A-4FCC-AF35-1725F09A0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603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AFED-2F9E-4D12-9B08-AFC30A9D8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47CC14-2C11-4477-9411-98CCF76C2D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2227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DCF79-20C0-4C64-970B-614C94EE7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5E324-4D07-4AE7-94AB-7CE0E993C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661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D37F6-D28D-44DB-AC35-8521A32A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874C39-2355-42AD-8B30-084069842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2058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46966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1820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9985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3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289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26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- 2017-07-26 10:53:42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Recordá que podés comprar y vender dólares por Home Banking todos los días hábiles de 8:30 a 16:30 horas!
💵➡️💻 https://goo.gl/5r1gnP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36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- 2017-07-15 09:03:47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¡Aprovechá esta promo que se pasa volando! ✈ Del 14 al 16 de Julio tenés 18 cuotas sin interés en todos los vuelos nacionales e internacionales de Aerolíneas Argentinas con todas las Tarjetas de Crédito Santander Río Visa 💳 😉 Más info en:http://bit.ly/2vm7At2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65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- 2017-07-20 08:50:07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#DiaDelAmigo 👐❤! Etiquetá a esa amiga 👭 con quién compartirías este peinado 💇 y conseguilo canjeando hoy tus puntos #SuperClub por comodines de ahorro en #peluquerias 👏💳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57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- 2017-08-05 09:00:30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Nada cómo los Sábados en casa 🏠🍩😍 ... ¡Que tengan un muy lindo #findesemana!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57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- 2017-07-24 08:02:35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Lunes otra vez 😓😵 ¡Comenta con un café ☕ si te sentis identificada con esta foto! Conseguí la camisa 👚 en @akiabaraoficial canjeando tus puntos #SuperClub por comodines de ahorro en #indumentaria ❤💳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909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55C3C-4A09-45C6-B89E-7A572BF7A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3705618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1AEBA-8B7F-44D7-B892-37E3B33A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402744-3E77-4C7A-BA29-28A6F1ECBC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192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77043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93792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6749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85268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0355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39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- 2017-07-14 09:04:47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¡#Viernes de color 🌈 y alegría 😃 con @yagmouroficial ! Conseguí este #totallook canchero y cómodo 😊🙌 canjeando tus puntos #SuperClub por comodines de ahorro en #indumentaria 💗💳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34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- 2017-07-26 22:41:37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Cortar la semana desgustando vinos de @zuccardivalledeuco acompañados por una selección del quesos del #chef fromager de @palacioduhau . Una experiencia #AmericanExpress para clientes #Select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5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- 2017-08-04 08:00:38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 te ti ... 👉 ¡Suerte para mi 🙋! Disfrutá de este #findesemana acompañada de estos #stilettos 👠❤ de @paruolo canjeando tus puntos #SuperClub por comodines de ahorro en #indumentaria 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00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- 2017-08-07 19:39:05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un #findesemana para comer con esta #FondueElectrica que podés canjear con tus puntos #SuperClub y cocinar como los @cocinerosarg. Y a vos, ¿de qué te gustaría 🍫 o 🧀?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1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- 2017-07-31 10:29:18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Sonreile al #frío desayunando hoy un café bien calentito 🍲 ¿Con quién lo compartirías? 😚 No te olvides de pagar con tu #TarjetaSantanderRío 💳❤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683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F2759-1B05-4ADE-8B11-9700873B8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7232919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317</Words>
  <Application>Microsoft Office PowerPoint</Application>
  <PresentationFormat>On-screen Show (4:3)</PresentationFormat>
  <Paragraphs>128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2017-08-14T01:14:18Z</dcterms:created>
  <dcterms:modified xsi:type="dcterms:W3CDTF">2017-08-14T01:14:42Z</dcterms:modified>
</cp:coreProperties>
</file>