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8822</c:v>
                </c:pt>
                <c:pt idx="2">
                  <c:v>8825</c:v>
                </c:pt>
                <c:pt idx="3">
                  <c:v>8829</c:v>
                </c:pt>
                <c:pt idx="4">
                  <c:v>8832</c:v>
                </c:pt>
                <c:pt idx="5">
                  <c:v>8831</c:v>
                </c:pt>
                <c:pt idx="6">
                  <c:v>8848</c:v>
                </c:pt>
                <c:pt idx="7">
                  <c:v>8858</c:v>
                </c:pt>
                <c:pt idx="8">
                  <c:v>8879</c:v>
                </c:pt>
                <c:pt idx="9">
                  <c:v>8914</c:v>
                </c:pt>
                <c:pt idx="10">
                  <c:v>8929</c:v>
                </c:pt>
                <c:pt idx="11">
                  <c:v>8944</c:v>
                </c:pt>
                <c:pt idx="12">
                  <c:v>8950</c:v>
                </c:pt>
                <c:pt idx="13">
                  <c:v>8955</c:v>
                </c:pt>
                <c:pt idx="14">
                  <c:v>8969</c:v>
                </c:pt>
                <c:pt idx="15">
                  <c:v>8971</c:v>
                </c:pt>
                <c:pt idx="16">
                  <c:v>8972</c:v>
                </c:pt>
                <c:pt idx="17">
                  <c:v>8988</c:v>
                </c:pt>
                <c:pt idx="18">
                  <c:v>9003</c:v>
                </c:pt>
                <c:pt idx="19">
                  <c:v>9019</c:v>
                </c:pt>
                <c:pt idx="20">
                  <c:v>9037</c:v>
                </c:pt>
                <c:pt idx="21">
                  <c:v>9044</c:v>
                </c:pt>
                <c:pt idx="22">
                  <c:v>9052</c:v>
                </c:pt>
                <c:pt idx="23">
                  <c:v>9067</c:v>
                </c:pt>
                <c:pt idx="24">
                  <c:v>9128</c:v>
                </c:pt>
                <c:pt idx="25">
                  <c:v>9143</c:v>
                </c:pt>
                <c:pt idx="26">
                  <c:v>9153</c:v>
                </c:pt>
                <c:pt idx="27">
                  <c:v>9157</c:v>
                </c:pt>
                <c:pt idx="28">
                  <c:v>9162</c:v>
                </c:pt>
                <c:pt idx="29">
                  <c:v>9171</c:v>
                </c:pt>
                <c:pt idx="30">
                  <c:v>9200</c:v>
                </c:pt>
              </c:numCache>
            </c:numRef>
          </c:val>
          <c:smooth val="0"/>
          <c:extLst>
            <c:ext xmlns:c16="http://schemas.microsoft.com/office/drawing/2014/chart" uri="{C3380CC4-5D6E-409C-BE32-E72D297353CC}">
              <c16:uniqueId val="{00000000-3BDC-42BE-900D-6E443C4B5152}"/>
            </c:ext>
          </c:extLst>
        </c:ser>
        <c:dLbls>
          <c:showLegendKey val="0"/>
          <c:showVal val="0"/>
          <c:showCatName val="0"/>
          <c:showSerName val="0"/>
          <c:showPercent val="0"/>
          <c:showBubbleSize val="0"/>
        </c:dLbls>
        <c:smooth val="0"/>
        <c:axId val="228920104"/>
        <c:axId val="275715792"/>
      </c:lineChart>
      <c:dateAx>
        <c:axId val="22892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15792"/>
        <c:crosses val="autoZero"/>
        <c:auto val="1"/>
        <c:lblOffset val="100"/>
        <c:baseTimeUnit val="days"/>
      </c:dateAx>
      <c:valAx>
        <c:axId val="27571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2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B34-4AF9-B179-E437E378AB4D}"/>
            </c:ext>
          </c:extLst>
        </c:ser>
        <c:dLbls>
          <c:showLegendKey val="0"/>
          <c:showVal val="0"/>
          <c:showCatName val="0"/>
          <c:showSerName val="0"/>
          <c:showPercent val="0"/>
          <c:showBubbleSize val="0"/>
        </c:dLbls>
        <c:axId val="275715136"/>
        <c:axId val="275750160"/>
      </c:radarChart>
      <c:catAx>
        <c:axId val="27571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50160"/>
        <c:crosses val="autoZero"/>
        <c:auto val="1"/>
        <c:lblAlgn val="ctr"/>
        <c:lblOffset val="100"/>
        <c:noMultiLvlLbl val="0"/>
      </c:catAx>
      <c:valAx>
        <c:axId val="2757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1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1.2240734444067001</c:v>
                </c:pt>
                <c:pt idx="3">
                  <c:v>0</c:v>
                </c:pt>
                <c:pt idx="4">
                  <c:v>1.4156285390712999</c:v>
                </c:pt>
                <c:pt idx="5">
                  <c:v>3.0121164081077998</c:v>
                </c:pt>
                <c:pt idx="6">
                  <c:v>2.2626994003847001</c:v>
                </c:pt>
                <c:pt idx="7">
                  <c:v>3.2192477126397998</c:v>
                </c:pt>
                <c:pt idx="8">
                  <c:v>5.3112313937754001</c:v>
                </c:pt>
                <c:pt idx="9">
                  <c:v>2.7540467625898999</c:v>
                </c:pt>
                <c:pt idx="10">
                  <c:v>0</c:v>
                </c:pt>
                <c:pt idx="11">
                  <c:v>0</c:v>
                </c:pt>
                <c:pt idx="12">
                  <c:v>2.1236168548116998</c:v>
                </c:pt>
                <c:pt idx="13">
                  <c:v>1.7537980339589001</c:v>
                </c:pt>
                <c:pt idx="14">
                  <c:v>2.8453470207542999</c:v>
                </c:pt>
                <c:pt idx="15">
                  <c:v>0</c:v>
                </c:pt>
                <c:pt idx="16">
                  <c:v>3.0264184594804999</c:v>
                </c:pt>
                <c:pt idx="17">
                  <c:v>0</c:v>
                </c:pt>
                <c:pt idx="18">
                  <c:v>4.3301834352417998</c:v>
                </c:pt>
                <c:pt idx="19">
                  <c:v>0</c:v>
                </c:pt>
                <c:pt idx="20">
                  <c:v>0</c:v>
                </c:pt>
                <c:pt idx="21">
                  <c:v>0</c:v>
                </c:pt>
                <c:pt idx="22">
                  <c:v>2.5530503978780001</c:v>
                </c:pt>
                <c:pt idx="23">
                  <c:v>11.425102108400001</c:v>
                </c:pt>
                <c:pt idx="24">
                  <c:v>3.6385621633506</c:v>
                </c:pt>
                <c:pt idx="25">
                  <c:v>1.1603721948550001</c:v>
                </c:pt>
                <c:pt idx="26">
                  <c:v>0</c:v>
                </c:pt>
                <c:pt idx="27">
                  <c:v>2.9328235936647</c:v>
                </c:pt>
                <c:pt idx="28">
                  <c:v>4.5201441205371999</c:v>
                </c:pt>
                <c:pt idx="29">
                  <c:v>0</c:v>
                </c:pt>
                <c:pt idx="30">
                  <c:v>10.691344583559999</c:v>
                </c:pt>
              </c:numCache>
            </c:numRef>
          </c:val>
          <c:smooth val="0"/>
          <c:extLst>
            <c:ext xmlns:c16="http://schemas.microsoft.com/office/drawing/2014/chart" uri="{C3380CC4-5D6E-409C-BE32-E72D297353CC}">
              <c16:uniqueId val="{00000000-A6F7-40E8-A412-52FD1E118BAF}"/>
            </c:ext>
          </c:extLst>
        </c:ser>
        <c:dLbls>
          <c:showLegendKey val="0"/>
          <c:showVal val="0"/>
          <c:showCatName val="0"/>
          <c:showSerName val="0"/>
          <c:showPercent val="0"/>
          <c:showBubbleSize val="0"/>
        </c:dLbls>
        <c:smooth val="0"/>
        <c:axId val="276674712"/>
        <c:axId val="276675040"/>
      </c:lineChart>
      <c:dateAx>
        <c:axId val="27667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75040"/>
        <c:crosses val="autoZero"/>
        <c:auto val="1"/>
        <c:lblOffset val="100"/>
        <c:baseTimeUnit val="days"/>
      </c:dateAx>
      <c:valAx>
        <c:axId val="27667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7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24</c:v>
                </c:pt>
                <c:pt idx="2">
                  <c:v>12</c:v>
                </c:pt>
                <c:pt idx="3">
                  <c:v>8</c:v>
                </c:pt>
                <c:pt idx="4">
                  <c:v>11</c:v>
                </c:pt>
                <c:pt idx="5">
                  <c:v>8</c:v>
                </c:pt>
                <c:pt idx="6">
                  <c:v>10</c:v>
                </c:pt>
              </c:numCache>
            </c:numRef>
          </c:val>
          <c:extLst>
            <c:ext xmlns:c16="http://schemas.microsoft.com/office/drawing/2014/chart" uri="{C3380CC4-5D6E-409C-BE32-E72D297353CC}">
              <c16:uniqueId val="{00000000-DAA5-49A3-A574-DB9FB55EE4A4}"/>
            </c:ext>
          </c:extLst>
        </c:ser>
        <c:dLbls>
          <c:showLegendKey val="0"/>
          <c:showVal val="0"/>
          <c:showCatName val="0"/>
          <c:showSerName val="0"/>
          <c:showPercent val="0"/>
          <c:showBubbleSize val="0"/>
        </c:dLbls>
        <c:gapWidth val="219"/>
        <c:overlap val="-27"/>
        <c:axId val="277813760"/>
        <c:axId val="277816056"/>
      </c:barChart>
      <c:catAx>
        <c:axId val="27781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6056"/>
        <c:crosses val="autoZero"/>
        <c:auto val="1"/>
        <c:lblAlgn val="ctr"/>
        <c:lblOffset val="100"/>
        <c:noMultiLvlLbl val="0"/>
      </c:catAx>
      <c:valAx>
        <c:axId val="27781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4</c:v>
                </c:pt>
                <c:pt idx="2">
                  <c:v>3</c:v>
                </c:pt>
                <c:pt idx="3">
                  <c:v>4</c:v>
                </c:pt>
                <c:pt idx="4">
                  <c:v>3</c:v>
                </c:pt>
                <c:pt idx="5">
                  <c:v>-1</c:v>
                </c:pt>
                <c:pt idx="6">
                  <c:v>17</c:v>
                </c:pt>
                <c:pt idx="7">
                  <c:v>10</c:v>
                </c:pt>
                <c:pt idx="8">
                  <c:v>21</c:v>
                </c:pt>
                <c:pt idx="9">
                  <c:v>35</c:v>
                </c:pt>
                <c:pt idx="10">
                  <c:v>15</c:v>
                </c:pt>
                <c:pt idx="11">
                  <c:v>15</c:v>
                </c:pt>
                <c:pt idx="12">
                  <c:v>6</c:v>
                </c:pt>
                <c:pt idx="13">
                  <c:v>5</c:v>
                </c:pt>
                <c:pt idx="14">
                  <c:v>14</c:v>
                </c:pt>
                <c:pt idx="15">
                  <c:v>2</c:v>
                </c:pt>
                <c:pt idx="16">
                  <c:v>1</c:v>
                </c:pt>
                <c:pt idx="17">
                  <c:v>16</c:v>
                </c:pt>
                <c:pt idx="18">
                  <c:v>15</c:v>
                </c:pt>
                <c:pt idx="19">
                  <c:v>16</c:v>
                </c:pt>
                <c:pt idx="20">
                  <c:v>18</c:v>
                </c:pt>
                <c:pt idx="21">
                  <c:v>7</c:v>
                </c:pt>
                <c:pt idx="22">
                  <c:v>8</c:v>
                </c:pt>
                <c:pt idx="23">
                  <c:v>15</c:v>
                </c:pt>
                <c:pt idx="24">
                  <c:v>61</c:v>
                </c:pt>
                <c:pt idx="25">
                  <c:v>15</c:v>
                </c:pt>
                <c:pt idx="26">
                  <c:v>10</c:v>
                </c:pt>
                <c:pt idx="27">
                  <c:v>4</c:v>
                </c:pt>
                <c:pt idx="28">
                  <c:v>5</c:v>
                </c:pt>
                <c:pt idx="29">
                  <c:v>9</c:v>
                </c:pt>
                <c:pt idx="30">
                  <c:v>29</c:v>
                </c:pt>
              </c:numCache>
            </c:numRef>
          </c:val>
          <c:smooth val="0"/>
          <c:extLst>
            <c:ext xmlns:c16="http://schemas.microsoft.com/office/drawing/2014/chart" uri="{C3380CC4-5D6E-409C-BE32-E72D297353CC}">
              <c16:uniqueId val="{00000000-6793-4339-A5D6-FBBC179A6136}"/>
            </c:ext>
          </c:extLst>
        </c:ser>
        <c:dLbls>
          <c:showLegendKey val="0"/>
          <c:showVal val="0"/>
          <c:showCatName val="0"/>
          <c:showSerName val="0"/>
          <c:showPercent val="0"/>
          <c:showBubbleSize val="0"/>
        </c:dLbls>
        <c:smooth val="0"/>
        <c:axId val="277810152"/>
        <c:axId val="277813432"/>
      </c:lineChart>
      <c:dateAx>
        <c:axId val="27781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3432"/>
        <c:crosses val="autoZero"/>
        <c:auto val="1"/>
        <c:lblOffset val="100"/>
        <c:baseTimeUnit val="days"/>
      </c:dateAx>
      <c:valAx>
        <c:axId val="27781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1</c:v>
                </c:pt>
                <c:pt idx="3">
                  <c:v>0</c:v>
                </c:pt>
                <c:pt idx="4">
                  <c:v>1</c:v>
                </c:pt>
                <c:pt idx="5">
                  <c:v>1</c:v>
                </c:pt>
                <c:pt idx="6">
                  <c:v>1</c:v>
                </c:pt>
                <c:pt idx="7">
                  <c:v>2</c:v>
                </c:pt>
                <c:pt idx="8">
                  <c:v>1</c:v>
                </c:pt>
                <c:pt idx="9">
                  <c:v>1</c:v>
                </c:pt>
                <c:pt idx="10">
                  <c:v>0</c:v>
                </c:pt>
                <c:pt idx="11">
                  <c:v>0</c:v>
                </c:pt>
                <c:pt idx="12">
                  <c:v>1</c:v>
                </c:pt>
                <c:pt idx="13">
                  <c:v>2</c:v>
                </c:pt>
                <c:pt idx="14">
                  <c:v>1</c:v>
                </c:pt>
                <c:pt idx="15">
                  <c:v>0</c:v>
                </c:pt>
                <c:pt idx="16">
                  <c:v>2</c:v>
                </c:pt>
                <c:pt idx="17">
                  <c:v>0</c:v>
                </c:pt>
                <c:pt idx="18">
                  <c:v>2</c:v>
                </c:pt>
                <c:pt idx="19">
                  <c:v>0</c:v>
                </c:pt>
                <c:pt idx="20">
                  <c:v>0</c:v>
                </c:pt>
                <c:pt idx="21">
                  <c:v>0</c:v>
                </c:pt>
                <c:pt idx="22">
                  <c:v>1</c:v>
                </c:pt>
                <c:pt idx="23">
                  <c:v>1</c:v>
                </c:pt>
                <c:pt idx="24">
                  <c:v>1</c:v>
                </c:pt>
                <c:pt idx="25">
                  <c:v>1</c:v>
                </c:pt>
                <c:pt idx="26">
                  <c:v>0</c:v>
                </c:pt>
                <c:pt idx="27">
                  <c:v>2</c:v>
                </c:pt>
                <c:pt idx="28">
                  <c:v>1</c:v>
                </c:pt>
                <c:pt idx="29">
                  <c:v>0</c:v>
                </c:pt>
                <c:pt idx="30">
                  <c:v>1</c:v>
                </c:pt>
              </c:numCache>
            </c:numRef>
          </c:val>
          <c:smooth val="0"/>
          <c:extLst>
            <c:ext xmlns:c16="http://schemas.microsoft.com/office/drawing/2014/chart" uri="{C3380CC4-5D6E-409C-BE32-E72D297353CC}">
              <c16:uniqueId val="{00000000-BA22-413E-A302-D976F7E57EE1}"/>
            </c:ext>
          </c:extLst>
        </c:ser>
        <c:dLbls>
          <c:showLegendKey val="0"/>
          <c:showVal val="0"/>
          <c:showCatName val="0"/>
          <c:showSerName val="0"/>
          <c:showPercent val="0"/>
          <c:showBubbleSize val="0"/>
        </c:dLbls>
        <c:smooth val="0"/>
        <c:axId val="347827152"/>
        <c:axId val="347831416"/>
      </c:lineChart>
      <c:dateAx>
        <c:axId val="34782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31416"/>
        <c:crosses val="autoZero"/>
        <c:auto val="1"/>
        <c:lblOffset val="100"/>
        <c:baseTimeUnit val="days"/>
      </c:dateAx>
      <c:valAx>
        <c:axId val="34783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2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1</c:v>
                </c:pt>
                <c:pt idx="2">
                  <c:v>4</c:v>
                </c:pt>
                <c:pt idx="3">
                  <c:v>2</c:v>
                </c:pt>
                <c:pt idx="4">
                  <c:v>5</c:v>
                </c:pt>
                <c:pt idx="5">
                  <c:v>4</c:v>
                </c:pt>
                <c:pt idx="6">
                  <c:v>2</c:v>
                </c:pt>
              </c:numCache>
            </c:numRef>
          </c:val>
          <c:extLst>
            <c:ext xmlns:c16="http://schemas.microsoft.com/office/drawing/2014/chart" uri="{C3380CC4-5D6E-409C-BE32-E72D297353CC}">
              <c16:uniqueId val="{00000000-7A3C-4746-A49C-F6F7EDE7DC40}"/>
            </c:ext>
          </c:extLst>
        </c:ser>
        <c:dLbls>
          <c:showLegendKey val="0"/>
          <c:showVal val="0"/>
          <c:showCatName val="0"/>
          <c:showSerName val="0"/>
          <c:showPercent val="0"/>
          <c:showBubbleSize val="0"/>
        </c:dLbls>
        <c:gapWidth val="219"/>
        <c:overlap val="-27"/>
        <c:axId val="347826496"/>
        <c:axId val="347833712"/>
      </c:barChart>
      <c:catAx>
        <c:axId val="34782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33712"/>
        <c:crosses val="autoZero"/>
        <c:auto val="1"/>
        <c:lblAlgn val="ctr"/>
        <c:lblOffset val="100"/>
        <c:noMultiLvlLbl val="0"/>
      </c:catAx>
      <c:valAx>
        <c:axId val="34783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2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5.3878592830983996</c:v>
                </c:pt>
                <c:pt idx="1">
                  <c:v>3.6732882033070999</c:v>
                </c:pt>
                <c:pt idx="2">
                  <c:v>2.8021307291088999</c:v>
                </c:pt>
                <c:pt idx="3">
                  <c:v>2.5302408167795001</c:v>
                </c:pt>
                <c:pt idx="4">
                  <c:v>2.3327044723116002</c:v>
                </c:pt>
                <c:pt idx="5">
                  <c:v>3.4374653201642</c:v>
                </c:pt>
                <c:pt idx="6">
                  <c:v>3.8952391521474001</c:v>
                </c:pt>
              </c:numCache>
            </c:numRef>
          </c:val>
          <c:extLst>
            <c:ext xmlns:c16="http://schemas.microsoft.com/office/drawing/2014/chart" uri="{C3380CC4-5D6E-409C-BE32-E72D297353CC}">
              <c16:uniqueId val="{00000000-FF5A-4B5A-8744-52753221ED6E}"/>
            </c:ext>
          </c:extLst>
        </c:ser>
        <c:dLbls>
          <c:showLegendKey val="0"/>
          <c:showVal val="0"/>
          <c:showCatName val="0"/>
          <c:showSerName val="0"/>
          <c:showPercent val="0"/>
          <c:showBubbleSize val="0"/>
        </c:dLbls>
        <c:gapWidth val="219"/>
        <c:overlap val="-27"/>
        <c:axId val="347835352"/>
        <c:axId val="347835680"/>
      </c:barChart>
      <c:catAx>
        <c:axId val="34783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35680"/>
        <c:crosses val="autoZero"/>
        <c:auto val="1"/>
        <c:lblAlgn val="ctr"/>
        <c:lblOffset val="100"/>
        <c:noMultiLvlLbl val="0"/>
      </c:catAx>
      <c:valAx>
        <c:axId val="34783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3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Ricardo Buryaile</c:v>
                </c:pt>
              </c:strCache>
            </c:strRef>
          </c:cat>
          <c:val>
            <c:numRef>
              <c:f>Sheet1!$B$2</c:f>
              <c:numCache>
                <c:formatCode>General</c:formatCode>
                <c:ptCount val="1"/>
                <c:pt idx="0">
                  <c:v>2</c:v>
                </c:pt>
              </c:numCache>
            </c:numRef>
          </c:val>
          <c:extLst>
            <c:ext xmlns:c16="http://schemas.microsoft.com/office/drawing/2014/chart" uri="{C3380CC4-5D6E-409C-BE32-E72D297353CC}">
              <c16:uniqueId val="{00000000-C52B-4FA6-8660-0BB052084274}"/>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Ricardo Buryaile</c:v>
                </c:pt>
              </c:strCache>
            </c:strRef>
          </c:cat>
          <c:val>
            <c:numRef>
              <c:f>Sheet1!$C$2</c:f>
              <c:numCache>
                <c:formatCode>General</c:formatCode>
                <c:ptCount val="1"/>
                <c:pt idx="0">
                  <c:v>13</c:v>
                </c:pt>
              </c:numCache>
            </c:numRef>
          </c:val>
          <c:extLst>
            <c:ext xmlns:c16="http://schemas.microsoft.com/office/drawing/2014/chart" uri="{C3380CC4-5D6E-409C-BE32-E72D297353CC}">
              <c16:uniqueId val="{00000001-C52B-4FA6-8660-0BB052084274}"/>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Ricardo Buryaile</c:v>
                </c:pt>
              </c:strCache>
            </c:strRef>
          </c:cat>
          <c:val>
            <c:numRef>
              <c:f>Sheet1!$D$2</c:f>
              <c:numCache>
                <c:formatCode>General</c:formatCode>
                <c:ptCount val="1"/>
                <c:pt idx="0">
                  <c:v>9</c:v>
                </c:pt>
              </c:numCache>
            </c:numRef>
          </c:val>
          <c:extLst>
            <c:ext xmlns:c16="http://schemas.microsoft.com/office/drawing/2014/chart" uri="{C3380CC4-5D6E-409C-BE32-E72D297353CC}">
              <c16:uniqueId val="{00000002-C52B-4FA6-8660-0BB052084274}"/>
            </c:ext>
          </c:extLst>
        </c:ser>
        <c:dLbls>
          <c:showLegendKey val="0"/>
          <c:showVal val="0"/>
          <c:showCatName val="0"/>
          <c:showSerName val="0"/>
          <c:showPercent val="0"/>
          <c:showBubbleSize val="0"/>
        </c:dLbls>
        <c:gapWidth val="150"/>
        <c:overlap val="100"/>
        <c:axId val="347841912"/>
        <c:axId val="347840272"/>
      </c:barChart>
      <c:catAx>
        <c:axId val="34784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40272"/>
        <c:crosses val="autoZero"/>
        <c:auto val="1"/>
        <c:lblAlgn val="ctr"/>
        <c:lblOffset val="100"/>
        <c:noMultiLvlLbl val="0"/>
      </c:catAx>
      <c:valAx>
        <c:axId val="347840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3.2016424370214001</c:v>
                </c:pt>
                <c:pt idx="11">
                  <c:v>10.897791588059</c:v>
                </c:pt>
                <c:pt idx="12">
                  <c:v>4.4057263344801001</c:v>
                </c:pt>
                <c:pt idx="13">
                  <c:v>2.8298745977138999</c:v>
                </c:pt>
                <c:pt idx="14">
                  <c:v>6.4698701586949001</c:v>
                </c:pt>
                <c:pt idx="15">
                  <c:v>2.7188991232938</c:v>
                </c:pt>
                <c:pt idx="16">
                  <c:v>1.8033514593275</c:v>
                </c:pt>
                <c:pt idx="17">
                  <c:v>3.1184108312063001</c:v>
                </c:pt>
                <c:pt idx="18">
                  <c:v>3.6011541449340001</c:v>
                </c:pt>
                <c:pt idx="19">
                  <c:v>2.3332593496837002</c:v>
                </c:pt>
                <c:pt idx="20">
                  <c:v>6.3440979543521001</c:v>
                </c:pt>
                <c:pt idx="21">
                  <c:v>0</c:v>
                </c:pt>
                <c:pt idx="22">
                  <c:v>1.1985351237377</c:v>
                </c:pt>
                <c:pt idx="23">
                  <c:v>1.0098768172234001</c:v>
                </c:pt>
              </c:numCache>
            </c:numRef>
          </c:val>
          <c:smooth val="0"/>
          <c:extLst>
            <c:ext xmlns:c16="http://schemas.microsoft.com/office/drawing/2014/chart" uri="{C3380CC4-5D6E-409C-BE32-E72D297353CC}">
              <c16:uniqueId val="{00000000-41A3-4215-972F-086D64623168}"/>
            </c:ext>
          </c:extLst>
        </c:ser>
        <c:dLbls>
          <c:showLegendKey val="0"/>
          <c:showVal val="0"/>
          <c:showCatName val="0"/>
          <c:showSerName val="0"/>
          <c:showPercent val="0"/>
          <c:showBubbleSize val="0"/>
        </c:dLbls>
        <c:smooth val="0"/>
        <c:axId val="347845848"/>
        <c:axId val="347840600"/>
      </c:lineChart>
      <c:catAx>
        <c:axId val="34784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40600"/>
        <c:crosses val="autoZero"/>
        <c:auto val="1"/>
        <c:lblAlgn val="ctr"/>
        <c:lblOffset val="100"/>
        <c:noMultiLvlLbl val="0"/>
      </c:catAx>
      <c:valAx>
        <c:axId val="34784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1</c:v>
                </c:pt>
                <c:pt idx="13">
                  <c:v>1</c:v>
                </c:pt>
                <c:pt idx="14">
                  <c:v>1</c:v>
                </c:pt>
                <c:pt idx="15">
                  <c:v>1</c:v>
                </c:pt>
                <c:pt idx="16">
                  <c:v>2</c:v>
                </c:pt>
                <c:pt idx="17">
                  <c:v>3</c:v>
                </c:pt>
                <c:pt idx="18">
                  <c:v>2</c:v>
                </c:pt>
                <c:pt idx="19">
                  <c:v>4</c:v>
                </c:pt>
                <c:pt idx="20">
                  <c:v>3</c:v>
                </c:pt>
                <c:pt idx="21">
                  <c:v>0</c:v>
                </c:pt>
                <c:pt idx="22">
                  <c:v>1</c:v>
                </c:pt>
                <c:pt idx="23">
                  <c:v>2</c:v>
                </c:pt>
              </c:numCache>
            </c:numRef>
          </c:val>
          <c:smooth val="0"/>
          <c:extLst>
            <c:ext xmlns:c16="http://schemas.microsoft.com/office/drawing/2014/chart" uri="{C3380CC4-5D6E-409C-BE32-E72D297353CC}">
              <c16:uniqueId val="{00000000-17C6-4C2F-8AA1-5EF9E18631B2}"/>
            </c:ext>
          </c:extLst>
        </c:ser>
        <c:dLbls>
          <c:showLegendKey val="0"/>
          <c:showVal val="0"/>
          <c:showCatName val="0"/>
          <c:showSerName val="0"/>
          <c:showPercent val="0"/>
          <c:showBubbleSize val="0"/>
        </c:dLbls>
        <c:smooth val="0"/>
        <c:axId val="347838632"/>
        <c:axId val="347841584"/>
      </c:lineChart>
      <c:catAx>
        <c:axId val="34783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41584"/>
        <c:crosses val="autoZero"/>
        <c:auto val="1"/>
        <c:lblAlgn val="ctr"/>
        <c:lblOffset val="100"/>
        <c:noMultiLvlLbl val="0"/>
      </c:catAx>
      <c:valAx>
        <c:axId val="34784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3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6.4671554367480999</c:v>
                </c:pt>
                <c:pt idx="2">
                  <c:v>3.3920256856463</c:v>
                </c:pt>
                <c:pt idx="3">
                  <c:v>0</c:v>
                </c:pt>
                <c:pt idx="4">
                  <c:v>3.1506340403794999</c:v>
                </c:pt>
                <c:pt idx="5">
                  <c:v>0</c:v>
                </c:pt>
                <c:pt idx="6">
                  <c:v>0</c:v>
                </c:pt>
              </c:numCache>
            </c:numRef>
          </c:val>
          <c:extLst>
            <c:ext xmlns:c16="http://schemas.microsoft.com/office/drawing/2014/chart" uri="{C3380CC4-5D6E-409C-BE32-E72D297353CC}">
              <c16:uniqueId val="{00000000-C1A9-407D-B0AC-3FA9C24D1DD3}"/>
            </c:ext>
          </c:extLst>
        </c:ser>
        <c:dLbls>
          <c:showLegendKey val="0"/>
          <c:showVal val="0"/>
          <c:showCatName val="0"/>
          <c:showSerName val="0"/>
          <c:showPercent val="0"/>
          <c:showBubbleSize val="0"/>
        </c:dLbls>
        <c:gapWidth val="219"/>
        <c:overlap val="-27"/>
        <c:axId val="226259440"/>
        <c:axId val="277814416"/>
      </c:barChart>
      <c:catAx>
        <c:axId val="22625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4416"/>
        <c:crosses val="autoZero"/>
        <c:auto val="1"/>
        <c:lblAlgn val="ctr"/>
        <c:lblOffset val="100"/>
        <c:noMultiLvlLbl val="0"/>
      </c:catAx>
      <c:valAx>
        <c:axId val="27781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25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Ricardo Buryaile</c:v>
                </c:pt>
              </c:strCache>
            </c:strRef>
          </c:cat>
          <c:val>
            <c:numRef>
              <c:f>Sheet1!$B$2</c:f>
              <c:numCache>
                <c:formatCode>General</c:formatCode>
                <c:ptCount val="1"/>
                <c:pt idx="0">
                  <c:v>4638</c:v>
                </c:pt>
              </c:numCache>
            </c:numRef>
          </c:val>
          <c:extLst>
            <c:ext xmlns:c16="http://schemas.microsoft.com/office/drawing/2014/chart" uri="{C3380CC4-5D6E-409C-BE32-E72D297353CC}">
              <c16:uniqueId val="{00000000-2D72-4C58-BA16-F3E3FA3DC1B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Ricardo Buryaile</c:v>
                </c:pt>
              </c:strCache>
            </c:strRef>
          </c:cat>
          <c:val>
            <c:numRef>
              <c:f>Sheet1!$C$2</c:f>
              <c:numCache>
                <c:formatCode>General</c:formatCode>
                <c:ptCount val="1"/>
                <c:pt idx="0">
                  <c:v>541</c:v>
                </c:pt>
              </c:numCache>
            </c:numRef>
          </c:val>
          <c:extLst>
            <c:ext xmlns:c16="http://schemas.microsoft.com/office/drawing/2014/chart" uri="{C3380CC4-5D6E-409C-BE32-E72D297353CC}">
              <c16:uniqueId val="{00000001-2D72-4C58-BA16-F3E3FA3DC1B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Ricardo Buryaile</c:v>
                </c:pt>
              </c:strCache>
            </c:strRef>
          </c:cat>
          <c:val>
            <c:numRef>
              <c:f>Sheet1!$D$2</c:f>
              <c:numCache>
                <c:formatCode>General</c:formatCode>
                <c:ptCount val="1"/>
                <c:pt idx="0">
                  <c:v>19</c:v>
                </c:pt>
              </c:numCache>
            </c:numRef>
          </c:val>
          <c:extLst>
            <c:ext xmlns:c16="http://schemas.microsoft.com/office/drawing/2014/chart" uri="{C3380CC4-5D6E-409C-BE32-E72D297353CC}">
              <c16:uniqueId val="{00000002-2D72-4C58-BA16-F3E3FA3DC1B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Ricardo Buryaile</c:v>
                </c:pt>
              </c:strCache>
            </c:strRef>
          </c:cat>
          <c:val>
            <c:numRef>
              <c:f>Sheet1!$E$2</c:f>
              <c:numCache>
                <c:formatCode>General</c:formatCode>
                <c:ptCount val="1"/>
                <c:pt idx="0">
                  <c:v>17</c:v>
                </c:pt>
              </c:numCache>
            </c:numRef>
          </c:val>
          <c:extLst>
            <c:ext xmlns:c16="http://schemas.microsoft.com/office/drawing/2014/chart" uri="{C3380CC4-5D6E-409C-BE32-E72D297353CC}">
              <c16:uniqueId val="{00000003-2D72-4C58-BA16-F3E3FA3DC1B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Ricardo Buryaile</c:v>
                </c:pt>
              </c:strCache>
            </c:strRef>
          </c:cat>
          <c:val>
            <c:numRef>
              <c:f>Sheet1!$F$2</c:f>
              <c:numCache>
                <c:formatCode>General</c:formatCode>
                <c:ptCount val="1"/>
                <c:pt idx="0">
                  <c:v>66</c:v>
                </c:pt>
              </c:numCache>
            </c:numRef>
          </c:val>
          <c:extLst>
            <c:ext xmlns:c16="http://schemas.microsoft.com/office/drawing/2014/chart" uri="{C3380CC4-5D6E-409C-BE32-E72D297353CC}">
              <c16:uniqueId val="{00000004-2D72-4C58-BA16-F3E3FA3DC1B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Ricardo Buryaile</c:v>
                </c:pt>
              </c:strCache>
            </c:strRef>
          </c:cat>
          <c:val>
            <c:numRef>
              <c:f>Sheet1!$G$2</c:f>
              <c:numCache>
                <c:formatCode>General</c:formatCode>
                <c:ptCount val="1"/>
                <c:pt idx="0">
                  <c:v>158</c:v>
                </c:pt>
              </c:numCache>
            </c:numRef>
          </c:val>
          <c:extLst>
            <c:ext xmlns:c16="http://schemas.microsoft.com/office/drawing/2014/chart" uri="{C3380CC4-5D6E-409C-BE32-E72D297353CC}">
              <c16:uniqueId val="{00000005-2D72-4C58-BA16-F3E3FA3DC1B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Ricardo Buryaile</c:v>
                </c:pt>
              </c:strCache>
            </c:strRef>
          </c:cat>
          <c:val>
            <c:numRef>
              <c:f>Sheet1!$H$2</c:f>
              <c:numCache>
                <c:formatCode>General</c:formatCode>
                <c:ptCount val="1"/>
                <c:pt idx="0">
                  <c:v>309</c:v>
                </c:pt>
              </c:numCache>
            </c:numRef>
          </c:val>
          <c:extLst>
            <c:ext xmlns:c16="http://schemas.microsoft.com/office/drawing/2014/chart" uri="{C3380CC4-5D6E-409C-BE32-E72D297353CC}">
              <c16:uniqueId val="{00000006-2D72-4C58-BA16-F3E3FA3DC1B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Ricardo Buryaile</c:v>
                </c:pt>
              </c:strCache>
            </c:strRef>
          </c:cat>
          <c:val>
            <c:numRef>
              <c:f>Sheet1!$I$2</c:f>
              <c:numCache>
                <c:formatCode>General</c:formatCode>
                <c:ptCount val="1"/>
                <c:pt idx="0">
                  <c:v>1954</c:v>
                </c:pt>
              </c:numCache>
            </c:numRef>
          </c:val>
          <c:extLst>
            <c:ext xmlns:c16="http://schemas.microsoft.com/office/drawing/2014/chart" uri="{C3380CC4-5D6E-409C-BE32-E72D297353CC}">
              <c16:uniqueId val="{00000007-2D72-4C58-BA16-F3E3FA3DC1BF}"/>
            </c:ext>
          </c:extLst>
        </c:ser>
        <c:dLbls>
          <c:showLegendKey val="0"/>
          <c:showVal val="0"/>
          <c:showCatName val="0"/>
          <c:showSerName val="0"/>
          <c:showPercent val="0"/>
          <c:showBubbleSize val="0"/>
        </c:dLbls>
        <c:gapWidth val="150"/>
        <c:overlap val="100"/>
        <c:axId val="351040880"/>
        <c:axId val="351045472"/>
      </c:barChart>
      <c:catAx>
        <c:axId val="35104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45472"/>
        <c:crosses val="autoZero"/>
        <c:auto val="1"/>
        <c:lblAlgn val="ctr"/>
        <c:lblOffset val="100"/>
        <c:noMultiLvlLbl val="0"/>
      </c:catAx>
      <c:valAx>
        <c:axId val="351045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4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44E-4928-B389-06C941895C32}"/>
            </c:ext>
          </c:extLst>
        </c:ser>
        <c:dLbls>
          <c:showLegendKey val="0"/>
          <c:showVal val="0"/>
          <c:showCatName val="0"/>
          <c:showSerName val="0"/>
          <c:showPercent val="0"/>
          <c:showBubbleSize val="0"/>
        </c:dLbls>
        <c:gapWidth val="219"/>
        <c:overlap val="-27"/>
        <c:axId val="348314104"/>
        <c:axId val="348309840"/>
      </c:barChart>
      <c:catAx>
        <c:axId val="34831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09840"/>
        <c:crosses val="autoZero"/>
        <c:auto val="1"/>
        <c:lblAlgn val="ctr"/>
        <c:lblOffset val="100"/>
        <c:noMultiLvlLbl val="0"/>
      </c:catAx>
      <c:valAx>
        <c:axId val="34830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1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012C-5DD3-435B-B43D-8E961A30114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F4413E54-1390-44E8-9563-A7AB9F03E44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8929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CFA9-239B-4F8A-AC36-BC598ED2E0A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0664B9A-0E5F-4937-8A90-B73C8F9D276A}"/>
              </a:ext>
            </a:extLst>
          </p:cNvPr>
          <p:cNvGraphicFramePr>
            <a:graphicFrameLocks noGrp="1"/>
          </p:cNvGraphicFramePr>
          <p:nvPr>
            <p:ph type="tbl" sz="quarter" idx="13"/>
            <p:extLst>
              <p:ext uri="{D42A27DB-BD31-4B8C-83A1-F6EECF244321}">
                <p14:modId xmlns:p14="http://schemas.microsoft.com/office/powerpoint/2010/main" val="35027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135410"/>
                    </a:ext>
                  </a:extLst>
                </a:gridCol>
                <a:gridCol w="740664">
                  <a:extLst>
                    <a:ext uri="{9D8B030D-6E8A-4147-A177-3AD203B41FA5}">
                      <a16:colId xmlns:a16="http://schemas.microsoft.com/office/drawing/2014/main" val="2325970063"/>
                    </a:ext>
                  </a:extLst>
                </a:gridCol>
                <a:gridCol w="740664">
                  <a:extLst>
                    <a:ext uri="{9D8B030D-6E8A-4147-A177-3AD203B41FA5}">
                      <a16:colId xmlns:a16="http://schemas.microsoft.com/office/drawing/2014/main" val="517725313"/>
                    </a:ext>
                  </a:extLst>
                </a:gridCol>
                <a:gridCol w="740664">
                  <a:extLst>
                    <a:ext uri="{9D8B030D-6E8A-4147-A177-3AD203B41FA5}">
                      <a16:colId xmlns:a16="http://schemas.microsoft.com/office/drawing/2014/main" val="3027832303"/>
                    </a:ext>
                  </a:extLst>
                </a:gridCol>
                <a:gridCol w="740664">
                  <a:extLst>
                    <a:ext uri="{9D8B030D-6E8A-4147-A177-3AD203B41FA5}">
                      <a16:colId xmlns:a16="http://schemas.microsoft.com/office/drawing/2014/main" val="1610462467"/>
                    </a:ext>
                  </a:extLst>
                </a:gridCol>
                <a:gridCol w="740664">
                  <a:extLst>
                    <a:ext uri="{9D8B030D-6E8A-4147-A177-3AD203B41FA5}">
                      <a16:colId xmlns:a16="http://schemas.microsoft.com/office/drawing/2014/main" val="639843944"/>
                    </a:ext>
                  </a:extLst>
                </a:gridCol>
                <a:gridCol w="740664">
                  <a:extLst>
                    <a:ext uri="{9D8B030D-6E8A-4147-A177-3AD203B41FA5}">
                      <a16:colId xmlns:a16="http://schemas.microsoft.com/office/drawing/2014/main" val="952559462"/>
                    </a:ext>
                  </a:extLst>
                </a:gridCol>
                <a:gridCol w="740664">
                  <a:extLst>
                    <a:ext uri="{9D8B030D-6E8A-4147-A177-3AD203B41FA5}">
                      <a16:colId xmlns:a16="http://schemas.microsoft.com/office/drawing/2014/main" val="21695509"/>
                    </a:ext>
                  </a:extLst>
                </a:gridCol>
                <a:gridCol w="740664">
                  <a:extLst>
                    <a:ext uri="{9D8B030D-6E8A-4147-A177-3AD203B41FA5}">
                      <a16:colId xmlns:a16="http://schemas.microsoft.com/office/drawing/2014/main" val="4086669363"/>
                    </a:ext>
                  </a:extLst>
                </a:gridCol>
                <a:gridCol w="740664">
                  <a:extLst>
                    <a:ext uri="{9D8B030D-6E8A-4147-A177-3AD203B41FA5}">
                      <a16:colId xmlns:a16="http://schemas.microsoft.com/office/drawing/2014/main" val="12941727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67904836"/>
                  </a:ext>
                </a:extLst>
              </a:tr>
              <a:tr h="370840">
                <a:tc>
                  <a:txBody>
                    <a:bodyPr/>
                    <a:lstStyle/>
                    <a:p>
                      <a:r>
                        <a:rPr lang="en-US" sz="1000"/>
                        <a:t>Ricardo Buryaile</a:t>
                      </a:r>
                    </a:p>
                  </a:txBody>
                  <a:tcPr/>
                </a:tc>
                <a:tc>
                  <a:txBody>
                    <a:bodyPr/>
                    <a:lstStyle/>
                    <a:p>
                      <a:r>
                        <a:rPr lang="en-US" sz="1000"/>
                        <a:t>9200</a:t>
                      </a:r>
                    </a:p>
                  </a:txBody>
                  <a:tcPr/>
                </a:tc>
                <a:tc>
                  <a:txBody>
                    <a:bodyPr/>
                    <a:lstStyle/>
                    <a:p>
                      <a:r>
                        <a:rPr lang="en-US" sz="1000"/>
                        <a:t>382</a:t>
                      </a:r>
                    </a:p>
                  </a:txBody>
                  <a:tcPr/>
                </a:tc>
                <a:tc>
                  <a:txBody>
                    <a:bodyPr/>
                    <a:lstStyle/>
                    <a:p>
                      <a:r>
                        <a:rPr lang="en-US" sz="1000"/>
                        <a:t>24</a:t>
                      </a:r>
                    </a:p>
                  </a:txBody>
                  <a:tcPr/>
                </a:tc>
                <a:tc>
                  <a:txBody>
                    <a:bodyPr/>
                    <a:lstStyle/>
                    <a:p>
                      <a:r>
                        <a:rPr lang="en-US" sz="1000"/>
                        <a:t>5439</a:t>
                      </a:r>
                    </a:p>
                  </a:txBody>
                  <a:tcPr/>
                </a:tc>
                <a:tc>
                  <a:txBody>
                    <a:bodyPr/>
                    <a:lstStyle/>
                    <a:p>
                      <a:r>
                        <a:rPr lang="en-US" sz="1000"/>
                        <a:t>309</a:t>
                      </a:r>
                    </a:p>
                  </a:txBody>
                  <a:tcPr/>
                </a:tc>
                <a:tc>
                  <a:txBody>
                    <a:bodyPr/>
                    <a:lstStyle/>
                    <a:p>
                      <a:r>
                        <a:rPr lang="en-US" sz="1000"/>
                        <a:t>1954</a:t>
                      </a:r>
                    </a:p>
                  </a:txBody>
                  <a:tcPr/>
                </a:tc>
                <a:tc>
                  <a:txBody>
                    <a:bodyPr/>
                    <a:lstStyle/>
                    <a:p>
                      <a:r>
                        <a:rPr lang="en-US" sz="1000"/>
                        <a:t>0</a:t>
                      </a:r>
                    </a:p>
                  </a:txBody>
                  <a:tcPr/>
                </a:tc>
                <a:tc>
                  <a:txBody>
                    <a:bodyPr/>
                    <a:lstStyle/>
                    <a:p>
                      <a:r>
                        <a:rPr lang="en-US" sz="1000"/>
                        <a:t>3.5622%</a:t>
                      </a:r>
                    </a:p>
                  </a:txBody>
                  <a:tcPr/>
                </a:tc>
                <a:tc>
                  <a:txBody>
                    <a:bodyPr/>
                    <a:lstStyle/>
                    <a:p>
                      <a:r>
                        <a:rPr lang="en-US" sz="1000"/>
                        <a:t>0.0%</a:t>
                      </a:r>
                    </a:p>
                  </a:txBody>
                  <a:tcPr/>
                </a:tc>
                <a:extLst>
                  <a:ext uri="{0D108BD9-81ED-4DB2-BD59-A6C34878D82A}">
                    <a16:rowId xmlns:a16="http://schemas.microsoft.com/office/drawing/2014/main" val="4187600374"/>
                  </a:ext>
                </a:extLst>
              </a:tr>
            </a:tbl>
          </a:graphicData>
        </a:graphic>
      </p:graphicFrame>
      <p:sp>
        <p:nvSpPr>
          <p:cNvPr id="4" name="Text Placeholder 3">
            <a:extLst>
              <a:ext uri="{FF2B5EF4-FFF2-40B4-BE49-F238E27FC236}">
                <a16:creationId xmlns:a16="http://schemas.microsoft.com/office/drawing/2014/main" id="{50DBE550-2A46-4D4A-A742-6B469CC9E8D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18302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3EDB1-66C5-4806-9C57-427CBA2F3A3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F667257-ACC1-4186-BADA-9BAE3119C070}"/>
              </a:ext>
            </a:extLst>
          </p:cNvPr>
          <p:cNvGraphicFramePr>
            <a:graphicFrameLocks noGrp="1"/>
          </p:cNvGraphicFramePr>
          <p:nvPr>
            <p:ph type="chart" sz="quarter" idx="13"/>
            <p:extLst>
              <p:ext uri="{D42A27DB-BD31-4B8C-83A1-F6EECF244321}">
                <p14:modId xmlns:p14="http://schemas.microsoft.com/office/powerpoint/2010/main" val="1511041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2331AF-D9C4-4899-9174-BA17B5F21AB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170BE43-3325-4F49-9910-038DBB661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558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C196-CFAB-469E-A7FF-31DDED273C4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D6DC50B-2B9B-4519-8EA2-8BD9153613B6}"/>
              </a:ext>
            </a:extLst>
          </p:cNvPr>
          <p:cNvGraphicFramePr>
            <a:graphicFrameLocks noGrp="1"/>
          </p:cNvGraphicFramePr>
          <p:nvPr>
            <p:ph type="chart" sz="quarter" idx="13"/>
            <p:extLst>
              <p:ext uri="{D42A27DB-BD31-4B8C-83A1-F6EECF244321}">
                <p14:modId xmlns:p14="http://schemas.microsoft.com/office/powerpoint/2010/main" val="2772492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29CA85-4917-47E5-AB88-302123F08F0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0AE057C-68F0-4920-BDB1-A0F677616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80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C253-C710-4A4E-BE31-9D087BDFCCA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3E32D9A-179E-49A1-86DA-BD40130ACA10}"/>
              </a:ext>
            </a:extLst>
          </p:cNvPr>
          <p:cNvGraphicFramePr>
            <a:graphicFrameLocks noGrp="1"/>
          </p:cNvGraphicFramePr>
          <p:nvPr>
            <p:ph type="chart" sz="quarter" idx="13"/>
            <p:extLst>
              <p:ext uri="{D42A27DB-BD31-4B8C-83A1-F6EECF244321}">
                <p14:modId xmlns:p14="http://schemas.microsoft.com/office/powerpoint/2010/main" val="2243390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F50D51-E5DA-48F5-8209-6AAE3679091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CF549E8-F2A0-49B3-8827-7FE38F58D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147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2A4E-C42E-4157-AE27-95A1321F87E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1C523F4-14D0-4214-9E80-FA64A1A34A6A}"/>
              </a:ext>
            </a:extLst>
          </p:cNvPr>
          <p:cNvGraphicFramePr>
            <a:graphicFrameLocks noGrp="1"/>
          </p:cNvGraphicFramePr>
          <p:nvPr>
            <p:ph type="chart" sz="quarter" idx="13"/>
            <p:extLst>
              <p:ext uri="{D42A27DB-BD31-4B8C-83A1-F6EECF244321}">
                <p14:modId xmlns:p14="http://schemas.microsoft.com/office/powerpoint/2010/main" val="3545837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11BE74-55F7-4859-B7AA-D83152BE699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50B08DF-AD43-4C69-8F63-95801B9EB9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71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D59DF-49CB-4C3C-8A72-167928C664E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412E797-B548-4379-818F-372BA3358E24}"/>
              </a:ext>
            </a:extLst>
          </p:cNvPr>
          <p:cNvGraphicFramePr>
            <a:graphicFrameLocks noGrp="1"/>
          </p:cNvGraphicFramePr>
          <p:nvPr>
            <p:ph type="chart" sz="quarter" idx="13"/>
            <p:extLst>
              <p:ext uri="{D42A27DB-BD31-4B8C-83A1-F6EECF244321}">
                <p14:modId xmlns:p14="http://schemas.microsoft.com/office/powerpoint/2010/main" val="1441330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FF3A8-1533-4EA8-A9A8-87F7C322EB3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35EF498-00A1-4FBF-994C-F69614048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63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A728-376A-473D-9A3E-D9B54957DF71}"/>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47969136-CD90-4201-AC24-0CD02C43B5DC}"/>
              </a:ext>
            </a:extLst>
          </p:cNvPr>
          <p:cNvGraphicFramePr>
            <a:graphicFrameLocks noGrp="1"/>
          </p:cNvGraphicFramePr>
          <p:nvPr>
            <p:ph type="tbl" sz="quarter" idx="13"/>
            <p:extLst>
              <p:ext uri="{D42A27DB-BD31-4B8C-83A1-F6EECF244321}">
                <p14:modId xmlns:p14="http://schemas.microsoft.com/office/powerpoint/2010/main" val="147414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0427428"/>
                    </a:ext>
                  </a:extLst>
                </a:gridCol>
                <a:gridCol w="658368">
                  <a:extLst>
                    <a:ext uri="{9D8B030D-6E8A-4147-A177-3AD203B41FA5}">
                      <a16:colId xmlns:a16="http://schemas.microsoft.com/office/drawing/2014/main" val="1616132396"/>
                    </a:ext>
                  </a:extLst>
                </a:gridCol>
                <a:gridCol w="658368">
                  <a:extLst>
                    <a:ext uri="{9D8B030D-6E8A-4147-A177-3AD203B41FA5}">
                      <a16:colId xmlns:a16="http://schemas.microsoft.com/office/drawing/2014/main" val="1342295995"/>
                    </a:ext>
                  </a:extLst>
                </a:gridCol>
                <a:gridCol w="658368">
                  <a:extLst>
                    <a:ext uri="{9D8B030D-6E8A-4147-A177-3AD203B41FA5}">
                      <a16:colId xmlns:a16="http://schemas.microsoft.com/office/drawing/2014/main" val="1057356098"/>
                    </a:ext>
                  </a:extLst>
                </a:gridCol>
                <a:gridCol w="658368">
                  <a:extLst>
                    <a:ext uri="{9D8B030D-6E8A-4147-A177-3AD203B41FA5}">
                      <a16:colId xmlns:a16="http://schemas.microsoft.com/office/drawing/2014/main" val="22878594"/>
                    </a:ext>
                  </a:extLst>
                </a:gridCol>
                <a:gridCol w="658368">
                  <a:extLst>
                    <a:ext uri="{9D8B030D-6E8A-4147-A177-3AD203B41FA5}">
                      <a16:colId xmlns:a16="http://schemas.microsoft.com/office/drawing/2014/main" val="3572824060"/>
                    </a:ext>
                  </a:extLst>
                </a:gridCol>
                <a:gridCol w="658368">
                  <a:extLst>
                    <a:ext uri="{9D8B030D-6E8A-4147-A177-3AD203B41FA5}">
                      <a16:colId xmlns:a16="http://schemas.microsoft.com/office/drawing/2014/main" val="1841634992"/>
                    </a:ext>
                  </a:extLst>
                </a:gridCol>
                <a:gridCol w="658368">
                  <a:extLst>
                    <a:ext uri="{9D8B030D-6E8A-4147-A177-3AD203B41FA5}">
                      <a16:colId xmlns:a16="http://schemas.microsoft.com/office/drawing/2014/main" val="212495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812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- 2017-07-24 20:17:35</a:t>
                      </a:r>
                      <a:r>
                        <a:rPr kumimoji="0" lang="es-ES" sz="1000" b="0" i="0" u="none" strike="noStrike" kern="1200" cap="none" spc="0" normalizeH="0" baseline="0" noProof="0">
                          <a:ln>
                            <a:noFill/>
                          </a:ln>
                          <a:solidFill>
                            <a:prstClr val="black"/>
                          </a:solidFill>
                          <a:effectLst/>
                          <a:uLnTx/>
                          <a:uFillTx/>
                          <a:latin typeface="+mn-lt"/>
                          <a:ea typeface="+mn-ea"/>
                          <a:cs typeface="+mn-cs"/>
                        </a:rPr>
                        <a:t>
Nací y me crié en el campo. Creo en el potencial de la Agroindustria porque desde chiquito respiro ese mundo lleno de posibilidades llamado #campoargentino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44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- 2017-07-31 11:41:16</a:t>
                      </a:r>
                      <a:r>
                        <a:rPr kumimoji="0" lang="es-ES" sz="1000" b="0" i="0" u="none" strike="noStrike" kern="1200" cap="none" spc="0" normalizeH="0" baseline="0" noProof="0">
                          <a:ln>
                            <a:noFill/>
                          </a:ln>
                          <a:solidFill>
                            <a:prstClr val="black"/>
                          </a:solidFill>
                          <a:effectLst/>
                          <a:uLnTx/>
                          <a:uFillTx/>
                          <a:latin typeface="+mn-lt"/>
                          <a:ea typeface="+mn-ea"/>
                          <a:cs typeface="+mn-cs"/>
                        </a:rPr>
                        <a:t>
Incendiaron la casa de un militante radical en Formosa. Llamo a la reflexión a la dirigencia política y al gobernador Gildo Insfran. Esto no puede seguir así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860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- 2017-07-19 14:54:42</a:t>
                      </a:r>
                      <a:r>
                        <a:rPr kumimoji="0" lang="es-ES" sz="1000" b="0" i="0" u="none" strike="noStrike" kern="1200" cap="none" spc="0" normalizeH="0" baseline="0" noProof="0">
                          <a:ln>
                            <a:noFill/>
                          </a:ln>
                          <a:solidFill>
                            <a:prstClr val="black"/>
                          </a:solidFill>
                          <a:effectLst/>
                          <a:uLnTx/>
                          <a:uFillTx/>
                          <a:latin typeface="+mn-lt"/>
                          <a:ea typeface="+mn-ea"/>
                          <a:cs typeface="+mn-cs"/>
                        </a:rPr>
                        <a:t>
Estamos batiendo récords de producción para que millones de argentinos puedan progresar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834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- 2017-07-17 17:39:27</a:t>
                      </a:r>
                      <a:r>
                        <a:rPr kumimoji="0" lang="es-ES" sz="1000" b="0" i="0" u="none" strike="noStrike" kern="1200" cap="none" spc="0" normalizeH="0" baseline="0" noProof="0">
                          <a:ln>
                            <a:noFill/>
                          </a:ln>
                          <a:solidFill>
                            <a:prstClr val="black"/>
                          </a:solidFill>
                          <a:effectLst/>
                          <a:uLnTx/>
                          <a:uFillTx/>
                          <a:latin typeface="+mn-lt"/>
                          <a:ea typeface="+mn-ea"/>
                          <a:cs typeface="+mn-cs"/>
                        </a:rPr>
                        <a:t>
TURISMO RURAL: CULTURA Y ARRAIGO 
Estas familias encontraron en el turismo rural un modo de darle otro valor a la tierra y así potenciar el arraigo. 
Además, la transmisión de costumbres, años de tradición y símbolos les permitió resignificar su propio trabajo. 
A través de estas experiencias y la cercanía con el turista, los emprendedores fortalecieron la cultura rural, motivo de orgullo de las generaciones presentes y futuras.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761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- 2017-07-09 10:14:41</a:t>
                      </a:r>
                      <a:r>
                        <a:rPr kumimoji="0" lang="en-US" sz="1000" b="0" i="0" u="none" strike="noStrike" kern="1200" cap="none" spc="0" normalizeH="0" baseline="0" noProof="0">
                          <a:ln>
                            <a:noFill/>
                          </a:ln>
                          <a:solidFill>
                            <a:prstClr val="black"/>
                          </a:solidFill>
                          <a:effectLst/>
                          <a:uLnTx/>
                          <a:uFillTx/>
                          <a:latin typeface="+mn-lt"/>
                          <a:ea typeface="+mn-ea"/>
                          <a:cs typeface="+mn-cs"/>
                        </a:rPr>
                        <a:t>
¡FELIZ DIA DE LA INDEPENDENCIA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0616622"/>
                  </a:ext>
                </a:extLst>
              </a:tr>
            </a:tbl>
          </a:graphicData>
        </a:graphic>
      </p:graphicFrame>
      <p:sp>
        <p:nvSpPr>
          <p:cNvPr id="4" name="Text Placeholder 3">
            <a:extLst>
              <a:ext uri="{FF2B5EF4-FFF2-40B4-BE49-F238E27FC236}">
                <a16:creationId xmlns:a16="http://schemas.microsoft.com/office/drawing/2014/main" id="{755981F7-8770-4206-AB00-41A4A84C0D5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871059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E534E-16FC-49AE-942C-667965485F6E}"/>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17F510EE-5FB6-4F02-9A14-BF8874B2B1DA}"/>
              </a:ext>
            </a:extLst>
          </p:cNvPr>
          <p:cNvGraphicFramePr>
            <a:graphicFrameLocks noGrp="1"/>
          </p:cNvGraphicFramePr>
          <p:nvPr>
            <p:ph type="tbl" sz="quarter" idx="13"/>
            <p:extLst>
              <p:ext uri="{D42A27DB-BD31-4B8C-83A1-F6EECF244321}">
                <p14:modId xmlns:p14="http://schemas.microsoft.com/office/powerpoint/2010/main" val="325482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3269330"/>
                    </a:ext>
                  </a:extLst>
                </a:gridCol>
                <a:gridCol w="658368">
                  <a:extLst>
                    <a:ext uri="{9D8B030D-6E8A-4147-A177-3AD203B41FA5}">
                      <a16:colId xmlns:a16="http://schemas.microsoft.com/office/drawing/2014/main" val="3965369516"/>
                    </a:ext>
                  </a:extLst>
                </a:gridCol>
                <a:gridCol w="658368">
                  <a:extLst>
                    <a:ext uri="{9D8B030D-6E8A-4147-A177-3AD203B41FA5}">
                      <a16:colId xmlns:a16="http://schemas.microsoft.com/office/drawing/2014/main" val="1233514223"/>
                    </a:ext>
                  </a:extLst>
                </a:gridCol>
                <a:gridCol w="658368">
                  <a:extLst>
                    <a:ext uri="{9D8B030D-6E8A-4147-A177-3AD203B41FA5}">
                      <a16:colId xmlns:a16="http://schemas.microsoft.com/office/drawing/2014/main" val="1545131003"/>
                    </a:ext>
                  </a:extLst>
                </a:gridCol>
                <a:gridCol w="658368">
                  <a:extLst>
                    <a:ext uri="{9D8B030D-6E8A-4147-A177-3AD203B41FA5}">
                      <a16:colId xmlns:a16="http://schemas.microsoft.com/office/drawing/2014/main" val="2314237421"/>
                    </a:ext>
                  </a:extLst>
                </a:gridCol>
                <a:gridCol w="658368">
                  <a:extLst>
                    <a:ext uri="{9D8B030D-6E8A-4147-A177-3AD203B41FA5}">
                      <a16:colId xmlns:a16="http://schemas.microsoft.com/office/drawing/2014/main" val="1133158385"/>
                    </a:ext>
                  </a:extLst>
                </a:gridCol>
                <a:gridCol w="658368">
                  <a:extLst>
                    <a:ext uri="{9D8B030D-6E8A-4147-A177-3AD203B41FA5}">
                      <a16:colId xmlns:a16="http://schemas.microsoft.com/office/drawing/2014/main" val="1134592753"/>
                    </a:ext>
                  </a:extLst>
                </a:gridCol>
                <a:gridCol w="658368">
                  <a:extLst>
                    <a:ext uri="{9D8B030D-6E8A-4147-A177-3AD203B41FA5}">
                      <a16:colId xmlns:a16="http://schemas.microsoft.com/office/drawing/2014/main" val="157621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190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- 2017-07-28 18:39:34</a:t>
                      </a:r>
                      <a:r>
                        <a:rPr kumimoji="0" lang="es-ES" sz="1000" b="0" i="0" u="none" strike="noStrike" kern="1200" cap="none" spc="0" normalizeH="0" baseline="0" noProof="0">
                          <a:ln>
                            <a:noFill/>
                          </a:ln>
                          <a:solidFill>
                            <a:prstClr val="black"/>
                          </a:solidFill>
                          <a:effectLst/>
                          <a:uLnTx/>
                          <a:uFillTx/>
                          <a:latin typeface="+mn-lt"/>
                          <a:ea typeface="+mn-ea"/>
                          <a:cs typeface="+mn-cs"/>
                        </a:rPr>
                        <a:t>
MÁS PRODUCTIVIDAD PARA EL COMPLEJO AGRÍCOLA 
Esta tarde junto al presidente Mauricio Macri y los ministros Jorge Triaca y Nicolás Dujovne firmamos un convenio con representantes de empresarios y trabajadores rurales para fortalecer cada eslabón de la cadena, mejorando la competitividad y las condiciones de empleo. 
Mediante el trabajo conjunto lograremos potenciar mucho más ese gran motor del desarrollo de nuestro país llamado Agroindustria.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81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- 2017-07-29 20:17:37</a:t>
                      </a:r>
                      <a:r>
                        <a:rPr kumimoji="0" lang="es-ES" sz="1000" b="0" i="0" u="none" strike="noStrike" kern="1200" cap="none" spc="0" normalizeH="0" baseline="0" noProof="0">
                          <a:ln>
                            <a:noFill/>
                          </a:ln>
                          <a:solidFill>
                            <a:prstClr val="black"/>
                          </a:solidFill>
                          <a:effectLst/>
                          <a:uLnTx/>
                          <a:uFillTx/>
                          <a:latin typeface="+mn-lt"/>
                          <a:ea typeface="+mn-ea"/>
                          <a:cs typeface="+mn-cs"/>
                        </a:rPr>
                        <a:t>
CUANDO CRECE EL CAMPO, CRECE LA ARGENTINA  
Las palabras del presidente demuestran el reconocimiento al sector agropecuario por el gran esfuerzo en condiciones climáticas muy complicadas. 
El campo es fuerza, es pasión por producir y avanzar. Desde el gobierno trabajaremos siempre para que esa pasión no tenga límites.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2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- 2017-07-08 12:24:17</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GANADERÍA EN ARGENTINA ES MUY BUENO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548371"/>
                  </a:ext>
                </a:extLst>
              </a:tr>
            </a:tbl>
          </a:graphicData>
        </a:graphic>
      </p:graphicFrame>
      <p:sp>
        <p:nvSpPr>
          <p:cNvPr id="4" name="Text Placeholder 3">
            <a:extLst>
              <a:ext uri="{FF2B5EF4-FFF2-40B4-BE49-F238E27FC236}">
                <a16:creationId xmlns:a16="http://schemas.microsoft.com/office/drawing/2014/main" id="{3E1FA7AF-BFFC-4E4F-A71B-18871372FC4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74088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FBAF-D211-4B5F-9D06-E4CCCDA12C80}"/>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891FAC70-E7EC-4CC6-ABB0-44E774228DC0}"/>
              </a:ext>
            </a:extLst>
          </p:cNvPr>
          <p:cNvGraphicFramePr>
            <a:graphicFrameLocks noGrp="1"/>
          </p:cNvGraphicFramePr>
          <p:nvPr>
            <p:ph type="tbl" sz="quarter" idx="13"/>
            <p:extLst>
              <p:ext uri="{D42A27DB-BD31-4B8C-83A1-F6EECF244321}">
                <p14:modId xmlns:p14="http://schemas.microsoft.com/office/powerpoint/2010/main" val="2933420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1716147"/>
                    </a:ext>
                  </a:extLst>
                </a:gridCol>
                <a:gridCol w="658368">
                  <a:extLst>
                    <a:ext uri="{9D8B030D-6E8A-4147-A177-3AD203B41FA5}">
                      <a16:colId xmlns:a16="http://schemas.microsoft.com/office/drawing/2014/main" val="4276086909"/>
                    </a:ext>
                  </a:extLst>
                </a:gridCol>
                <a:gridCol w="658368">
                  <a:extLst>
                    <a:ext uri="{9D8B030D-6E8A-4147-A177-3AD203B41FA5}">
                      <a16:colId xmlns:a16="http://schemas.microsoft.com/office/drawing/2014/main" val="953146285"/>
                    </a:ext>
                  </a:extLst>
                </a:gridCol>
                <a:gridCol w="658368">
                  <a:extLst>
                    <a:ext uri="{9D8B030D-6E8A-4147-A177-3AD203B41FA5}">
                      <a16:colId xmlns:a16="http://schemas.microsoft.com/office/drawing/2014/main" val="3324784395"/>
                    </a:ext>
                  </a:extLst>
                </a:gridCol>
                <a:gridCol w="658368">
                  <a:extLst>
                    <a:ext uri="{9D8B030D-6E8A-4147-A177-3AD203B41FA5}">
                      <a16:colId xmlns:a16="http://schemas.microsoft.com/office/drawing/2014/main" val="1276349853"/>
                    </a:ext>
                  </a:extLst>
                </a:gridCol>
                <a:gridCol w="658368">
                  <a:extLst>
                    <a:ext uri="{9D8B030D-6E8A-4147-A177-3AD203B41FA5}">
                      <a16:colId xmlns:a16="http://schemas.microsoft.com/office/drawing/2014/main" val="324344141"/>
                    </a:ext>
                  </a:extLst>
                </a:gridCol>
                <a:gridCol w="658368">
                  <a:extLst>
                    <a:ext uri="{9D8B030D-6E8A-4147-A177-3AD203B41FA5}">
                      <a16:colId xmlns:a16="http://schemas.microsoft.com/office/drawing/2014/main" val="2001652395"/>
                    </a:ext>
                  </a:extLst>
                </a:gridCol>
                <a:gridCol w="658368">
                  <a:extLst>
                    <a:ext uri="{9D8B030D-6E8A-4147-A177-3AD203B41FA5}">
                      <a16:colId xmlns:a16="http://schemas.microsoft.com/office/drawing/2014/main" val="3705000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610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- 2017-07-25 19:51:23</a:t>
                      </a:r>
                      <a:r>
                        <a:rPr kumimoji="0" lang="es-ES" sz="1000" b="0" i="0" u="none" strike="noStrike" kern="1200" cap="none" spc="0" normalizeH="0" baseline="0" noProof="0">
                          <a:ln>
                            <a:noFill/>
                          </a:ln>
                          <a:solidFill>
                            <a:prstClr val="black"/>
                          </a:solidFill>
                          <a:effectLst/>
                          <a:uLnTx/>
                          <a:uFillTx/>
                          <a:latin typeface="+mn-lt"/>
                          <a:ea typeface="+mn-ea"/>
                          <a:cs typeface="+mn-cs"/>
                        </a:rPr>
                        <a:t>
GENÉTICA GANADERA 
Hoy, en la Exposición Rural de Palermo, participé de la coronación de los grandes campeones Brangus. 
Una raza a la que le tengo mucho afecto ya que me hace recordar a mis años de productor, en mi querida Formosa. 
Sigamos trabajando para mejorar la excelente genética ganadera y poder llevar nuestro conocimiento y nuestra  carne de gran calidad al resto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105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- 2017-07-06 20:07:56</a:t>
                      </a:r>
                      <a:r>
                        <a:rPr kumimoji="0" lang="es-ES" sz="1000" b="0" i="0" u="none" strike="noStrike" kern="1200" cap="none" spc="0" normalizeH="0" baseline="0" noProof="0">
                          <a:ln>
                            <a:noFill/>
                          </a:ln>
                          <a:solidFill>
                            <a:prstClr val="black"/>
                          </a:solidFill>
                          <a:effectLst/>
                          <a:uLnTx/>
                          <a:uFillTx/>
                          <a:latin typeface="+mn-lt"/>
                          <a:ea typeface="+mn-ea"/>
                          <a:cs typeface="+mn-cs"/>
                        </a:rPr>
                        <a:t>
Hoy participamos de la Jornada a Campo del IPCVA en El Bagual, Formosa. El mundo entero quiere nuestra carne y es fundamental capacitarnos para producir más y mejor cada día. Hay un Estado que acompaña a los productores y tenemos un gran futuro por 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743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- 2017-07-15 13:02:12</a:t>
                      </a:r>
                      <a:r>
                        <a:rPr kumimoji="0" lang="es-ES" sz="1000" b="0" i="0" u="none" strike="noStrike" kern="1200" cap="none" spc="0" normalizeH="0" baseline="0" noProof="0">
                          <a:ln>
                            <a:noFill/>
                          </a:ln>
                          <a:solidFill>
                            <a:prstClr val="black"/>
                          </a:solidFill>
                          <a:effectLst/>
                          <a:uLnTx/>
                          <a:uFillTx/>
                          <a:latin typeface="+mn-lt"/>
                          <a:ea typeface="+mn-ea"/>
                          <a:cs typeface="+mn-cs"/>
                        </a:rPr>
                        <a:t>
Me encontré con un hincha de #Boca en el barrio Virgen del Pilar de #Formosa y no pudimos evitar compartir nuestra pasión!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4276013"/>
                  </a:ext>
                </a:extLst>
              </a:tr>
            </a:tbl>
          </a:graphicData>
        </a:graphic>
      </p:graphicFrame>
      <p:sp>
        <p:nvSpPr>
          <p:cNvPr id="4" name="Text Placeholder 3">
            <a:extLst>
              <a:ext uri="{FF2B5EF4-FFF2-40B4-BE49-F238E27FC236}">
                <a16:creationId xmlns:a16="http://schemas.microsoft.com/office/drawing/2014/main" id="{868765D8-4F68-435B-B9AF-744FAD6945C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418054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9C455-93A9-4167-831D-F1E8ECF3D46E}"/>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DDF6659B-9CD1-44D3-9D5B-EBBF7ACD5D40}"/>
              </a:ext>
            </a:extLst>
          </p:cNvPr>
          <p:cNvGraphicFramePr>
            <a:graphicFrameLocks noGrp="1"/>
          </p:cNvGraphicFramePr>
          <p:nvPr>
            <p:ph type="tbl" sz="quarter" idx="13"/>
            <p:extLst>
              <p:ext uri="{D42A27DB-BD31-4B8C-83A1-F6EECF244321}">
                <p14:modId xmlns:p14="http://schemas.microsoft.com/office/powerpoint/2010/main" val="300908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4516515"/>
                    </a:ext>
                  </a:extLst>
                </a:gridCol>
                <a:gridCol w="658368">
                  <a:extLst>
                    <a:ext uri="{9D8B030D-6E8A-4147-A177-3AD203B41FA5}">
                      <a16:colId xmlns:a16="http://schemas.microsoft.com/office/drawing/2014/main" val="2618424867"/>
                    </a:ext>
                  </a:extLst>
                </a:gridCol>
                <a:gridCol w="658368">
                  <a:extLst>
                    <a:ext uri="{9D8B030D-6E8A-4147-A177-3AD203B41FA5}">
                      <a16:colId xmlns:a16="http://schemas.microsoft.com/office/drawing/2014/main" val="2483984680"/>
                    </a:ext>
                  </a:extLst>
                </a:gridCol>
                <a:gridCol w="658368">
                  <a:extLst>
                    <a:ext uri="{9D8B030D-6E8A-4147-A177-3AD203B41FA5}">
                      <a16:colId xmlns:a16="http://schemas.microsoft.com/office/drawing/2014/main" val="1029581619"/>
                    </a:ext>
                  </a:extLst>
                </a:gridCol>
                <a:gridCol w="658368">
                  <a:extLst>
                    <a:ext uri="{9D8B030D-6E8A-4147-A177-3AD203B41FA5}">
                      <a16:colId xmlns:a16="http://schemas.microsoft.com/office/drawing/2014/main" val="343167878"/>
                    </a:ext>
                  </a:extLst>
                </a:gridCol>
                <a:gridCol w="658368">
                  <a:extLst>
                    <a:ext uri="{9D8B030D-6E8A-4147-A177-3AD203B41FA5}">
                      <a16:colId xmlns:a16="http://schemas.microsoft.com/office/drawing/2014/main" val="1076952712"/>
                    </a:ext>
                  </a:extLst>
                </a:gridCol>
                <a:gridCol w="658368">
                  <a:extLst>
                    <a:ext uri="{9D8B030D-6E8A-4147-A177-3AD203B41FA5}">
                      <a16:colId xmlns:a16="http://schemas.microsoft.com/office/drawing/2014/main" val="1674786759"/>
                    </a:ext>
                  </a:extLst>
                </a:gridCol>
                <a:gridCol w="658368">
                  <a:extLst>
                    <a:ext uri="{9D8B030D-6E8A-4147-A177-3AD203B41FA5}">
                      <a16:colId xmlns:a16="http://schemas.microsoft.com/office/drawing/2014/main" val="1842169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703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- 2017-07-10 15:38:43</a:t>
                      </a:r>
                      <a:r>
                        <a:rPr kumimoji="0" lang="es-ES" sz="1000" b="0" i="0" u="none" strike="noStrike" kern="1200" cap="none" spc="0" normalizeH="0" baseline="0" noProof="0">
                          <a:ln>
                            <a:noFill/>
                          </a:ln>
                          <a:solidFill>
                            <a:prstClr val="black"/>
                          </a:solidFill>
                          <a:effectLst/>
                          <a:uLnTx/>
                          <a:uFillTx/>
                          <a:latin typeface="+mn-lt"/>
                          <a:ea typeface="+mn-ea"/>
                          <a:cs typeface="+mn-cs"/>
                        </a:rPr>
                        <a:t>
LINDA COMPAÑÍA Y RICOS SABORES
Hoy en el Ministerio de Agroindustria de la Nación Argentina celebramos el día de la Independencia junto a los alumnos del Jardín Maternal "El Elefante Trompita". Degustamos unos ricos dulces realizados con productos de nuestra huerta y el valor agregado de la cocina del Jardín.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737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- 2017-07-23 18:09:10</a:t>
                      </a:r>
                      <a:r>
                        <a:rPr kumimoji="0" lang="es-ES" sz="1000" b="0" i="0" u="none" strike="noStrike" kern="1200" cap="none" spc="0" normalizeH="0" baseline="0" noProof="0">
                          <a:ln>
                            <a:noFill/>
                          </a:ln>
                          <a:solidFill>
                            <a:prstClr val="black"/>
                          </a:solidFill>
                          <a:effectLst/>
                          <a:uLnTx/>
                          <a:uFillTx/>
                          <a:latin typeface="+mn-lt"/>
                          <a:ea typeface="+mn-ea"/>
                          <a:cs typeface="+mn-cs"/>
                        </a:rPr>
                        <a:t>
Hace minutos hablamos con Alejandro Cánepa y Cesar Tapia en Continental y los convidé con productos de Economía Regionales!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60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- 2017-07-14 19:51:51</a:t>
                      </a:r>
                      <a:r>
                        <a:rPr kumimoji="0" lang="es-ES" sz="1000" b="0" i="0" u="none" strike="noStrike" kern="1200" cap="none" spc="0" normalizeH="0" baseline="0" noProof="0">
                          <a:ln>
                            <a:noFill/>
                          </a:ln>
                          <a:solidFill>
                            <a:prstClr val="black"/>
                          </a:solidFill>
                          <a:effectLst/>
                          <a:uLnTx/>
                          <a:uFillTx/>
                          <a:latin typeface="+mn-lt"/>
                          <a:ea typeface="+mn-ea"/>
                          <a:cs typeface="+mn-cs"/>
                        </a:rPr>
                        <a:t>
Hoy llevamos Argentina con Vos Formosa a Clorinda y visitamos la "Cooperativa Clorinda" que, gracias al ENACOM, pudo conectarse a ARSAT para prestar servicios de internet y telefonía móvil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020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- 2017-07-07 16:55:12</a:t>
                      </a:r>
                      <a:r>
                        <a:rPr kumimoji="0" lang="es-ES" sz="1000" b="0" i="0" u="none" strike="noStrike" kern="1200" cap="none" spc="0" normalizeH="0" baseline="0" noProof="0">
                          <a:ln>
                            <a:noFill/>
                          </a:ln>
                          <a:solidFill>
                            <a:prstClr val="black"/>
                          </a:solidFill>
                          <a:effectLst/>
                          <a:uLnTx/>
                          <a:uFillTx/>
                          <a:latin typeface="+mn-lt"/>
                          <a:ea typeface="+mn-ea"/>
                          <a:cs typeface="+mn-cs"/>
                        </a:rPr>
                        <a:t>
Otro nuevo récord para el trigo! Productores ya vendieron más de 1,6 millones de toneladas de la cosecha futura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75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- 2017-07-19 19:47:54</a:t>
                      </a:r>
                      <a:r>
                        <a:rPr kumimoji="0" lang="es-ES" sz="1000" b="0" i="0" u="none" strike="noStrike" kern="1200" cap="none" spc="0" normalizeH="0" baseline="0" noProof="0">
                          <a:ln>
                            <a:noFill/>
                          </a:ln>
                          <a:solidFill>
                            <a:prstClr val="black"/>
                          </a:solidFill>
                          <a:effectLst/>
                          <a:uLnTx/>
                          <a:uFillTx/>
                          <a:latin typeface="+mn-lt"/>
                          <a:ea typeface="+mn-ea"/>
                          <a:cs typeface="+mn-cs"/>
                        </a:rPr>
                        <a:t>
Hoy recorrimos la Rural y charlamos con cientos de personas interesadas por lo que estamos haciendo por la agroindustria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9997358"/>
                  </a:ext>
                </a:extLst>
              </a:tr>
            </a:tbl>
          </a:graphicData>
        </a:graphic>
      </p:graphicFrame>
      <p:sp>
        <p:nvSpPr>
          <p:cNvPr id="4" name="Text Placeholder 3">
            <a:extLst>
              <a:ext uri="{FF2B5EF4-FFF2-40B4-BE49-F238E27FC236}">
                <a16:creationId xmlns:a16="http://schemas.microsoft.com/office/drawing/2014/main" id="{6D101561-2DBD-4B06-A152-2F6491C05BE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857400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B06C-5C8E-42C0-8F73-24EF6B15A129}"/>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A027BC77-E1CA-494B-942A-C844D64CAAA8}"/>
              </a:ext>
            </a:extLst>
          </p:cNvPr>
          <p:cNvGraphicFramePr>
            <a:graphicFrameLocks noGrp="1"/>
          </p:cNvGraphicFramePr>
          <p:nvPr>
            <p:ph type="tbl" sz="quarter" idx="13"/>
            <p:extLst>
              <p:ext uri="{D42A27DB-BD31-4B8C-83A1-F6EECF244321}">
                <p14:modId xmlns:p14="http://schemas.microsoft.com/office/powerpoint/2010/main" val="3554499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9465313"/>
                    </a:ext>
                  </a:extLst>
                </a:gridCol>
                <a:gridCol w="658368">
                  <a:extLst>
                    <a:ext uri="{9D8B030D-6E8A-4147-A177-3AD203B41FA5}">
                      <a16:colId xmlns:a16="http://schemas.microsoft.com/office/drawing/2014/main" val="1829938262"/>
                    </a:ext>
                  </a:extLst>
                </a:gridCol>
                <a:gridCol w="658368">
                  <a:extLst>
                    <a:ext uri="{9D8B030D-6E8A-4147-A177-3AD203B41FA5}">
                      <a16:colId xmlns:a16="http://schemas.microsoft.com/office/drawing/2014/main" val="3913441884"/>
                    </a:ext>
                  </a:extLst>
                </a:gridCol>
                <a:gridCol w="658368">
                  <a:extLst>
                    <a:ext uri="{9D8B030D-6E8A-4147-A177-3AD203B41FA5}">
                      <a16:colId xmlns:a16="http://schemas.microsoft.com/office/drawing/2014/main" val="739680962"/>
                    </a:ext>
                  </a:extLst>
                </a:gridCol>
                <a:gridCol w="658368">
                  <a:extLst>
                    <a:ext uri="{9D8B030D-6E8A-4147-A177-3AD203B41FA5}">
                      <a16:colId xmlns:a16="http://schemas.microsoft.com/office/drawing/2014/main" val="3143399214"/>
                    </a:ext>
                  </a:extLst>
                </a:gridCol>
                <a:gridCol w="658368">
                  <a:extLst>
                    <a:ext uri="{9D8B030D-6E8A-4147-A177-3AD203B41FA5}">
                      <a16:colId xmlns:a16="http://schemas.microsoft.com/office/drawing/2014/main" val="4165869138"/>
                    </a:ext>
                  </a:extLst>
                </a:gridCol>
                <a:gridCol w="658368">
                  <a:extLst>
                    <a:ext uri="{9D8B030D-6E8A-4147-A177-3AD203B41FA5}">
                      <a16:colId xmlns:a16="http://schemas.microsoft.com/office/drawing/2014/main" val="468965209"/>
                    </a:ext>
                  </a:extLst>
                </a:gridCol>
                <a:gridCol w="658368">
                  <a:extLst>
                    <a:ext uri="{9D8B030D-6E8A-4147-A177-3AD203B41FA5}">
                      <a16:colId xmlns:a16="http://schemas.microsoft.com/office/drawing/2014/main" val="22830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223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- 2017-07-13 17:24:32</a:t>
                      </a:r>
                      <a:r>
                        <a:rPr kumimoji="0" lang="es-ES" sz="1000" b="0" i="0" u="none" strike="noStrike" kern="1200" cap="none" spc="0" normalizeH="0" baseline="0" noProof="0">
                          <a:ln>
                            <a:noFill/>
                          </a:ln>
                          <a:solidFill>
                            <a:prstClr val="black"/>
                          </a:solidFill>
                          <a:effectLst/>
                          <a:uLnTx/>
                          <a:uFillTx/>
                          <a:latin typeface="+mn-lt"/>
                          <a:ea typeface="+mn-ea"/>
                          <a:cs typeface="+mn-cs"/>
                        </a:rPr>
                        <a:t>
COMPARTIR LA PASIÓN POR LA TIERRA 
En Mendoza, 700 productores vitícolas comparten la pasión por trabajar y vivir en su tierra. 
El Ministerio de Agroindustria facilita un tractor para cada uno de los más de 70 grupos asociativos los cuales abarcan 2500 hectáreas de viñas asistidas. 
Sabemos que el verdadero arraigo nace del empleo genuino, por eso continuamos desarrollando herramientas que agreguen valor y mejoren la competitividad de nuestras economías regionales.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9211889"/>
                  </a:ext>
                </a:extLst>
              </a:tr>
            </a:tbl>
          </a:graphicData>
        </a:graphic>
      </p:graphicFrame>
      <p:sp>
        <p:nvSpPr>
          <p:cNvPr id="4" name="Text Placeholder 3">
            <a:extLst>
              <a:ext uri="{FF2B5EF4-FFF2-40B4-BE49-F238E27FC236}">
                <a16:creationId xmlns:a16="http://schemas.microsoft.com/office/drawing/2014/main" id="{F2992E79-BA57-4E96-8D9F-BD0EEB5FE55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842815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0E6FA-8F44-4F11-A152-BFF42C9124CD}"/>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CCD7D7AD-B542-4D9C-A21E-633850A3462A}"/>
              </a:ext>
            </a:extLst>
          </p:cNvPr>
          <p:cNvGraphicFramePr>
            <a:graphicFrameLocks noGrp="1"/>
          </p:cNvGraphicFramePr>
          <p:nvPr>
            <p:ph type="tbl" sz="quarter" idx="13"/>
            <p:extLst>
              <p:ext uri="{D42A27DB-BD31-4B8C-83A1-F6EECF244321}">
                <p14:modId xmlns:p14="http://schemas.microsoft.com/office/powerpoint/2010/main" val="1191023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1083607"/>
                    </a:ext>
                  </a:extLst>
                </a:gridCol>
                <a:gridCol w="658368">
                  <a:extLst>
                    <a:ext uri="{9D8B030D-6E8A-4147-A177-3AD203B41FA5}">
                      <a16:colId xmlns:a16="http://schemas.microsoft.com/office/drawing/2014/main" val="1825945968"/>
                    </a:ext>
                  </a:extLst>
                </a:gridCol>
                <a:gridCol w="658368">
                  <a:extLst>
                    <a:ext uri="{9D8B030D-6E8A-4147-A177-3AD203B41FA5}">
                      <a16:colId xmlns:a16="http://schemas.microsoft.com/office/drawing/2014/main" val="1439625823"/>
                    </a:ext>
                  </a:extLst>
                </a:gridCol>
                <a:gridCol w="658368">
                  <a:extLst>
                    <a:ext uri="{9D8B030D-6E8A-4147-A177-3AD203B41FA5}">
                      <a16:colId xmlns:a16="http://schemas.microsoft.com/office/drawing/2014/main" val="1301612953"/>
                    </a:ext>
                  </a:extLst>
                </a:gridCol>
                <a:gridCol w="658368">
                  <a:extLst>
                    <a:ext uri="{9D8B030D-6E8A-4147-A177-3AD203B41FA5}">
                      <a16:colId xmlns:a16="http://schemas.microsoft.com/office/drawing/2014/main" val="2218446454"/>
                    </a:ext>
                  </a:extLst>
                </a:gridCol>
                <a:gridCol w="658368">
                  <a:extLst>
                    <a:ext uri="{9D8B030D-6E8A-4147-A177-3AD203B41FA5}">
                      <a16:colId xmlns:a16="http://schemas.microsoft.com/office/drawing/2014/main" val="2835394637"/>
                    </a:ext>
                  </a:extLst>
                </a:gridCol>
                <a:gridCol w="658368">
                  <a:extLst>
                    <a:ext uri="{9D8B030D-6E8A-4147-A177-3AD203B41FA5}">
                      <a16:colId xmlns:a16="http://schemas.microsoft.com/office/drawing/2014/main" val="3575081777"/>
                    </a:ext>
                  </a:extLst>
                </a:gridCol>
                <a:gridCol w="658368">
                  <a:extLst>
                    <a:ext uri="{9D8B030D-6E8A-4147-A177-3AD203B41FA5}">
                      <a16:colId xmlns:a16="http://schemas.microsoft.com/office/drawing/2014/main" val="3460814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307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- 2017-07-08 17:56:06</a:t>
                      </a:r>
                      <a:r>
                        <a:rPr kumimoji="0" lang="es-ES" sz="1000" b="0" i="0" u="none" strike="noStrike" kern="1200" cap="none" spc="0" normalizeH="0" baseline="0" noProof="0">
                          <a:ln>
                            <a:noFill/>
                          </a:ln>
                          <a:solidFill>
                            <a:prstClr val="black"/>
                          </a:solidFill>
                          <a:effectLst/>
                          <a:uLnTx/>
                          <a:uFillTx/>
                          <a:latin typeface="+mn-lt"/>
                          <a:ea typeface="+mn-ea"/>
                          <a:cs typeface="+mn-cs"/>
                        </a:rPr>
                        <a:t>
IDENTIDAD REGIONAL QUE SUMA VALOR
Hoy en #CaminosYSabores con el presidente del INTA, Amadeo Nicora, estuvimos junto a los productores que con orgullo lograron mostrar el enorme valor de lo nuestro.
Desde el Ministerio de Agroindustria tenemos el firme objetivo de fortalecer a las economías regionales y por esa razón le dimos la oportunidad a 40 emprendedores de 14 provincias de mostrar en la ciudad la excelencia de sus productos.
Con esta alternativa, productores de agricultura familiar, de manufacturas rurales y aquellos que cuentan con alguna herramienta de diferenciación acceden a más consumidores mediante aquello que los hace único: la identidad regional.
Sigamos juntos, potenciando el valor agregado en origen, el federalismo y la riqueza de la variedad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2822078"/>
                  </a:ext>
                </a:extLst>
              </a:tr>
            </a:tbl>
          </a:graphicData>
        </a:graphic>
      </p:graphicFrame>
      <p:sp>
        <p:nvSpPr>
          <p:cNvPr id="4" name="Text Placeholder 3">
            <a:extLst>
              <a:ext uri="{FF2B5EF4-FFF2-40B4-BE49-F238E27FC236}">
                <a16:creationId xmlns:a16="http://schemas.microsoft.com/office/drawing/2014/main" id="{B734BCB6-6501-41F3-B8B8-8668D12F3D4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999425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C553B-BB86-4420-A435-F18F744CD704}"/>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25057008-BF90-41F2-8BA5-3C526BBF9E18}"/>
              </a:ext>
            </a:extLst>
          </p:cNvPr>
          <p:cNvGraphicFramePr>
            <a:graphicFrameLocks noGrp="1"/>
          </p:cNvGraphicFramePr>
          <p:nvPr>
            <p:ph type="tbl" sz="quarter" idx="13"/>
            <p:extLst>
              <p:ext uri="{D42A27DB-BD31-4B8C-83A1-F6EECF244321}">
                <p14:modId xmlns:p14="http://schemas.microsoft.com/office/powerpoint/2010/main" val="301411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285638"/>
                    </a:ext>
                  </a:extLst>
                </a:gridCol>
                <a:gridCol w="658368">
                  <a:extLst>
                    <a:ext uri="{9D8B030D-6E8A-4147-A177-3AD203B41FA5}">
                      <a16:colId xmlns:a16="http://schemas.microsoft.com/office/drawing/2014/main" val="2104192165"/>
                    </a:ext>
                  </a:extLst>
                </a:gridCol>
                <a:gridCol w="658368">
                  <a:extLst>
                    <a:ext uri="{9D8B030D-6E8A-4147-A177-3AD203B41FA5}">
                      <a16:colId xmlns:a16="http://schemas.microsoft.com/office/drawing/2014/main" val="2894705618"/>
                    </a:ext>
                  </a:extLst>
                </a:gridCol>
                <a:gridCol w="658368">
                  <a:extLst>
                    <a:ext uri="{9D8B030D-6E8A-4147-A177-3AD203B41FA5}">
                      <a16:colId xmlns:a16="http://schemas.microsoft.com/office/drawing/2014/main" val="1771668102"/>
                    </a:ext>
                  </a:extLst>
                </a:gridCol>
                <a:gridCol w="658368">
                  <a:extLst>
                    <a:ext uri="{9D8B030D-6E8A-4147-A177-3AD203B41FA5}">
                      <a16:colId xmlns:a16="http://schemas.microsoft.com/office/drawing/2014/main" val="2884666636"/>
                    </a:ext>
                  </a:extLst>
                </a:gridCol>
                <a:gridCol w="658368">
                  <a:extLst>
                    <a:ext uri="{9D8B030D-6E8A-4147-A177-3AD203B41FA5}">
                      <a16:colId xmlns:a16="http://schemas.microsoft.com/office/drawing/2014/main" val="2515804439"/>
                    </a:ext>
                  </a:extLst>
                </a:gridCol>
                <a:gridCol w="658368">
                  <a:extLst>
                    <a:ext uri="{9D8B030D-6E8A-4147-A177-3AD203B41FA5}">
                      <a16:colId xmlns:a16="http://schemas.microsoft.com/office/drawing/2014/main" val="3496502512"/>
                    </a:ext>
                  </a:extLst>
                </a:gridCol>
                <a:gridCol w="658368">
                  <a:extLst>
                    <a:ext uri="{9D8B030D-6E8A-4147-A177-3AD203B41FA5}">
                      <a16:colId xmlns:a16="http://schemas.microsoft.com/office/drawing/2014/main" val="4075874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027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- 2017-07-05 16:24:59</a:t>
                      </a:r>
                      <a:r>
                        <a:rPr kumimoji="0" lang="es-ES" sz="1000" b="0" i="0" u="none" strike="noStrike" kern="1200" cap="none" spc="0" normalizeH="0" baseline="0" noProof="0">
                          <a:ln>
                            <a:noFill/>
                          </a:ln>
                          <a:solidFill>
                            <a:prstClr val="black"/>
                          </a:solidFill>
                          <a:effectLst/>
                          <a:uLnTx/>
                          <a:uFillTx/>
                          <a:latin typeface="+mn-lt"/>
                          <a:ea typeface="+mn-ea"/>
                          <a:cs typeface="+mn-cs"/>
                        </a:rPr>
                        <a:t>
FORTALECIENDO AL INTERIOR PRODUCTIVO 
Hoy se inauguró en la localidad rionegrina de El Cuy, un Centro de Desarrollo y Capacitación Rural Permanente.
Este proyecto, ejecutado a través de la UCAR, beneficia a más de 200 productores ovinos, peones rurales y profesionales vinculados al sector de la producción. Además capacitará permanentemente a los ganaderos de la región sur de la provincia y permitirá multiplicar genética ovina adaptada para su provisión a pequeños productores.
Mediante estas herramientas de capacitación rural queremos fortalecer al interior productivo mejorando la calidad y la competitividad del sector agroindustrial, a lo largo y a lo ancho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515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- 2017-07-28 23:04:59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117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- 2017-07-03 22:52:11</a:t>
                      </a:r>
                      <a:r>
                        <a:rPr kumimoji="0" lang="es-ES" sz="1000" b="0" i="0" u="none" strike="noStrike" kern="1200" cap="none" spc="0" normalizeH="0" baseline="0" noProof="0">
                          <a:ln>
                            <a:noFill/>
                          </a:ln>
                          <a:solidFill>
                            <a:prstClr val="black"/>
                          </a:solidFill>
                          <a:effectLst/>
                          <a:uLnTx/>
                          <a:uFillTx/>
                          <a:latin typeface="+mn-lt"/>
                          <a:ea typeface="+mn-ea"/>
                          <a:cs typeface="+mn-cs"/>
                        </a:rPr>
                        <a:t>
Haciendo lo que hay que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644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- 2017-07-26 10:26:14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9600305"/>
                  </a:ext>
                </a:extLst>
              </a:tr>
            </a:tbl>
          </a:graphicData>
        </a:graphic>
      </p:graphicFrame>
      <p:sp>
        <p:nvSpPr>
          <p:cNvPr id="4" name="Text Placeholder 3">
            <a:extLst>
              <a:ext uri="{FF2B5EF4-FFF2-40B4-BE49-F238E27FC236}">
                <a16:creationId xmlns:a16="http://schemas.microsoft.com/office/drawing/2014/main" id="{2ABB4E69-B462-41D1-B2BE-3620ECCFE5F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38549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79758-7518-4058-A47F-627B66E93F0F}"/>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1208EB4D-E101-466B-8401-E7629CCFAF43}"/>
              </a:ext>
            </a:extLst>
          </p:cNvPr>
          <p:cNvGraphicFramePr>
            <a:graphicFrameLocks noGrp="1"/>
          </p:cNvGraphicFramePr>
          <p:nvPr>
            <p:ph type="tbl" sz="quarter" idx="13"/>
            <p:extLst>
              <p:ext uri="{D42A27DB-BD31-4B8C-83A1-F6EECF244321}">
                <p14:modId xmlns:p14="http://schemas.microsoft.com/office/powerpoint/2010/main" val="2921830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724754"/>
                    </a:ext>
                  </a:extLst>
                </a:gridCol>
                <a:gridCol w="658368">
                  <a:extLst>
                    <a:ext uri="{9D8B030D-6E8A-4147-A177-3AD203B41FA5}">
                      <a16:colId xmlns:a16="http://schemas.microsoft.com/office/drawing/2014/main" val="3642380401"/>
                    </a:ext>
                  </a:extLst>
                </a:gridCol>
                <a:gridCol w="658368">
                  <a:extLst>
                    <a:ext uri="{9D8B030D-6E8A-4147-A177-3AD203B41FA5}">
                      <a16:colId xmlns:a16="http://schemas.microsoft.com/office/drawing/2014/main" val="1157545595"/>
                    </a:ext>
                  </a:extLst>
                </a:gridCol>
                <a:gridCol w="658368">
                  <a:extLst>
                    <a:ext uri="{9D8B030D-6E8A-4147-A177-3AD203B41FA5}">
                      <a16:colId xmlns:a16="http://schemas.microsoft.com/office/drawing/2014/main" val="763659143"/>
                    </a:ext>
                  </a:extLst>
                </a:gridCol>
                <a:gridCol w="658368">
                  <a:extLst>
                    <a:ext uri="{9D8B030D-6E8A-4147-A177-3AD203B41FA5}">
                      <a16:colId xmlns:a16="http://schemas.microsoft.com/office/drawing/2014/main" val="3186819379"/>
                    </a:ext>
                  </a:extLst>
                </a:gridCol>
                <a:gridCol w="658368">
                  <a:extLst>
                    <a:ext uri="{9D8B030D-6E8A-4147-A177-3AD203B41FA5}">
                      <a16:colId xmlns:a16="http://schemas.microsoft.com/office/drawing/2014/main" val="1531622644"/>
                    </a:ext>
                  </a:extLst>
                </a:gridCol>
                <a:gridCol w="658368">
                  <a:extLst>
                    <a:ext uri="{9D8B030D-6E8A-4147-A177-3AD203B41FA5}">
                      <a16:colId xmlns:a16="http://schemas.microsoft.com/office/drawing/2014/main" val="590585217"/>
                    </a:ext>
                  </a:extLst>
                </a:gridCol>
                <a:gridCol w="658368">
                  <a:extLst>
                    <a:ext uri="{9D8B030D-6E8A-4147-A177-3AD203B41FA5}">
                      <a16:colId xmlns:a16="http://schemas.microsoft.com/office/drawing/2014/main" val="315666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3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- 2017-07-14 19:02:58</a:t>
                      </a:r>
                      <a:r>
                        <a:rPr kumimoji="0" lang="en-US" sz="1000" b="0" i="0" u="none" strike="noStrike" kern="1200" cap="none" spc="0" normalizeH="0" baseline="0" noProof="0">
                          <a:ln>
                            <a:noFill/>
                          </a:ln>
                          <a:solidFill>
                            <a:prstClr val="black"/>
                          </a:solidFill>
                          <a:effectLst/>
                          <a:uLnTx/>
                          <a:uFillTx/>
                          <a:latin typeface="+mn-lt"/>
                          <a:ea typeface="+mn-ea"/>
                          <a:cs typeface="+mn-cs"/>
                        </a:rPr>
                        <a:t>
Si se puede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058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- 2017-07-17 23:35:02</a:t>
                      </a:r>
                      <a:r>
                        <a:rPr kumimoji="0" lang="es-ES" sz="1000" b="0" i="0" u="none" strike="noStrike" kern="1200" cap="none" spc="0" normalizeH="0" baseline="0" noProof="0">
                          <a:ln>
                            <a:noFill/>
                          </a:ln>
                          <a:solidFill>
                            <a:prstClr val="black"/>
                          </a:solidFill>
                          <a:effectLst/>
                          <a:uLnTx/>
                          <a:uFillTx/>
                          <a:latin typeface="+mn-lt"/>
                          <a:ea typeface="+mn-ea"/>
                          <a:cs typeface="+mn-cs"/>
                        </a:rPr>
                        <a:t>
#CandidatosDelCambio en Formosa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4898095"/>
                  </a:ext>
                </a:extLst>
              </a:tr>
            </a:tbl>
          </a:graphicData>
        </a:graphic>
      </p:graphicFrame>
      <p:sp>
        <p:nvSpPr>
          <p:cNvPr id="4" name="Text Placeholder 3">
            <a:extLst>
              <a:ext uri="{FF2B5EF4-FFF2-40B4-BE49-F238E27FC236}">
                <a16:creationId xmlns:a16="http://schemas.microsoft.com/office/drawing/2014/main" id="{C999FE17-6790-41E1-B1B7-0DBCF10B525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177823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F1170-F8D9-4BA4-BB40-E2366867A01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A96B25F4-529B-48D2-862A-EB89E44CEAB9}"/>
              </a:ext>
            </a:extLst>
          </p:cNvPr>
          <p:cNvGraphicFramePr>
            <a:graphicFrameLocks noGrp="1"/>
          </p:cNvGraphicFramePr>
          <p:nvPr>
            <p:ph type="chart" sz="quarter" idx="13"/>
            <p:extLst>
              <p:ext uri="{D42A27DB-BD31-4B8C-83A1-F6EECF244321}">
                <p14:modId xmlns:p14="http://schemas.microsoft.com/office/powerpoint/2010/main" val="4050383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F8BEEC-D3AB-4093-85C9-E41BEAA2732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5696451-06C6-480B-8415-137B1A7CF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039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F91B-E099-4CF6-9B5A-1BEF75D89B7E}"/>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9357B20-4597-48CC-B853-3B908AF90405}"/>
              </a:ext>
            </a:extLst>
          </p:cNvPr>
          <p:cNvGraphicFramePr>
            <a:graphicFrameLocks noGrp="1"/>
          </p:cNvGraphicFramePr>
          <p:nvPr>
            <p:ph type="chart" sz="quarter" idx="13"/>
            <p:extLst>
              <p:ext uri="{D42A27DB-BD31-4B8C-83A1-F6EECF244321}">
                <p14:modId xmlns:p14="http://schemas.microsoft.com/office/powerpoint/2010/main" val="1513413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263779-C617-4A33-8AD9-CE09CF8DEA0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C4A1495-41EB-4C3F-BBC3-CC0BCF3F3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7148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F125E-99D2-4327-A9FF-063F8797BC9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651E619-7237-4C4A-BDD2-BD416E173769}"/>
              </a:ext>
            </a:extLst>
          </p:cNvPr>
          <p:cNvGraphicFramePr>
            <a:graphicFrameLocks noGrp="1"/>
          </p:cNvGraphicFramePr>
          <p:nvPr>
            <p:ph type="chart" sz="quarter" idx="13"/>
            <p:extLst>
              <p:ext uri="{D42A27DB-BD31-4B8C-83A1-F6EECF244321}">
                <p14:modId xmlns:p14="http://schemas.microsoft.com/office/powerpoint/2010/main" val="3946913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167B01-2F28-420D-ADA3-166C1D1CF91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5F68A49-841B-4F31-BF41-4B3D6421F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789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B87-F405-4698-9431-F6C5FB7DB6D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69C3034-9C4C-47BA-9FD8-9556342C06CC}"/>
              </a:ext>
            </a:extLst>
          </p:cNvPr>
          <p:cNvGraphicFramePr>
            <a:graphicFrameLocks noGrp="1"/>
          </p:cNvGraphicFramePr>
          <p:nvPr>
            <p:ph type="chart" sz="quarter" idx="13"/>
            <p:extLst>
              <p:ext uri="{D42A27DB-BD31-4B8C-83A1-F6EECF244321}">
                <p14:modId xmlns:p14="http://schemas.microsoft.com/office/powerpoint/2010/main" val="2019907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998EDE-4451-4C9E-BBB5-6BC1806D3EA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C41FBFC-F645-4691-9BDD-8F4D929200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420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669AC-66D0-4F90-B5EC-936547BF5BB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0624AF2-6120-4029-AD5B-52942BCC8B01}"/>
              </a:ext>
            </a:extLst>
          </p:cNvPr>
          <p:cNvGraphicFramePr>
            <a:graphicFrameLocks noGrp="1"/>
          </p:cNvGraphicFramePr>
          <p:nvPr>
            <p:ph type="chart" sz="quarter" idx="13"/>
            <p:extLst>
              <p:ext uri="{D42A27DB-BD31-4B8C-83A1-F6EECF244321}">
                <p14:modId xmlns:p14="http://schemas.microsoft.com/office/powerpoint/2010/main" val="3656762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A28D88-C2F1-4C54-925B-472EAA7286E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A506AE0-394A-41F0-8B51-9D53F8C7F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4602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EAA7-A366-4CCD-BBA2-77083D741631}"/>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6A00E6B-246C-4AAF-A9A6-A065BD85E924}"/>
              </a:ext>
            </a:extLst>
          </p:cNvPr>
          <p:cNvGraphicFramePr>
            <a:graphicFrameLocks noGrp="1"/>
          </p:cNvGraphicFramePr>
          <p:nvPr>
            <p:ph type="chart" sz="quarter" idx="13"/>
            <p:extLst>
              <p:ext uri="{D42A27DB-BD31-4B8C-83A1-F6EECF244321}">
                <p14:modId xmlns:p14="http://schemas.microsoft.com/office/powerpoint/2010/main" val="2631208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5FFA00-B8AC-497E-8BA4-D8190EAC9B0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56DCE6E-AFB1-42A2-AF5E-169B10FAAF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103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101FE-E164-4B55-8244-3F99EF53E4E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F652799-FAB0-4025-B389-AA4C225661D8}"/>
              </a:ext>
            </a:extLst>
          </p:cNvPr>
          <p:cNvGraphicFramePr>
            <a:graphicFrameLocks noGrp="1"/>
          </p:cNvGraphicFramePr>
          <p:nvPr>
            <p:ph type="chart" sz="quarter" idx="13"/>
            <p:extLst>
              <p:ext uri="{D42A27DB-BD31-4B8C-83A1-F6EECF244321}">
                <p14:modId xmlns:p14="http://schemas.microsoft.com/office/powerpoint/2010/main" val="2722474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0E93D3-DC15-4955-8AF5-A69FD4E7263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2A54E53-6D53-4384-98A4-C12B7B2F9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084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1D5C5-019C-4345-BD84-2FE0A8E3852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BEC4291-FFF9-4E9B-8028-47885A0AA965}"/>
              </a:ext>
            </a:extLst>
          </p:cNvPr>
          <p:cNvGraphicFramePr>
            <a:graphicFrameLocks noGrp="1"/>
          </p:cNvGraphicFramePr>
          <p:nvPr>
            <p:ph type="chart" sz="quarter" idx="13"/>
            <p:extLst>
              <p:ext uri="{D42A27DB-BD31-4B8C-83A1-F6EECF244321}">
                <p14:modId xmlns:p14="http://schemas.microsoft.com/office/powerpoint/2010/main" val="233848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2B5FE-4673-4745-8A50-60748689924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01F286F-E775-4EAA-B433-961E12C46D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161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D1BB5-2C1A-4598-80A2-F8D060BD244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205DB52-E7E5-4089-9716-1347E30811AC}"/>
              </a:ext>
            </a:extLst>
          </p:cNvPr>
          <p:cNvGraphicFramePr>
            <a:graphicFrameLocks noGrp="1"/>
          </p:cNvGraphicFramePr>
          <p:nvPr>
            <p:ph type="tbl" sz="quarter" idx="13"/>
            <p:extLst>
              <p:ext uri="{D42A27DB-BD31-4B8C-83A1-F6EECF244321}">
                <p14:modId xmlns:p14="http://schemas.microsoft.com/office/powerpoint/2010/main" val="10867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3964626"/>
                    </a:ext>
                  </a:extLst>
                </a:gridCol>
                <a:gridCol w="2468880">
                  <a:extLst>
                    <a:ext uri="{9D8B030D-6E8A-4147-A177-3AD203B41FA5}">
                      <a16:colId xmlns:a16="http://schemas.microsoft.com/office/drawing/2014/main" val="3825747489"/>
                    </a:ext>
                  </a:extLst>
                </a:gridCol>
                <a:gridCol w="822960">
                  <a:extLst>
                    <a:ext uri="{9D8B030D-6E8A-4147-A177-3AD203B41FA5}">
                      <a16:colId xmlns:a16="http://schemas.microsoft.com/office/drawing/2014/main" val="2853126272"/>
                    </a:ext>
                  </a:extLst>
                </a:gridCol>
                <a:gridCol w="822960">
                  <a:extLst>
                    <a:ext uri="{9D8B030D-6E8A-4147-A177-3AD203B41FA5}">
                      <a16:colId xmlns:a16="http://schemas.microsoft.com/office/drawing/2014/main" val="61256866"/>
                    </a:ext>
                  </a:extLst>
                </a:gridCol>
                <a:gridCol w="822960">
                  <a:extLst>
                    <a:ext uri="{9D8B030D-6E8A-4147-A177-3AD203B41FA5}">
                      <a16:colId xmlns:a16="http://schemas.microsoft.com/office/drawing/2014/main" val="2220172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3526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Nilda R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2543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181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Maria Muller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2861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 Broda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522169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Gerardo A.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7947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Nelida Noemi Peichoto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0663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Raul 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20684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Olmedo Salinas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3198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Pryszezepa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1387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L. Araya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34592385"/>
                  </a:ext>
                </a:extLst>
              </a:tr>
            </a:tbl>
          </a:graphicData>
        </a:graphic>
      </p:graphicFrame>
      <p:sp>
        <p:nvSpPr>
          <p:cNvPr id="4" name="Text Placeholder 3">
            <a:extLst>
              <a:ext uri="{FF2B5EF4-FFF2-40B4-BE49-F238E27FC236}">
                <a16:creationId xmlns:a16="http://schemas.microsoft.com/office/drawing/2014/main" id="{77FCE85F-1F90-4C8D-820A-B96A2463696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95487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D742-02FC-4E30-B508-F6E5E7F356CA}"/>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69D2F73-6BEF-4250-93D5-447693BF8E7F}"/>
              </a:ext>
            </a:extLst>
          </p:cNvPr>
          <p:cNvGraphicFramePr>
            <a:graphicFrameLocks noGrp="1"/>
          </p:cNvGraphicFramePr>
          <p:nvPr>
            <p:ph type="tbl" sz="quarter" idx="13"/>
            <p:extLst>
              <p:ext uri="{D42A27DB-BD31-4B8C-83A1-F6EECF244321}">
                <p14:modId xmlns:p14="http://schemas.microsoft.com/office/powerpoint/2010/main" val="3135008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7386545"/>
                    </a:ext>
                  </a:extLst>
                </a:gridCol>
                <a:gridCol w="2468880">
                  <a:extLst>
                    <a:ext uri="{9D8B030D-6E8A-4147-A177-3AD203B41FA5}">
                      <a16:colId xmlns:a16="http://schemas.microsoft.com/office/drawing/2014/main" val="3681170335"/>
                    </a:ext>
                  </a:extLst>
                </a:gridCol>
                <a:gridCol w="822960">
                  <a:extLst>
                    <a:ext uri="{9D8B030D-6E8A-4147-A177-3AD203B41FA5}">
                      <a16:colId xmlns:a16="http://schemas.microsoft.com/office/drawing/2014/main" val="1124370235"/>
                    </a:ext>
                  </a:extLst>
                </a:gridCol>
                <a:gridCol w="822960">
                  <a:extLst>
                    <a:ext uri="{9D8B030D-6E8A-4147-A177-3AD203B41FA5}">
                      <a16:colId xmlns:a16="http://schemas.microsoft.com/office/drawing/2014/main" val="2810140552"/>
                    </a:ext>
                  </a:extLst>
                </a:gridCol>
                <a:gridCol w="822960">
                  <a:extLst>
                    <a:ext uri="{9D8B030D-6E8A-4147-A177-3AD203B41FA5}">
                      <a16:colId xmlns:a16="http://schemas.microsoft.com/office/drawing/2014/main" val="2020193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2454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Osiris Carrera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1631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Wainer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6014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7951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Naty Prado Lima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5130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Héctor Octavio Caceres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12245094"/>
                  </a:ext>
                </a:extLst>
              </a:tr>
            </a:tbl>
          </a:graphicData>
        </a:graphic>
      </p:graphicFrame>
      <p:sp>
        <p:nvSpPr>
          <p:cNvPr id="4" name="Text Placeholder 3">
            <a:extLst>
              <a:ext uri="{FF2B5EF4-FFF2-40B4-BE49-F238E27FC236}">
                <a16:creationId xmlns:a16="http://schemas.microsoft.com/office/drawing/2014/main" id="{8E3909EA-B783-4999-B8E0-BC9D953A0E4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421732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063CD-A0C6-408C-8ECA-F23228ABFF32}"/>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2B6E0EA-BCE0-4201-A47A-B492DB191B00}"/>
              </a:ext>
            </a:extLst>
          </p:cNvPr>
          <p:cNvGraphicFramePr>
            <a:graphicFrameLocks noGrp="1"/>
          </p:cNvGraphicFramePr>
          <p:nvPr>
            <p:ph type="chart" sz="quarter" idx="13"/>
            <p:extLst>
              <p:ext uri="{D42A27DB-BD31-4B8C-83A1-F6EECF244321}">
                <p14:modId xmlns:p14="http://schemas.microsoft.com/office/powerpoint/2010/main" val="1974004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537EA-921B-4BBD-99FC-30A840B10BC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0DFFF89-350E-4F65-9A4F-11FEDE0E96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40970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873</Words>
  <Application>Microsoft Office PowerPoint</Application>
  <PresentationFormat>On-screen Show (4:3)</PresentationFormat>
  <Paragraphs>427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2017-08-09T22:45:43Z</dcterms:created>
  <dcterms:modified xsi:type="dcterms:W3CDTF">2017-08-09T22:46:37Z</dcterms:modified>
</cp:coreProperties>
</file>