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9103</c:v>
                </c:pt>
                <c:pt idx="1">
                  <c:v>9105</c:v>
                </c:pt>
                <c:pt idx="2">
                  <c:v>9117</c:v>
                </c:pt>
                <c:pt idx="3">
                  <c:v>9126</c:v>
                </c:pt>
                <c:pt idx="4">
                  <c:v>9129</c:v>
                </c:pt>
                <c:pt idx="5">
                  <c:v>9131</c:v>
                </c:pt>
                <c:pt idx="6">
                  <c:v>9133</c:v>
                </c:pt>
                <c:pt idx="7">
                  <c:v>9134</c:v>
                </c:pt>
                <c:pt idx="8">
                  <c:v>9139</c:v>
                </c:pt>
                <c:pt idx="9">
                  <c:v>9145</c:v>
                </c:pt>
                <c:pt idx="10">
                  <c:v>9147</c:v>
                </c:pt>
                <c:pt idx="11">
                  <c:v>9154</c:v>
                </c:pt>
                <c:pt idx="12">
                  <c:v>9159</c:v>
                </c:pt>
                <c:pt idx="13">
                  <c:v>9165</c:v>
                </c:pt>
                <c:pt idx="14">
                  <c:v>9174</c:v>
                </c:pt>
                <c:pt idx="15">
                  <c:v>9176</c:v>
                </c:pt>
                <c:pt idx="16">
                  <c:v>9179</c:v>
                </c:pt>
                <c:pt idx="17">
                  <c:v>9182</c:v>
                </c:pt>
                <c:pt idx="18">
                  <c:v>9189</c:v>
                </c:pt>
                <c:pt idx="19">
                  <c:v>9190</c:v>
                </c:pt>
                <c:pt idx="20">
                  <c:v>9193</c:v>
                </c:pt>
                <c:pt idx="21">
                  <c:v>9196</c:v>
                </c:pt>
                <c:pt idx="22">
                  <c:v>9196</c:v>
                </c:pt>
                <c:pt idx="23">
                  <c:v>9201</c:v>
                </c:pt>
                <c:pt idx="24">
                  <c:v>9204</c:v>
                </c:pt>
                <c:pt idx="25">
                  <c:v>9202</c:v>
                </c:pt>
                <c:pt idx="26">
                  <c:v>9205</c:v>
                </c:pt>
                <c:pt idx="27">
                  <c:v>9212</c:v>
                </c:pt>
                <c:pt idx="28">
                  <c:v>9218</c:v>
                </c:pt>
                <c:pt idx="29">
                  <c:v>9218</c:v>
                </c:pt>
                <c:pt idx="30">
                  <c:v>9219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67-46EE-8B13-858249777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662856"/>
        <c:axId val="285457248"/>
      </c:lineChart>
      <c:dateAx>
        <c:axId val="23566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57248"/>
        <c:crosses val="autoZero"/>
        <c:auto val="1"/>
        <c:lblOffset val="100"/>
        <c:baseTimeUnit val="days"/>
      </c:dateAx>
      <c:valAx>
        <c:axId val="28545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6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94-4D5B-AF9E-783A83477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459216"/>
        <c:axId val="241815040"/>
      </c:radarChart>
      <c:catAx>
        <c:axId val="28545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15040"/>
        <c:crosses val="autoZero"/>
        <c:auto val="1"/>
        <c:lblAlgn val="ctr"/>
        <c:lblOffset val="100"/>
        <c:noMultiLvlLbl val="0"/>
      </c:catAx>
      <c:valAx>
        <c:axId val="24181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5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0.54692627433822005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1.7419706042461001</c:v>
                </c:pt>
                <c:pt idx="19">
                  <c:v>1.2297312003481999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0.47836486192651001</c:v>
                </c:pt>
                <c:pt idx="24">
                  <c:v>0</c:v>
                </c:pt>
                <c:pt idx="25">
                  <c:v>0</c:v>
                </c:pt>
                <c:pt idx="26">
                  <c:v>0.44007388894925997</c:v>
                </c:pt>
                <c:pt idx="27">
                  <c:v>0.73848827106864001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D-433A-8BC9-8291ED35F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60848"/>
        <c:axId val="241560520"/>
      </c:lineChart>
      <c:dateAx>
        <c:axId val="241560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60520"/>
        <c:crosses val="autoZero"/>
        <c:auto val="1"/>
        <c:lblOffset val="100"/>
        <c:baseTimeUnit val="days"/>
      </c:dateAx>
      <c:valAx>
        <c:axId val="24156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6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0-4864-85DD-337C31C41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82608"/>
        <c:axId val="287687200"/>
      </c:barChart>
      <c:catAx>
        <c:axId val="28768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7200"/>
        <c:crosses val="autoZero"/>
        <c:auto val="1"/>
        <c:lblAlgn val="ctr"/>
        <c:lblOffset val="100"/>
        <c:noMultiLvlLbl val="0"/>
      </c:catAx>
      <c:valAx>
        <c:axId val="28768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2</c:v>
                </c:pt>
                <c:pt idx="2">
                  <c:v>12</c:v>
                </c:pt>
                <c:pt idx="3">
                  <c:v>9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5</c:v>
                </c:pt>
                <c:pt idx="9">
                  <c:v>6</c:v>
                </c:pt>
                <c:pt idx="10">
                  <c:v>2</c:v>
                </c:pt>
                <c:pt idx="11">
                  <c:v>7</c:v>
                </c:pt>
                <c:pt idx="12">
                  <c:v>5</c:v>
                </c:pt>
                <c:pt idx="13">
                  <c:v>6</c:v>
                </c:pt>
                <c:pt idx="14">
                  <c:v>9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7</c:v>
                </c:pt>
                <c:pt idx="19">
                  <c:v>1</c:v>
                </c:pt>
                <c:pt idx="20">
                  <c:v>3</c:v>
                </c:pt>
                <c:pt idx="21">
                  <c:v>3</c:v>
                </c:pt>
                <c:pt idx="22">
                  <c:v>0</c:v>
                </c:pt>
                <c:pt idx="23">
                  <c:v>5</c:v>
                </c:pt>
                <c:pt idx="24">
                  <c:v>3</c:v>
                </c:pt>
                <c:pt idx="25">
                  <c:v>-2</c:v>
                </c:pt>
                <c:pt idx="26">
                  <c:v>3</c:v>
                </c:pt>
                <c:pt idx="27">
                  <c:v>7</c:v>
                </c:pt>
                <c:pt idx="28">
                  <c:v>6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0F-4656-A102-2C7A36089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86544"/>
        <c:axId val="287686872"/>
      </c:lineChart>
      <c:dateAx>
        <c:axId val="28768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6872"/>
        <c:crosses val="autoZero"/>
        <c:auto val="1"/>
        <c:lblOffset val="100"/>
        <c:baseTimeUnit val="days"/>
      </c:dateAx>
      <c:valAx>
        <c:axId val="28768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C-4457-B50B-31AC5057D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04864"/>
        <c:axId val="297308144"/>
      </c:lineChart>
      <c:dateAx>
        <c:axId val="297304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08144"/>
        <c:crosses val="autoZero"/>
        <c:auto val="1"/>
        <c:lblOffset val="100"/>
        <c:baseTimeUnit val="days"/>
      </c:dateAx>
      <c:valAx>
        <c:axId val="29730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0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C7-425F-890C-E783DC7A0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888088"/>
        <c:axId val="297887432"/>
      </c:barChart>
      <c:catAx>
        <c:axId val="29788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7432"/>
        <c:crosses val="autoZero"/>
        <c:auto val="1"/>
        <c:lblAlgn val="ctr"/>
        <c:lblOffset val="100"/>
        <c:noMultiLvlLbl val="0"/>
      </c:catAx>
      <c:valAx>
        <c:axId val="29788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0.51304442746425005</c:v>
                </c:pt>
                <c:pt idx="2">
                  <c:v>1.7465342211549</c:v>
                </c:pt>
                <c:pt idx="3">
                  <c:v>0.70589091438343998</c:v>
                </c:pt>
                <c:pt idx="4">
                  <c:v>0.74227704399083005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10-41E4-A61B-6FF521743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886120"/>
        <c:axId val="297883824"/>
      </c:barChart>
      <c:catAx>
        <c:axId val="29788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3824"/>
        <c:crosses val="autoZero"/>
        <c:auto val="1"/>
        <c:lblAlgn val="ctr"/>
        <c:lblOffset val="100"/>
        <c:noMultiLvlLbl val="0"/>
      </c:catAx>
      <c:valAx>
        <c:axId val="29788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1E-4C6C-ABA0-FADAA6FA29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1E-4C6C-ABA0-FADAA6FA29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883496"/>
        <c:axId val="297885464"/>
      </c:barChart>
      <c:catAx>
        <c:axId val="29788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5464"/>
        <c:crosses val="autoZero"/>
        <c:auto val="1"/>
        <c:lblAlgn val="ctr"/>
        <c:lblOffset val="100"/>
        <c:noMultiLvlLbl val="0"/>
      </c:catAx>
      <c:valAx>
        <c:axId val="29788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0.54591112566874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0.48040179058848997</c:v>
                </c:pt>
                <c:pt idx="16">
                  <c:v>0</c:v>
                </c:pt>
                <c:pt idx="17">
                  <c:v>0.25111911780761997</c:v>
                </c:pt>
                <c:pt idx="18">
                  <c:v>0.98809913746042</c:v>
                </c:pt>
                <c:pt idx="19">
                  <c:v>0.63325690577574001</c:v>
                </c:pt>
                <c:pt idx="20">
                  <c:v>1.7469156021400001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85-4541-A39D-2967A1F6E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92680"/>
        <c:axId val="297890056"/>
      </c:lineChart>
      <c:catAx>
        <c:axId val="29789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90056"/>
        <c:crosses val="autoZero"/>
        <c:auto val="1"/>
        <c:lblAlgn val="ctr"/>
        <c:lblOffset val="100"/>
        <c:noMultiLvlLbl val="0"/>
      </c:catAx>
      <c:valAx>
        <c:axId val="29789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9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7C-41E2-9928-6A5BC5C90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72224"/>
        <c:axId val="241558552"/>
      </c:lineChart>
      <c:catAx>
        <c:axId val="23757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58552"/>
        <c:crosses val="autoZero"/>
        <c:auto val="1"/>
        <c:lblAlgn val="ctr"/>
        <c:lblOffset val="100"/>
        <c:noMultiLvlLbl val="0"/>
      </c:catAx>
      <c:valAx>
        <c:axId val="24155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7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0.48874690068111998</c:v>
                </c:pt>
                <c:pt idx="3">
                  <c:v>0</c:v>
                </c:pt>
                <c:pt idx="4">
                  <c:v>1.0369122262168999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0-4A09-988D-18E8E5812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956016"/>
        <c:axId val="329959624"/>
      </c:barChart>
      <c:catAx>
        <c:axId val="32995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59624"/>
        <c:crosses val="autoZero"/>
        <c:auto val="1"/>
        <c:lblAlgn val="ctr"/>
        <c:lblOffset val="100"/>
        <c:noMultiLvlLbl val="0"/>
      </c:catAx>
      <c:valAx>
        <c:axId val="32995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8-4217-AAD8-F9231AADBB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E8-4217-AAD8-F9231AADBB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E8-4217-AAD8-F9231AADBB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E8-4217-AAD8-F9231AADBB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E8-4217-AAD8-F9231AADBB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E8-4217-AAD8-F9231AADBBF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E8-4217-AAD8-F9231AADBBF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E8-4217-AAD8-F9231AADB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946176"/>
        <c:axId val="329948144"/>
      </c:barChart>
      <c:catAx>
        <c:axId val="32994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48144"/>
        <c:crosses val="autoZero"/>
        <c:auto val="1"/>
        <c:lblAlgn val="ctr"/>
        <c:lblOffset val="100"/>
        <c:noMultiLvlLbl val="0"/>
      </c:catAx>
      <c:valAx>
        <c:axId val="32994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4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8-4B10-93D8-275FC2949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908016"/>
        <c:axId val="328914904"/>
      </c:barChart>
      <c:catAx>
        <c:axId val="32890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14904"/>
        <c:crosses val="autoZero"/>
        <c:auto val="1"/>
        <c:lblAlgn val="ctr"/>
        <c:lblOffset val="100"/>
        <c:noMultiLvlLbl val="0"/>
      </c:catAx>
      <c:valAx>
        <c:axId val="32891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0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7784-56F5-4AD9-A90F-4EC8CF9323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08B903-7E92-4874-8051-D4F8774D57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85155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7931-155E-43B1-961C-66F6D45B4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C2449C-17FA-4CE4-B0D7-817A9DB85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703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35025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3760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208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9486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7848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2612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5139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7041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813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8565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9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Francisco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94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56C7A-112F-497E-A5EB-6419A4AD0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76896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1FBD-F346-4EC2-85B2-5B12C2ABE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D5826-A9C4-44F6-A198-E3F6F51B47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94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99B72-87AF-45DC-B87B-EAEA0B367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4DABA-928C-404A-9CBF-8BF14EC6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8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458C4-4F43-4EDB-9698-090269CAD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1D92C0-F040-42ED-850A-685EA31C9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565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98997-5427-4173-A76D-E4CC27C3E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D8816-FAE7-463F-A4AE-F8534B62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70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C1F0-15B6-4F53-8D88-09A4A2C3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11111-280C-4807-BA29-EA7B29B91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6736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D718D-4A20-4099-A4B7-749380226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9C9A8-6175-4D19-8C49-65BFC28B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88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2B6CC-5A64-461A-B6F7-AF90F5879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439095-01DD-4F70-BC65-3D20B9239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731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3A4BC-0F64-4AB7-B473-FBB0F507A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5EE11-18CD-46FE-982F-15DA25E4F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87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25B1-3565-4042-AE6E-D57DFEB9C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E50911-A659-4953-8E18-3197AAE9E9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781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A35F1-7B4C-485B-9FE8-8CDFF463D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489DE-6210-4B3D-A35D-D9D84B14A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81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10DB1-DB85-4110-8A81-1B07EFED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2A05A3-B4AC-4013-880E-CB9EEA907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8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02151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748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459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66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9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96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01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738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65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- 2017-07-19 20:16:30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INDUSTRIA AUTOMOTRIZ SIGUE CRECIENDO
Recorrí la planta de Volkswagen en General Pacheco para conocer los resultados de la inversión de 150 millones de dólares anunciada a Mauricio Macri el año pasado. Los más de 6000 empleados que trabajan en esta planta y la de Córdoba producen vehículos que se exportan a los 5 continentes. Nos enorgullece que una empresa que está en Argentina desde hace más 30 años siga apostando por el país, generando empleo de calidad.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23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- 2017-07-20 18:33:06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noticia: por primera vez exportaremos limones a México. Esto significa más mercados y más trabajo para nuestras economías regionales.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175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5DEF4-2BED-46F5-866A-DAEFCC26D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982434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75C90-7049-4912-AD77-43527BAC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863B9-F454-45FB-B2C3-5A5D47316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120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21353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338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28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894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736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885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774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46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07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- 2017-07-28 18:53:44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CERCA DE LAS PYMES SALTEÑAS
Gran agenda de trabajo en #Salta: en una nueva jornada del #DíaPyME, les acercamos a las pequeñas y medianas empresas de la provincia las herramientas con las que pueden seguir creciendo y ser más competitivas. 
Solo el 23% de las #PyMEs de #Salta están registradas en el #RegistroPyme. A las que todavía no lo hicieron las invitamos a sumarse a los beneficios de la ley de manera online. Es fácil y rápido. Pueden hacerlo en www.produccion.gob.ar/pymes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34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- 2017-07-27 19:24:16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#Salta visité a Sonia y a Ramón, que desde hace 25 años tienen la #PyME Cleo, que fabrica sándwiches frescos y envasados al vacío. Además de mostrarme cómo están creciendo con la ayuda del BICE - Banco de Inversión y Comercio Exterior, disfrutamos de una buena chacarera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04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78963-084D-4599-9500-4261CCA3B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93679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05C25-9D37-4470-8027-B5BB696EA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5F95A-AAC8-45F5-9DBB-A183BD918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628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6857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66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47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873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94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894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86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114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- 2017-07-10 10:50:09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HISTORIA ARGENTINA EN REALIDAD VIRTUAL 
Visité en su casa a Javier Ignacio Tibi, que con la ayuda de #FondoSemilla desarrolló una aplicación de realidad virtual para contar la historia argentina. Si necesitás financiamiento para tu proyecto entrá acá www.produccion.gob.ar/fondo-semilla/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5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- 2017-07-24 15:36:30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CERCA DE TU PYME
El viernes 28 de julio voy a visitar la ciudad de Salta. Si tenés un comercio, un emprendimiento o una PyME, quiero conocerte para escuchar tu historia, tus proyectos y necesidades. Dejá un comentario o escribí a cercadetupyme@produccion.gob.ar si querés que te visitemos.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5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ACCB3-5064-445F-992D-87F62FCD4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6064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59D8-60E0-4790-8335-D58C3181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40D3C-68C1-45E2-9A9E-587D0EA09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636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5211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775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9081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179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359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162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0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52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4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Cabrera - 2017-07-27 17:20:24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#PyME también puede acceder a los beneficios de la #LeyPyME
Si tenés una #PyME o conocés a alguien que la tenga, podés acceder a los beneficios de la #LeyPyME. Las que ya se registraron se ahorraron $3.500 millones en impuestos, eligieron cuándo pagar IVA y a través del BICE - Banco de Inversión y Comercio Exterior y del Ministerio de Producción de la Nación Argentina accedieron a mejores créditos para inversiones. Es fácil, rápido y sólo tenés que registrarte online en www.produccion.gob.ar/pymes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250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229D7-7AEE-47FD-B46E-EB1148C53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12796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71BBC-CF4B-4099-9A68-F28C1FF0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DFB81E-4143-4753-8E27-F904447A0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0923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90FE8-B73C-419C-B339-5FC89053F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1F284-12A2-4183-8873-C20E12A5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744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7868-4D9E-4198-9C8A-E6D57FF6D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B17E3-F401-430D-94DA-CEB532A82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1181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0649A-659B-4A34-9B6C-F76EF5A3B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B06F0-262A-47E2-A523-E91547366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85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C6467-346A-4B90-A2E1-045D0AFA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BD2823-01F4-449E-B0FF-5146ACD37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2738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49916-24A2-4463-A7BD-85A5F9B03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004F5-9228-4E0D-9BD2-113218AE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4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725FD-08D1-4E5D-B4BA-B162B4D9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CC49A-39DB-405E-A68C-4A3960C9C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285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96E5E-F978-4F8B-AD2F-A020562D0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9723A-A528-4697-A379-66FAAFBC9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10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B7D3-BB27-4827-A7E6-2E3368F33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418FA2-0C9D-4237-AF28-2B6B4A39A6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258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BE13C-D288-4ABC-B40F-2F01F2BF4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0F3D4-E24D-4CD9-802F-81CB23B2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94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FF8F-B609-4096-81AE-3605366C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5686F-0FF5-45B7-AC41-9E9808671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261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026E2-8A34-4E97-96A1-EC619654E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78704-E4B9-4296-9A13-75E6803E3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035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D2355-A2EF-4FAE-A690-0BC3B5CD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082A8-10EB-4DC7-BEF5-6D9452C4AD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577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42717-D764-46FA-AA1F-40B5EF4FB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68527-0917-43DD-9837-D2693A9B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02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2EB8-817D-4E87-8FCD-5C0289D0D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FBBC80-26E8-4501-9BBE-CF28AE6761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3688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F9A91-ADBC-46A4-BFBE-439EC4EB6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0C30B-DD8A-44A2-B7ED-6E7ABA0C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1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A14A-31E3-4D37-B868-712AE0969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A189A7-48D6-413A-8385-C50B1CB88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251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10845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5913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72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155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495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Ayuda Para Que No Cierre La Ultima Fabrica De Jeringas De La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8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Adrian Cavallero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8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Irisarri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85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Kipnis Katz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7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Malena Rivera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7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Susana Beatriz Bima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8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Guillermo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5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 Cristina Ricatti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27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Doliente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Francisco Cabrera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102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A11B-9159-4F3D-9C0A-9C6D886A4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860454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C3E2B-0FD8-4AF7-A17A-D1EB270B8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444DC6-F28D-43F5-A5CC-E29B4D187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3726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168BA-33AA-4CE2-92EE-8E841F1AF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2B99E-EF83-463B-956E-9DC21C9C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173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474</Words>
  <Application>Microsoft Office PowerPoint</Application>
  <PresentationFormat>On-screen Show (4:3)</PresentationFormat>
  <Paragraphs>214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2017-08-09T22:42:44Z</dcterms:created>
  <dcterms:modified xsi:type="dcterms:W3CDTF">2017-08-09T22:43:16Z</dcterms:modified>
</cp:coreProperties>
</file>