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BB-4CBD-8653-CDF2AED053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618920"/>
        <c:axId val="244619248"/>
      </c:radarChart>
      <c:catAx>
        <c:axId val="244618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19248"/>
        <c:crosses val="autoZero"/>
        <c:auto val="1"/>
        <c:lblAlgn val="ctr"/>
        <c:lblOffset val="100"/>
        <c:noMultiLvlLbl val="0"/>
      </c:catAx>
      <c:valAx>
        <c:axId val="24461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18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1634</c:v>
                </c:pt>
                <c:pt idx="1">
                  <c:v>1635</c:v>
                </c:pt>
                <c:pt idx="2">
                  <c:v>1638</c:v>
                </c:pt>
                <c:pt idx="3">
                  <c:v>1639</c:v>
                </c:pt>
                <c:pt idx="4">
                  <c:v>1640</c:v>
                </c:pt>
                <c:pt idx="5">
                  <c:v>1643</c:v>
                </c:pt>
                <c:pt idx="6">
                  <c:v>1646</c:v>
                </c:pt>
                <c:pt idx="7">
                  <c:v>1649</c:v>
                </c:pt>
                <c:pt idx="8">
                  <c:v>1647</c:v>
                </c:pt>
                <c:pt idx="9">
                  <c:v>1648</c:v>
                </c:pt>
                <c:pt idx="10">
                  <c:v>1651</c:v>
                </c:pt>
                <c:pt idx="11">
                  <c:v>1651</c:v>
                </c:pt>
                <c:pt idx="12">
                  <c:v>1654</c:v>
                </c:pt>
                <c:pt idx="13">
                  <c:v>1658</c:v>
                </c:pt>
                <c:pt idx="14">
                  <c:v>1659</c:v>
                </c:pt>
                <c:pt idx="15">
                  <c:v>1662</c:v>
                </c:pt>
                <c:pt idx="16">
                  <c:v>1666</c:v>
                </c:pt>
                <c:pt idx="17">
                  <c:v>1670</c:v>
                </c:pt>
                <c:pt idx="18">
                  <c:v>1675</c:v>
                </c:pt>
                <c:pt idx="19">
                  <c:v>1687</c:v>
                </c:pt>
                <c:pt idx="20">
                  <c:v>1692</c:v>
                </c:pt>
                <c:pt idx="21">
                  <c:v>1697</c:v>
                </c:pt>
                <c:pt idx="22">
                  <c:v>1697</c:v>
                </c:pt>
                <c:pt idx="23">
                  <c:v>1700</c:v>
                </c:pt>
                <c:pt idx="24">
                  <c:v>1700</c:v>
                </c:pt>
                <c:pt idx="25">
                  <c:v>1700</c:v>
                </c:pt>
                <c:pt idx="26">
                  <c:v>1705</c:v>
                </c:pt>
                <c:pt idx="27">
                  <c:v>1713</c:v>
                </c:pt>
                <c:pt idx="28">
                  <c:v>1722</c:v>
                </c:pt>
                <c:pt idx="29">
                  <c:v>1726</c:v>
                </c:pt>
                <c:pt idx="30">
                  <c:v>1731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E8-4377-8CBF-ECAC711BE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082144"/>
        <c:axId val="171080504"/>
      </c:lineChart>
      <c:catAx>
        <c:axId val="17108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080504"/>
        <c:crosses val="autoZero"/>
        <c:auto val="1"/>
        <c:lblAlgn val="ctr"/>
        <c:lblOffset val="100"/>
        <c:noMultiLvlLbl val="0"/>
      </c:catAx>
      <c:valAx>
        <c:axId val="17108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08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BB-44DC-A76B-C75D029AC9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1085752"/>
        <c:axId val="171086080"/>
      </c:barChart>
      <c:catAx>
        <c:axId val="171085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086080"/>
        <c:crosses val="autoZero"/>
        <c:auto val="1"/>
        <c:lblAlgn val="ctr"/>
        <c:lblOffset val="100"/>
        <c:noMultiLvlLbl val="0"/>
      </c:catAx>
      <c:valAx>
        <c:axId val="17108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08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3</c:v>
                </c:pt>
                <c:pt idx="16">
                  <c:v>4</c:v>
                </c:pt>
                <c:pt idx="17">
                  <c:v>0</c:v>
                </c:pt>
                <c:pt idx="18">
                  <c:v>3</c:v>
                </c:pt>
                <c:pt idx="19">
                  <c:v>2</c:v>
                </c:pt>
                <c:pt idx="20">
                  <c:v>1</c:v>
                </c:pt>
                <c:pt idx="21">
                  <c:v>7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99-44E4-BFC7-F0AEF9670B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081904"/>
        <c:axId val="170081248"/>
      </c:lineChart>
      <c:catAx>
        <c:axId val="17008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81248"/>
        <c:crosses val="autoZero"/>
        <c:auto val="1"/>
        <c:lblAlgn val="ctr"/>
        <c:lblOffset val="100"/>
        <c:noMultiLvlLbl val="0"/>
      </c:catAx>
      <c:valAx>
        <c:axId val="17008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8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2.4970273483947998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1.9322235434007</c:v>
                </c:pt>
                <c:pt idx="14">
                  <c:v>0</c:v>
                </c:pt>
                <c:pt idx="15">
                  <c:v>3.4879112168053998</c:v>
                </c:pt>
                <c:pt idx="16">
                  <c:v>3.2996432818074002</c:v>
                </c:pt>
                <c:pt idx="17">
                  <c:v>0</c:v>
                </c:pt>
                <c:pt idx="18">
                  <c:v>2.5366627031312001</c:v>
                </c:pt>
                <c:pt idx="19">
                  <c:v>1.9322235434007</c:v>
                </c:pt>
                <c:pt idx="20">
                  <c:v>3.8644470868014</c:v>
                </c:pt>
                <c:pt idx="21">
                  <c:v>4.0258196025139998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F6-4F52-A77B-04D29F067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658552"/>
        <c:axId val="294667408"/>
      </c:lineChart>
      <c:catAx>
        <c:axId val="294658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67408"/>
        <c:crosses val="autoZero"/>
        <c:auto val="1"/>
        <c:lblAlgn val="ctr"/>
        <c:lblOffset val="100"/>
        <c:noMultiLvlLbl val="0"/>
      </c:catAx>
      <c:valAx>
        <c:axId val="29466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5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34-497B-9775-0D15138AF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664456"/>
        <c:axId val="294660520"/>
      </c:barChart>
      <c:catAx>
        <c:axId val="29466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60520"/>
        <c:crosses val="autoZero"/>
        <c:auto val="1"/>
        <c:lblAlgn val="ctr"/>
        <c:lblOffset val="100"/>
        <c:noMultiLvlLbl val="0"/>
      </c:catAx>
      <c:valAx>
        <c:axId val="29466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6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3.38958381566</c:v>
                </c:pt>
                <c:pt idx="1">
                  <c:v>2.7330977311346998</c:v>
                </c:pt>
                <c:pt idx="2">
                  <c:v>2.7439024390243998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D7-41F4-AF34-B85D261EE9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665440"/>
        <c:axId val="294674296"/>
      </c:barChart>
      <c:catAx>
        <c:axId val="294665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74296"/>
        <c:crosses val="autoZero"/>
        <c:auto val="1"/>
        <c:lblAlgn val="ctr"/>
        <c:lblOffset val="100"/>
        <c:noMultiLvlLbl val="0"/>
      </c:catAx>
      <c:valAx>
        <c:axId val="29467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6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54-4658-AB17-C517C3ADF1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54-4658-AB17-C517C3ADF1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54-4658-AB17-C517C3ADF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669376"/>
        <c:axId val="294672656"/>
      </c:barChart>
      <c:catAx>
        <c:axId val="29466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72656"/>
        <c:crosses val="autoZero"/>
        <c:auto val="1"/>
        <c:lblAlgn val="ctr"/>
        <c:lblOffset val="100"/>
        <c:noMultiLvlLbl val="0"/>
      </c:catAx>
      <c:valAx>
        <c:axId val="29467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6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3.7257233452239</c:v>
                </c:pt>
                <c:pt idx="1">
                  <c:v>3.1956004756243002</c:v>
                </c:pt>
                <c:pt idx="2">
                  <c:v>2.3781212841855002</c:v>
                </c:pt>
                <c:pt idx="3">
                  <c:v>3.8644470868014</c:v>
                </c:pt>
                <c:pt idx="4">
                  <c:v>2.8775267538643998</c:v>
                </c:pt>
                <c:pt idx="5">
                  <c:v>2.4970273483947998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23-4BD5-B055-9BD8299890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098232"/>
        <c:axId val="293094624"/>
      </c:barChart>
      <c:catAx>
        <c:axId val="29309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94624"/>
        <c:crosses val="autoZero"/>
        <c:auto val="1"/>
        <c:lblAlgn val="ctr"/>
        <c:lblOffset val="100"/>
        <c:noMultiLvlLbl val="0"/>
      </c:catAx>
      <c:valAx>
        <c:axId val="29309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9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BB-452A-95DE-5D373EF872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BB-452A-95DE-5D373EF872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3096920"/>
        <c:axId val="293097248"/>
      </c:barChart>
      <c:catAx>
        <c:axId val="29309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97248"/>
        <c:crosses val="autoZero"/>
        <c:auto val="1"/>
        <c:lblAlgn val="ctr"/>
        <c:lblOffset val="100"/>
        <c:noMultiLvlLbl val="0"/>
      </c:catAx>
      <c:valAx>
        <c:axId val="29309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9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5E633-8E68-4D0D-BEB5-D16F34519C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AB4399-98B8-49DD-8E34-19468813DA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16053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6CE37-7248-464D-A86C-6A1FA7DDD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E58F41-26C4-4F04-90CC-3E68A82C78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294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54726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488328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36154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6686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6954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72487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872143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419363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37638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6793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4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gruporamosrd (Grupo Ramos)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3.1758%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827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62178-72B2-470D-8D8D-89E192CDB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3864789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CC294-EA87-41C1-9F0C-080AE936B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D66AFB-0CFD-4284-B9C0-74F23B7D89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9160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A72D4-486C-47C6-B9D1-8A157484E5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B5B9D-EA72-46C8-8EB8-DA24C7535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823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5E31A-0C3A-49B9-BD90-3237BB08A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1D7986-CE9D-4FEB-BC77-CDA3948319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1095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3C33A-3A59-4E58-A60B-DDCAB6DF66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46B1A-17D3-45FF-87C4-FC1FA7B57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572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1D123-B5F1-4434-804C-FE22EDD14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269E9F-19DF-4506-8437-596D625F6A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6742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8223C-A987-409A-B17F-ED90D7D80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9B6A9-4ABF-4448-9008-61866905D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397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D64EA-E593-4B17-8645-A0FACE88F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688F97-884C-4EC4-98EA-3A3CDC0816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3041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FEA10-E08C-4615-A8FF-0B7BCF9A7C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82522-7F09-4340-BC10-F1BD522A5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1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F773C-745D-48DB-AEAA-13906B8FA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441ED9-9B3B-4CE0-BA73-AD86773EE0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1181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CFAFC-2C68-431D-90E5-4CA5295C63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B6B63-ECE6-4542-8808-BD94DCDBA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891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F345E-A332-49E3-B991-4539BF29E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BC2912-6B80-4F14-9B4F-E9BE6FBE0C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3100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CBF11-7070-4C4F-808D-0C62429413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E061C-7836-4FD2-8CD3-8DA378143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475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CF842-DF96-4311-8720-7C25D52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3EE5B5-835F-4A6B-AAC8-E10F78F2D4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9812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99B57-8775-4C32-8E67-B902C1BC29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4C548-8C9B-45FF-9C4A-3B957A80F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650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E63CA-B575-4DEB-8356-5C6E4B0A7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359B9B-E14A-4966-ABCA-7E7C732088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3574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CACF2-5064-4FD0-B461-F446C2508F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B28B0-E36B-44AF-8922-6AB2E37B7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976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48FF6-A577-4EEC-BDDD-EAEF6D482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FFE8DA-890A-4E06-9474-74B2CACDEA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6534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13D96-9276-4196-93B4-90437D147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4FE62-DAE4-47CE-850E-67505EFF4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480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B1122-2354-4A6D-BF23-EF8EC470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2A3D23-C3D1-4E17-A0D6-2A757862D3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93168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41EB2-A140-4056-8B66-690F73F55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C6595-855A-4602-9C2B-983DFEF97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406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2F548-F606-4E16-86BE-CA382CFF7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F5454B-D277-4B81-B9FD-1FEF911BEC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7085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697997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06661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38291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76830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7342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94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- 2017-07-27 21:55:44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pequeña es la razón que impulsa a Jorge Jenkins a dar lo mejor de sí mismo en todos los aspectos de su vida. #SúperPapá #LaPrimeraInfanciaImporta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6.0411%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56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- 2017-07-24 16:59:11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Alejandro y Marcos son la razón de vida de nuestro #SúperPapá Ramon Pou. Sus hijos lo han convertido en una persona más sensible, solidaria y, sobre todo, más feliz. #LaPrimeraInfanciaImporta.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5.5882%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11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- 2017-07-27 15:50:56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#SúperPapás son divertidos. Luis Espaillat- Super Pola. #LaPrimeraInfanciaImporta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73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- 2017-07-14 21:42:02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¡Algo nuevo se acerca! Manténganse atentos para saber el nuevo significado de CINCO.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4.9457%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751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- 2017-07-17 18:40:40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Vinicio Lora es otro de los #SúperPapás de Grupo Ramos. Para él, las actividades recreativas son las que más unen a los padres con sus hijos porque permiten conocer sus gustos y generar esos recuerdos que permanecerán por siempre. "Tengo un alto involucramiento en la crianza de los niños, les doy afecto, les proveo cuidado, protección, pero sobre todo juegos y alegría. #LaPrimeraInfanciaImporta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4.5018%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631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3B212-CCB2-4B36-B876-5172A3866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2500880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AC18F-27B0-47CA-BBE3-10406AB44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CCDE0C-406F-4A1D-86C0-9BE4D45C30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2583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134851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55429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49168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86554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7488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847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- 2017-07-18 21:29:43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Otro de nuestros #SúperPapás es Simón Jovine. Para Simón #LaPrimeraInfanciaImporta porque desde muy pequeños, los niños ven en el comportamiento de los padres su ejemplo a seguir. “Somos súper papás porque enseñamos predicando con el ejemplo y formando a nuestros hijos en valores, integridad y amor para una mejor sociedad".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450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- 2017-07-25 20:58:22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Geraldo Rosario no existen obstáculos, ni excusas para dedicarle tiempo de calidad a los hijos. “Abrazarla, escucharla y compartir su amor es algo extraordinario e inexplicable”. #SúperPapá #LaPrimeraInfanciaImporta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3.8235%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13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- 2017-07-20 21:51:53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Luis Miguel Morillo es otro #SúperPapá de Grupo Ramos. Aunque reconoce que no tiene súper poderes como los personajes de las tiras cómicas, Luis Miguel cree que el amor, el tiempo de calidad y un involucramiento al cien por ciento es suficiente para demostrarle a sus hijos lo importante que son para él.  ##LaPrimeraInfanciaImporta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3.7937%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389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- 2017-07-13 21:04:46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secreto de Rafael Altuna para ser un #SúperPapá es la dedicación. El tiempo de calidad y el acompañamiento en todas las etapas del desarrollo de sus hijos, es la mayor muestra de amor hacia ellos. #LaPrimeraInfanciaImporta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096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- 2017-07-05 21:28:10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Aviso importante para todos nuestros clientes y público en general.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553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3CBE8-9D24-4AF4-B8C4-3FD5133BAD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19609773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298</Words>
  <Application>Microsoft Office PowerPoint</Application>
  <PresentationFormat>On-screen Show (4:3)</PresentationFormat>
  <Paragraphs>118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2017-08-05T19:03:56Z</dcterms:created>
  <dcterms:modified xsi:type="dcterms:W3CDTF">2017-08-05T19:04:17Z</dcterms:modified>
</cp:coreProperties>
</file>