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1504938</c:v>
                </c:pt>
                <c:pt idx="1">
                  <c:v>1505342</c:v>
                </c:pt>
                <c:pt idx="2">
                  <c:v>1506006</c:v>
                </c:pt>
                <c:pt idx="3">
                  <c:v>1506811</c:v>
                </c:pt>
                <c:pt idx="4">
                  <c:v>1507439</c:v>
                </c:pt>
                <c:pt idx="5">
                  <c:v>1507925</c:v>
                </c:pt>
                <c:pt idx="6">
                  <c:v>1508371</c:v>
                </c:pt>
                <c:pt idx="7">
                  <c:v>1508762</c:v>
                </c:pt>
                <c:pt idx="8">
                  <c:v>1509105</c:v>
                </c:pt>
                <c:pt idx="9">
                  <c:v>1509653</c:v>
                </c:pt>
                <c:pt idx="10">
                  <c:v>1510080</c:v>
                </c:pt>
                <c:pt idx="11">
                  <c:v>1510418</c:v>
                </c:pt>
                <c:pt idx="12">
                  <c:v>1510983</c:v>
                </c:pt>
                <c:pt idx="13">
                  <c:v>1511351</c:v>
                </c:pt>
                <c:pt idx="14">
                  <c:v>1512000</c:v>
                </c:pt>
                <c:pt idx="15">
                  <c:v>1512816</c:v>
                </c:pt>
                <c:pt idx="16">
                  <c:v>1513211</c:v>
                </c:pt>
                <c:pt idx="17">
                  <c:v>1513489</c:v>
                </c:pt>
                <c:pt idx="18">
                  <c:v>1513838</c:v>
                </c:pt>
                <c:pt idx="19">
                  <c:v>1515322</c:v>
                </c:pt>
                <c:pt idx="20">
                  <c:v>1516634</c:v>
                </c:pt>
                <c:pt idx="21">
                  <c:v>1517568</c:v>
                </c:pt>
                <c:pt idx="22">
                  <c:v>1518346</c:v>
                </c:pt>
                <c:pt idx="23">
                  <c:v>1519338</c:v>
                </c:pt>
                <c:pt idx="24">
                  <c:v>1520194</c:v>
                </c:pt>
                <c:pt idx="25">
                  <c:v>1520625</c:v>
                </c:pt>
                <c:pt idx="26">
                  <c:v>1521052</c:v>
                </c:pt>
                <c:pt idx="27">
                  <c:v>1521533</c:v>
                </c:pt>
                <c:pt idx="28">
                  <c:v>1521845</c:v>
                </c:pt>
                <c:pt idx="29">
                  <c:v>1522150</c:v>
                </c:pt>
                <c:pt idx="30">
                  <c:v>1522534</c:v>
                </c:pt>
              </c:numCache>
            </c:numRef>
          </c:val>
          <c:smooth val="0"/>
          <c:extLst>
            <c:ext xmlns:c16="http://schemas.microsoft.com/office/drawing/2014/chart" uri="{C3380CC4-5D6E-409C-BE32-E72D297353CC}">
              <c16:uniqueId val="{00000000-93C5-48E0-BF81-100758AFA673}"/>
            </c:ext>
          </c:extLst>
        </c:ser>
        <c:dLbls>
          <c:showLegendKey val="0"/>
          <c:showVal val="0"/>
          <c:showCatName val="0"/>
          <c:showSerName val="0"/>
          <c:showPercent val="0"/>
          <c:showBubbleSize val="0"/>
        </c:dLbls>
        <c:smooth val="0"/>
        <c:axId val="44553712"/>
        <c:axId val="278661048"/>
      </c:lineChart>
      <c:dateAx>
        <c:axId val="44553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661048"/>
        <c:crosses val="autoZero"/>
        <c:auto val="1"/>
        <c:lblOffset val="100"/>
        <c:baseTimeUnit val="days"/>
      </c:dateAx>
      <c:valAx>
        <c:axId val="278661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53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AA44-429F-88CA-55C3D9488567}"/>
            </c:ext>
          </c:extLst>
        </c:ser>
        <c:dLbls>
          <c:showLegendKey val="0"/>
          <c:showVal val="0"/>
          <c:showCatName val="0"/>
          <c:showSerName val="0"/>
          <c:showPercent val="0"/>
          <c:showBubbleSize val="0"/>
        </c:dLbls>
        <c:axId val="278661376"/>
        <c:axId val="233459848"/>
      </c:radarChart>
      <c:catAx>
        <c:axId val="278661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3459848"/>
        <c:crosses val="autoZero"/>
        <c:auto val="1"/>
        <c:lblAlgn val="ctr"/>
        <c:lblOffset val="100"/>
        <c:noMultiLvlLbl val="0"/>
      </c:catAx>
      <c:valAx>
        <c:axId val="233459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661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0.76886473324002003</c:v>
                </c:pt>
                <c:pt idx="1">
                  <c:v>0.32820867161859002</c:v>
                </c:pt>
                <c:pt idx="2">
                  <c:v>1.5366982936988001</c:v>
                </c:pt>
                <c:pt idx="3">
                  <c:v>1.4109723262224001</c:v>
                </c:pt>
                <c:pt idx="4">
                  <c:v>0.66918802355478002</c:v>
                </c:pt>
                <c:pt idx="5">
                  <c:v>0.42638301710838</c:v>
                </c:pt>
                <c:pt idx="6">
                  <c:v>0.53456292088044</c:v>
                </c:pt>
                <c:pt idx="7">
                  <c:v>0.22073943069113</c:v>
                </c:pt>
                <c:pt idx="8">
                  <c:v>1.1916698753357999</c:v>
                </c:pt>
                <c:pt idx="9">
                  <c:v>0.44332801768143998</c:v>
                </c:pt>
                <c:pt idx="10">
                  <c:v>0.36480058495257001</c:v>
                </c:pt>
                <c:pt idx="11">
                  <c:v>1.5510025168035</c:v>
                </c:pt>
                <c:pt idx="12">
                  <c:v>0.18117429006420999</c:v>
                </c:pt>
                <c:pt idx="13">
                  <c:v>1.1710486001878</c:v>
                </c:pt>
                <c:pt idx="14">
                  <c:v>2.0740569236112001</c:v>
                </c:pt>
                <c:pt idx="15">
                  <c:v>0.22755103120322001</c:v>
                </c:pt>
                <c:pt idx="16">
                  <c:v>0.81929236563069996</c:v>
                </c:pt>
                <c:pt idx="17">
                  <c:v>0.55631545908085001</c:v>
                </c:pt>
                <c:pt idx="18">
                  <c:v>0.66104542424569002</c:v>
                </c:pt>
                <c:pt idx="19">
                  <c:v>1.3053783887282</c:v>
                </c:pt>
                <c:pt idx="20">
                  <c:v>0.27381663850003002</c:v>
                </c:pt>
                <c:pt idx="21">
                  <c:v>0.58025141371602995</c:v>
                </c:pt>
                <c:pt idx="22">
                  <c:v>0.48183183054591999</c:v>
                </c:pt>
                <c:pt idx="23">
                  <c:v>0.2684940237365</c:v>
                </c:pt>
                <c:pt idx="24">
                  <c:v>0.69691649898733998</c:v>
                </c:pt>
                <c:pt idx="25">
                  <c:v>1.4531616163809</c:v>
                </c:pt>
                <c:pt idx="26">
                  <c:v>1.0312077946500999</c:v>
                </c:pt>
                <c:pt idx="27">
                  <c:v>1.1106349076969</c:v>
                </c:pt>
                <c:pt idx="28">
                  <c:v>0.62732923744601998</c:v>
                </c:pt>
                <c:pt idx="29">
                  <c:v>1.4130776867496999</c:v>
                </c:pt>
                <c:pt idx="30">
                  <c:v>0.88935337788749003</c:v>
                </c:pt>
              </c:numCache>
            </c:numRef>
          </c:val>
          <c:smooth val="0"/>
          <c:extLst>
            <c:ext xmlns:c16="http://schemas.microsoft.com/office/drawing/2014/chart" uri="{C3380CC4-5D6E-409C-BE32-E72D297353CC}">
              <c16:uniqueId val="{00000000-4B36-403B-8929-DEF5EB6AD1E4}"/>
            </c:ext>
          </c:extLst>
        </c:ser>
        <c:dLbls>
          <c:showLegendKey val="0"/>
          <c:showVal val="0"/>
          <c:showCatName val="0"/>
          <c:showSerName val="0"/>
          <c:showPercent val="0"/>
          <c:showBubbleSize val="0"/>
        </c:dLbls>
        <c:smooth val="0"/>
        <c:axId val="232297808"/>
        <c:axId val="232302728"/>
      </c:lineChart>
      <c:dateAx>
        <c:axId val="232297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302728"/>
        <c:crosses val="autoZero"/>
        <c:auto val="1"/>
        <c:lblOffset val="100"/>
        <c:baseTimeUnit val="days"/>
      </c:dateAx>
      <c:valAx>
        <c:axId val="232302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29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597</c:v>
                </c:pt>
                <c:pt idx="1">
                  <c:v>592</c:v>
                </c:pt>
                <c:pt idx="2">
                  <c:v>437</c:v>
                </c:pt>
                <c:pt idx="3">
                  <c:v>741</c:v>
                </c:pt>
                <c:pt idx="4">
                  <c:v>652</c:v>
                </c:pt>
                <c:pt idx="5">
                  <c:v>558</c:v>
                </c:pt>
                <c:pt idx="6">
                  <c:v>529</c:v>
                </c:pt>
              </c:numCache>
            </c:numRef>
          </c:val>
          <c:extLst>
            <c:ext xmlns:c16="http://schemas.microsoft.com/office/drawing/2014/chart" uri="{C3380CC4-5D6E-409C-BE32-E72D297353CC}">
              <c16:uniqueId val="{00000000-9282-4145-AD6E-875702F06ED9}"/>
            </c:ext>
          </c:extLst>
        </c:ser>
        <c:dLbls>
          <c:showLegendKey val="0"/>
          <c:showVal val="0"/>
          <c:showCatName val="0"/>
          <c:showSerName val="0"/>
          <c:showPercent val="0"/>
          <c:showBubbleSize val="0"/>
        </c:dLbls>
        <c:gapWidth val="219"/>
        <c:overlap val="-27"/>
        <c:axId val="232298464"/>
        <c:axId val="232298792"/>
      </c:barChart>
      <c:catAx>
        <c:axId val="232298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298792"/>
        <c:crosses val="autoZero"/>
        <c:auto val="1"/>
        <c:lblAlgn val="ctr"/>
        <c:lblOffset val="100"/>
        <c:noMultiLvlLbl val="0"/>
      </c:catAx>
      <c:valAx>
        <c:axId val="232298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298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504</c:v>
                </c:pt>
                <c:pt idx="1">
                  <c:v>404</c:v>
                </c:pt>
                <c:pt idx="2">
                  <c:v>664</c:v>
                </c:pt>
                <c:pt idx="3">
                  <c:v>805</c:v>
                </c:pt>
                <c:pt idx="4">
                  <c:v>628</c:v>
                </c:pt>
                <c:pt idx="5">
                  <c:v>486</c:v>
                </c:pt>
                <c:pt idx="6">
                  <c:v>446</c:v>
                </c:pt>
                <c:pt idx="7">
                  <c:v>391</c:v>
                </c:pt>
                <c:pt idx="8">
                  <c:v>343</c:v>
                </c:pt>
                <c:pt idx="9">
                  <c:v>548</c:v>
                </c:pt>
                <c:pt idx="10">
                  <c:v>427</c:v>
                </c:pt>
                <c:pt idx="11">
                  <c:v>338</c:v>
                </c:pt>
                <c:pt idx="12">
                  <c:v>565</c:v>
                </c:pt>
                <c:pt idx="13">
                  <c:v>368</c:v>
                </c:pt>
                <c:pt idx="14">
                  <c:v>649</c:v>
                </c:pt>
                <c:pt idx="15">
                  <c:v>816</c:v>
                </c:pt>
                <c:pt idx="16">
                  <c:v>395</c:v>
                </c:pt>
                <c:pt idx="17">
                  <c:v>278</c:v>
                </c:pt>
                <c:pt idx="18">
                  <c:v>349</c:v>
                </c:pt>
                <c:pt idx="19">
                  <c:v>1484</c:v>
                </c:pt>
                <c:pt idx="20">
                  <c:v>1312</c:v>
                </c:pt>
                <c:pt idx="21">
                  <c:v>934</c:v>
                </c:pt>
                <c:pt idx="22">
                  <c:v>778</c:v>
                </c:pt>
                <c:pt idx="23">
                  <c:v>992</c:v>
                </c:pt>
                <c:pt idx="24">
                  <c:v>856</c:v>
                </c:pt>
                <c:pt idx="25">
                  <c:v>431</c:v>
                </c:pt>
                <c:pt idx="26">
                  <c:v>427</c:v>
                </c:pt>
                <c:pt idx="27">
                  <c:v>481</c:v>
                </c:pt>
                <c:pt idx="28">
                  <c:v>312</c:v>
                </c:pt>
                <c:pt idx="29">
                  <c:v>305</c:v>
                </c:pt>
                <c:pt idx="30">
                  <c:v>384</c:v>
                </c:pt>
              </c:numCache>
            </c:numRef>
          </c:val>
          <c:smooth val="0"/>
          <c:extLst>
            <c:ext xmlns:c16="http://schemas.microsoft.com/office/drawing/2014/chart" uri="{C3380CC4-5D6E-409C-BE32-E72D297353CC}">
              <c16:uniqueId val="{00000000-564C-4898-918C-F80186C21878}"/>
            </c:ext>
          </c:extLst>
        </c:ser>
        <c:dLbls>
          <c:showLegendKey val="0"/>
          <c:showVal val="0"/>
          <c:showCatName val="0"/>
          <c:showSerName val="0"/>
          <c:showPercent val="0"/>
          <c:showBubbleSize val="0"/>
        </c:dLbls>
        <c:smooth val="0"/>
        <c:axId val="280507200"/>
        <c:axId val="280507528"/>
      </c:lineChart>
      <c:dateAx>
        <c:axId val="280507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507528"/>
        <c:crosses val="autoZero"/>
        <c:auto val="1"/>
        <c:lblOffset val="100"/>
        <c:baseTimeUnit val="days"/>
      </c:dateAx>
      <c:valAx>
        <c:axId val="280507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507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1</c:v>
                </c:pt>
                <c:pt idx="1">
                  <c:v>2</c:v>
                </c:pt>
                <c:pt idx="2">
                  <c:v>3</c:v>
                </c:pt>
                <c:pt idx="3">
                  <c:v>2</c:v>
                </c:pt>
                <c:pt idx="4">
                  <c:v>2</c:v>
                </c:pt>
                <c:pt idx="5">
                  <c:v>2</c:v>
                </c:pt>
                <c:pt idx="6">
                  <c:v>2</c:v>
                </c:pt>
                <c:pt idx="7">
                  <c:v>1</c:v>
                </c:pt>
                <c:pt idx="8">
                  <c:v>2</c:v>
                </c:pt>
                <c:pt idx="9">
                  <c:v>2</c:v>
                </c:pt>
                <c:pt idx="10">
                  <c:v>2</c:v>
                </c:pt>
                <c:pt idx="11">
                  <c:v>2</c:v>
                </c:pt>
                <c:pt idx="12">
                  <c:v>1</c:v>
                </c:pt>
                <c:pt idx="13">
                  <c:v>2</c:v>
                </c:pt>
                <c:pt idx="14">
                  <c:v>2</c:v>
                </c:pt>
                <c:pt idx="15">
                  <c:v>2</c:v>
                </c:pt>
                <c:pt idx="16">
                  <c:v>2</c:v>
                </c:pt>
                <c:pt idx="17">
                  <c:v>2</c:v>
                </c:pt>
                <c:pt idx="18">
                  <c:v>1</c:v>
                </c:pt>
                <c:pt idx="19">
                  <c:v>3</c:v>
                </c:pt>
                <c:pt idx="20">
                  <c:v>1</c:v>
                </c:pt>
                <c:pt idx="21">
                  <c:v>4</c:v>
                </c:pt>
                <c:pt idx="22">
                  <c:v>3</c:v>
                </c:pt>
                <c:pt idx="23">
                  <c:v>1</c:v>
                </c:pt>
                <c:pt idx="24">
                  <c:v>2</c:v>
                </c:pt>
                <c:pt idx="25">
                  <c:v>1</c:v>
                </c:pt>
                <c:pt idx="26">
                  <c:v>3</c:v>
                </c:pt>
                <c:pt idx="27">
                  <c:v>2</c:v>
                </c:pt>
                <c:pt idx="28">
                  <c:v>1</c:v>
                </c:pt>
                <c:pt idx="29">
                  <c:v>1</c:v>
                </c:pt>
                <c:pt idx="30">
                  <c:v>1</c:v>
                </c:pt>
              </c:numCache>
            </c:numRef>
          </c:val>
          <c:smooth val="0"/>
          <c:extLst>
            <c:ext xmlns:c16="http://schemas.microsoft.com/office/drawing/2014/chart" uri="{C3380CC4-5D6E-409C-BE32-E72D297353CC}">
              <c16:uniqueId val="{00000000-9270-4844-B86C-91F00142F3C0}"/>
            </c:ext>
          </c:extLst>
        </c:ser>
        <c:dLbls>
          <c:showLegendKey val="0"/>
          <c:showVal val="0"/>
          <c:showCatName val="0"/>
          <c:showSerName val="0"/>
          <c:showPercent val="0"/>
          <c:showBubbleSize val="0"/>
        </c:dLbls>
        <c:smooth val="0"/>
        <c:axId val="344662752"/>
        <c:axId val="344656520"/>
      </c:lineChart>
      <c:dateAx>
        <c:axId val="344662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56520"/>
        <c:crosses val="autoZero"/>
        <c:auto val="1"/>
        <c:lblOffset val="100"/>
        <c:baseTimeUnit val="days"/>
      </c:dateAx>
      <c:valAx>
        <c:axId val="344656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662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c:v>
                </c:pt>
                <c:pt idx="1">
                  <c:v>8</c:v>
                </c:pt>
                <c:pt idx="2">
                  <c:v>6</c:v>
                </c:pt>
                <c:pt idx="3">
                  <c:v>9</c:v>
                </c:pt>
                <c:pt idx="4">
                  <c:v>7</c:v>
                </c:pt>
                <c:pt idx="5">
                  <c:v>9</c:v>
                </c:pt>
                <c:pt idx="6">
                  <c:v>10</c:v>
                </c:pt>
              </c:numCache>
            </c:numRef>
          </c:val>
          <c:extLst>
            <c:ext xmlns:c16="http://schemas.microsoft.com/office/drawing/2014/chart" uri="{C3380CC4-5D6E-409C-BE32-E72D297353CC}">
              <c16:uniqueId val="{00000000-EA29-47BD-8B19-B064E5C1A7D0}"/>
            </c:ext>
          </c:extLst>
        </c:ser>
        <c:dLbls>
          <c:showLegendKey val="0"/>
          <c:showVal val="0"/>
          <c:showCatName val="0"/>
          <c:showSerName val="0"/>
          <c:showPercent val="0"/>
          <c:showBubbleSize val="0"/>
        </c:dLbls>
        <c:gapWidth val="219"/>
        <c:overlap val="-27"/>
        <c:axId val="338990296"/>
        <c:axId val="338991936"/>
      </c:barChart>
      <c:catAx>
        <c:axId val="338990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991936"/>
        <c:crosses val="autoZero"/>
        <c:auto val="1"/>
        <c:lblAlgn val="ctr"/>
        <c:lblOffset val="100"/>
        <c:noMultiLvlLbl val="0"/>
      </c:catAx>
      <c:valAx>
        <c:axId val="338991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990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0.91902859327298003</c:v>
                </c:pt>
                <c:pt idx="1">
                  <c:v>0.75596900648461995</c:v>
                </c:pt>
                <c:pt idx="2">
                  <c:v>1.0913285627964999</c:v>
                </c:pt>
                <c:pt idx="3">
                  <c:v>0.89518031325586001</c:v>
                </c:pt>
                <c:pt idx="4">
                  <c:v>0.84426874963665999</c:v>
                </c:pt>
                <c:pt idx="5">
                  <c:v>0.89816777092498001</c:v>
                </c:pt>
                <c:pt idx="6">
                  <c:v>0.63534856804620998</c:v>
                </c:pt>
              </c:numCache>
            </c:numRef>
          </c:val>
          <c:extLst>
            <c:ext xmlns:c16="http://schemas.microsoft.com/office/drawing/2014/chart" uri="{C3380CC4-5D6E-409C-BE32-E72D297353CC}">
              <c16:uniqueId val="{00000000-B971-4006-B692-11F38F1080CB}"/>
            </c:ext>
          </c:extLst>
        </c:ser>
        <c:dLbls>
          <c:showLegendKey val="0"/>
          <c:showVal val="0"/>
          <c:showCatName val="0"/>
          <c:showSerName val="0"/>
          <c:showPercent val="0"/>
          <c:showBubbleSize val="0"/>
        </c:dLbls>
        <c:gapWidth val="219"/>
        <c:overlap val="-27"/>
        <c:axId val="338980456"/>
        <c:axId val="338978488"/>
      </c:barChart>
      <c:catAx>
        <c:axId val="338980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978488"/>
        <c:crosses val="autoZero"/>
        <c:auto val="1"/>
        <c:lblAlgn val="ctr"/>
        <c:lblOffset val="100"/>
        <c:noMultiLvlLbl val="0"/>
      </c:catAx>
      <c:valAx>
        <c:axId val="33897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980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María Eugenia Vidal</c:v>
                </c:pt>
              </c:strCache>
            </c:strRef>
          </c:cat>
          <c:val>
            <c:numRef>
              <c:f>Sheet1!$B$2</c:f>
              <c:numCache>
                <c:formatCode>General</c:formatCode>
                <c:ptCount val="1"/>
                <c:pt idx="0">
                  <c:v>10</c:v>
                </c:pt>
              </c:numCache>
            </c:numRef>
          </c:val>
          <c:extLst>
            <c:ext xmlns:c16="http://schemas.microsoft.com/office/drawing/2014/chart" uri="{C3380CC4-5D6E-409C-BE32-E72D297353CC}">
              <c16:uniqueId val="{00000000-4756-47C5-BBC9-9920A5ED6880}"/>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María Eugenia Vidal</c:v>
                </c:pt>
              </c:strCache>
            </c:strRef>
          </c:cat>
          <c:val>
            <c:numRef>
              <c:f>Sheet1!$C$2</c:f>
              <c:numCache>
                <c:formatCode>General</c:formatCode>
                <c:ptCount val="1"/>
                <c:pt idx="0">
                  <c:v>7</c:v>
                </c:pt>
              </c:numCache>
            </c:numRef>
          </c:val>
          <c:extLst>
            <c:ext xmlns:c16="http://schemas.microsoft.com/office/drawing/2014/chart" uri="{C3380CC4-5D6E-409C-BE32-E72D297353CC}">
              <c16:uniqueId val="{00000001-4756-47C5-BBC9-9920A5ED6880}"/>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María Eugenia Vidal</c:v>
                </c:pt>
              </c:strCache>
            </c:strRef>
          </c:cat>
          <c:val>
            <c:numRef>
              <c:f>Sheet1!$D$2</c:f>
              <c:numCache>
                <c:formatCode>General</c:formatCode>
                <c:ptCount val="1"/>
                <c:pt idx="0">
                  <c:v>41</c:v>
                </c:pt>
              </c:numCache>
            </c:numRef>
          </c:val>
          <c:extLst>
            <c:ext xmlns:c16="http://schemas.microsoft.com/office/drawing/2014/chart" uri="{C3380CC4-5D6E-409C-BE32-E72D297353CC}">
              <c16:uniqueId val="{00000002-4756-47C5-BBC9-9920A5ED6880}"/>
            </c:ext>
          </c:extLst>
        </c:ser>
        <c:dLbls>
          <c:showLegendKey val="0"/>
          <c:showVal val="0"/>
          <c:showCatName val="0"/>
          <c:showSerName val="0"/>
          <c:showPercent val="0"/>
          <c:showBubbleSize val="0"/>
        </c:dLbls>
        <c:gapWidth val="150"/>
        <c:overlap val="100"/>
        <c:axId val="338970944"/>
        <c:axId val="338971272"/>
      </c:barChart>
      <c:catAx>
        <c:axId val="338970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971272"/>
        <c:crosses val="autoZero"/>
        <c:auto val="1"/>
        <c:lblAlgn val="ctr"/>
        <c:lblOffset val="100"/>
        <c:noMultiLvlLbl val="0"/>
      </c:catAx>
      <c:valAx>
        <c:axId val="338971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970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0.36839664214653001</c:v>
                </c:pt>
                <c:pt idx="1">
                  <c:v>0</c:v>
                </c:pt>
                <c:pt idx="2">
                  <c:v>0</c:v>
                </c:pt>
                <c:pt idx="3">
                  <c:v>0</c:v>
                </c:pt>
                <c:pt idx="4">
                  <c:v>0</c:v>
                </c:pt>
                <c:pt idx="5">
                  <c:v>0</c:v>
                </c:pt>
                <c:pt idx="6">
                  <c:v>0</c:v>
                </c:pt>
                <c:pt idx="7">
                  <c:v>0</c:v>
                </c:pt>
                <c:pt idx="8">
                  <c:v>0</c:v>
                </c:pt>
                <c:pt idx="9">
                  <c:v>0</c:v>
                </c:pt>
                <c:pt idx="10">
                  <c:v>1.0387252524799</c:v>
                </c:pt>
                <c:pt idx="11">
                  <c:v>0.74578800657134003</c:v>
                </c:pt>
                <c:pt idx="12">
                  <c:v>1.0018041040725001</c:v>
                </c:pt>
                <c:pt idx="13">
                  <c:v>0.42440050758045</c:v>
                </c:pt>
                <c:pt idx="14">
                  <c:v>0.84344948574665002</c:v>
                </c:pt>
                <c:pt idx="15">
                  <c:v>0.68222089792056995</c:v>
                </c:pt>
                <c:pt idx="16">
                  <c:v>0.78477536129430003</c:v>
                </c:pt>
                <c:pt idx="17">
                  <c:v>1.8679216113257</c:v>
                </c:pt>
                <c:pt idx="18">
                  <c:v>0.42283689199028002</c:v>
                </c:pt>
                <c:pt idx="19">
                  <c:v>0.85897552787442</c:v>
                </c:pt>
                <c:pt idx="20">
                  <c:v>0.84058652762380004</c:v>
                </c:pt>
                <c:pt idx="21">
                  <c:v>0.65556896007231003</c:v>
                </c:pt>
                <c:pt idx="22">
                  <c:v>0.41615078363567998</c:v>
                </c:pt>
                <c:pt idx="23">
                  <c:v>2.0646993299357002</c:v>
                </c:pt>
              </c:numCache>
            </c:numRef>
          </c:val>
          <c:smooth val="0"/>
          <c:extLst>
            <c:ext xmlns:c16="http://schemas.microsoft.com/office/drawing/2014/chart" uri="{C3380CC4-5D6E-409C-BE32-E72D297353CC}">
              <c16:uniqueId val="{00000000-D38B-4D59-ADE4-10C806744573}"/>
            </c:ext>
          </c:extLst>
        </c:ser>
        <c:dLbls>
          <c:showLegendKey val="0"/>
          <c:showVal val="0"/>
          <c:showCatName val="0"/>
          <c:showSerName val="0"/>
          <c:showPercent val="0"/>
          <c:showBubbleSize val="0"/>
        </c:dLbls>
        <c:smooth val="0"/>
        <c:axId val="229996912"/>
        <c:axId val="229997568"/>
      </c:lineChart>
      <c:catAx>
        <c:axId val="229996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997568"/>
        <c:crosses val="autoZero"/>
        <c:auto val="1"/>
        <c:lblAlgn val="ctr"/>
        <c:lblOffset val="100"/>
        <c:noMultiLvlLbl val="0"/>
      </c:catAx>
      <c:valAx>
        <c:axId val="229997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996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María Eugenia Vidal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0</c:v>
                </c:pt>
                <c:pt idx="2">
                  <c:v>0</c:v>
                </c:pt>
                <c:pt idx="3">
                  <c:v>0</c:v>
                </c:pt>
                <c:pt idx="4">
                  <c:v>0</c:v>
                </c:pt>
                <c:pt idx="5">
                  <c:v>0</c:v>
                </c:pt>
                <c:pt idx="6">
                  <c:v>0</c:v>
                </c:pt>
                <c:pt idx="7">
                  <c:v>0</c:v>
                </c:pt>
                <c:pt idx="8">
                  <c:v>0</c:v>
                </c:pt>
                <c:pt idx="9">
                  <c:v>0</c:v>
                </c:pt>
                <c:pt idx="10">
                  <c:v>1</c:v>
                </c:pt>
                <c:pt idx="11">
                  <c:v>7</c:v>
                </c:pt>
                <c:pt idx="12">
                  <c:v>6</c:v>
                </c:pt>
                <c:pt idx="13">
                  <c:v>3</c:v>
                </c:pt>
                <c:pt idx="14">
                  <c:v>3</c:v>
                </c:pt>
                <c:pt idx="15">
                  <c:v>4</c:v>
                </c:pt>
                <c:pt idx="16">
                  <c:v>4</c:v>
                </c:pt>
                <c:pt idx="17">
                  <c:v>5</c:v>
                </c:pt>
                <c:pt idx="18">
                  <c:v>2</c:v>
                </c:pt>
                <c:pt idx="19">
                  <c:v>6</c:v>
                </c:pt>
                <c:pt idx="20">
                  <c:v>5</c:v>
                </c:pt>
                <c:pt idx="21">
                  <c:v>5</c:v>
                </c:pt>
                <c:pt idx="22">
                  <c:v>5</c:v>
                </c:pt>
                <c:pt idx="23">
                  <c:v>1</c:v>
                </c:pt>
              </c:numCache>
            </c:numRef>
          </c:val>
          <c:smooth val="0"/>
          <c:extLst>
            <c:ext xmlns:c16="http://schemas.microsoft.com/office/drawing/2014/chart" uri="{C3380CC4-5D6E-409C-BE32-E72D297353CC}">
              <c16:uniqueId val="{00000000-995A-410C-9585-64D58B37E8A0}"/>
            </c:ext>
          </c:extLst>
        </c:ser>
        <c:dLbls>
          <c:showLegendKey val="0"/>
          <c:showVal val="0"/>
          <c:showCatName val="0"/>
          <c:showSerName val="0"/>
          <c:showPercent val="0"/>
          <c:showBubbleSize val="0"/>
        </c:dLbls>
        <c:smooth val="0"/>
        <c:axId val="348312704"/>
        <c:axId val="348313032"/>
      </c:lineChart>
      <c:catAx>
        <c:axId val="348312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13032"/>
        <c:crosses val="autoZero"/>
        <c:auto val="1"/>
        <c:lblAlgn val="ctr"/>
        <c:lblOffset val="100"/>
        <c:noMultiLvlLbl val="0"/>
      </c:catAx>
      <c:valAx>
        <c:axId val="348313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12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0.54375435917755999</c:v>
                </c:pt>
                <c:pt idx="3">
                  <c:v>0</c:v>
                </c:pt>
                <c:pt idx="4">
                  <c:v>0.89174276535570995</c:v>
                </c:pt>
                <c:pt idx="5">
                  <c:v>0</c:v>
                </c:pt>
                <c:pt idx="6">
                  <c:v>0</c:v>
                </c:pt>
              </c:numCache>
            </c:numRef>
          </c:val>
          <c:extLst>
            <c:ext xmlns:c16="http://schemas.microsoft.com/office/drawing/2014/chart" uri="{C3380CC4-5D6E-409C-BE32-E72D297353CC}">
              <c16:uniqueId val="{00000000-EAED-4D7D-A95E-F67CC84E375C}"/>
            </c:ext>
          </c:extLst>
        </c:ser>
        <c:dLbls>
          <c:showLegendKey val="0"/>
          <c:showVal val="0"/>
          <c:showCatName val="0"/>
          <c:showSerName val="0"/>
          <c:showPercent val="0"/>
          <c:showBubbleSize val="0"/>
        </c:dLbls>
        <c:gapWidth val="219"/>
        <c:overlap val="-27"/>
        <c:axId val="348307128"/>
        <c:axId val="348303520"/>
      </c:barChart>
      <c:catAx>
        <c:axId val="348307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03520"/>
        <c:crosses val="autoZero"/>
        <c:auto val="1"/>
        <c:lblAlgn val="ctr"/>
        <c:lblOffset val="100"/>
        <c:noMultiLvlLbl val="0"/>
      </c:catAx>
      <c:valAx>
        <c:axId val="348303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07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María Eugenia Vidal</c:v>
                </c:pt>
              </c:strCache>
            </c:strRef>
          </c:cat>
          <c:val>
            <c:numRef>
              <c:f>Sheet1!$B$2</c:f>
              <c:numCache>
                <c:formatCode>General</c:formatCode>
                <c:ptCount val="1"/>
                <c:pt idx="0">
                  <c:v>451130</c:v>
                </c:pt>
              </c:numCache>
            </c:numRef>
          </c:val>
          <c:extLst>
            <c:ext xmlns:c16="http://schemas.microsoft.com/office/drawing/2014/chart" uri="{C3380CC4-5D6E-409C-BE32-E72D297353CC}">
              <c16:uniqueId val="{00000000-668E-4039-805F-ACC6DEADBFF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María Eugenia Vidal</c:v>
                </c:pt>
              </c:strCache>
            </c:strRef>
          </c:cat>
          <c:val>
            <c:numRef>
              <c:f>Sheet1!$C$2</c:f>
              <c:numCache>
                <c:formatCode>General</c:formatCode>
                <c:ptCount val="1"/>
                <c:pt idx="0">
                  <c:v>90047</c:v>
                </c:pt>
              </c:numCache>
            </c:numRef>
          </c:val>
          <c:extLst>
            <c:ext xmlns:c16="http://schemas.microsoft.com/office/drawing/2014/chart" uri="{C3380CC4-5D6E-409C-BE32-E72D297353CC}">
              <c16:uniqueId val="{00000001-668E-4039-805F-ACC6DEADBFF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María Eugenia Vidal</c:v>
                </c:pt>
              </c:strCache>
            </c:strRef>
          </c:cat>
          <c:val>
            <c:numRef>
              <c:f>Sheet1!$D$2</c:f>
              <c:numCache>
                <c:formatCode>General</c:formatCode>
                <c:ptCount val="1"/>
                <c:pt idx="0">
                  <c:v>4623</c:v>
                </c:pt>
              </c:numCache>
            </c:numRef>
          </c:val>
          <c:extLst>
            <c:ext xmlns:c16="http://schemas.microsoft.com/office/drawing/2014/chart" uri="{C3380CC4-5D6E-409C-BE32-E72D297353CC}">
              <c16:uniqueId val="{00000002-668E-4039-805F-ACC6DEADBFF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María Eugenia Vidal</c:v>
                </c:pt>
              </c:strCache>
            </c:strRef>
          </c:cat>
          <c:val>
            <c:numRef>
              <c:f>Sheet1!$E$2</c:f>
              <c:numCache>
                <c:formatCode>General</c:formatCode>
                <c:ptCount val="1"/>
                <c:pt idx="0">
                  <c:v>1334</c:v>
                </c:pt>
              </c:numCache>
            </c:numRef>
          </c:val>
          <c:extLst>
            <c:ext xmlns:c16="http://schemas.microsoft.com/office/drawing/2014/chart" uri="{C3380CC4-5D6E-409C-BE32-E72D297353CC}">
              <c16:uniqueId val="{00000003-668E-4039-805F-ACC6DEADBFF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María Eugenia Vidal</c:v>
                </c:pt>
              </c:strCache>
            </c:strRef>
          </c:cat>
          <c:val>
            <c:numRef>
              <c:f>Sheet1!$F$2</c:f>
              <c:numCache>
                <c:formatCode>General</c:formatCode>
                <c:ptCount val="1"/>
                <c:pt idx="0">
                  <c:v>680</c:v>
                </c:pt>
              </c:numCache>
            </c:numRef>
          </c:val>
          <c:extLst>
            <c:ext xmlns:c16="http://schemas.microsoft.com/office/drawing/2014/chart" uri="{C3380CC4-5D6E-409C-BE32-E72D297353CC}">
              <c16:uniqueId val="{00000004-668E-4039-805F-ACC6DEADBFF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María Eugenia Vidal</c:v>
                </c:pt>
              </c:strCache>
            </c:strRef>
          </c:cat>
          <c:val>
            <c:numRef>
              <c:f>Sheet1!$G$2</c:f>
              <c:numCache>
                <c:formatCode>General</c:formatCode>
                <c:ptCount val="1"/>
                <c:pt idx="0">
                  <c:v>4585</c:v>
                </c:pt>
              </c:numCache>
            </c:numRef>
          </c:val>
          <c:extLst>
            <c:ext xmlns:c16="http://schemas.microsoft.com/office/drawing/2014/chart" uri="{C3380CC4-5D6E-409C-BE32-E72D297353CC}">
              <c16:uniqueId val="{00000005-668E-4039-805F-ACC6DEADBFF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María Eugenia Vidal</c:v>
                </c:pt>
              </c:strCache>
            </c:strRef>
          </c:cat>
          <c:val>
            <c:numRef>
              <c:f>Sheet1!$H$2</c:f>
              <c:numCache>
                <c:formatCode>General</c:formatCode>
                <c:ptCount val="1"/>
                <c:pt idx="0">
                  <c:v>80814</c:v>
                </c:pt>
              </c:numCache>
            </c:numRef>
          </c:val>
          <c:extLst>
            <c:ext xmlns:c16="http://schemas.microsoft.com/office/drawing/2014/chart" uri="{C3380CC4-5D6E-409C-BE32-E72D297353CC}">
              <c16:uniqueId val="{00000006-668E-4039-805F-ACC6DEADBFF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María Eugenia Vidal</c:v>
                </c:pt>
              </c:strCache>
            </c:strRef>
          </c:cat>
          <c:val>
            <c:numRef>
              <c:f>Sheet1!$I$2</c:f>
              <c:numCache>
                <c:formatCode>General</c:formatCode>
                <c:ptCount val="1"/>
                <c:pt idx="0">
                  <c:v>112612</c:v>
                </c:pt>
              </c:numCache>
            </c:numRef>
          </c:val>
          <c:extLst>
            <c:ext xmlns:c16="http://schemas.microsoft.com/office/drawing/2014/chart" uri="{C3380CC4-5D6E-409C-BE32-E72D297353CC}">
              <c16:uniqueId val="{00000007-668E-4039-805F-ACC6DEADBFFC}"/>
            </c:ext>
          </c:extLst>
        </c:ser>
        <c:dLbls>
          <c:showLegendKey val="0"/>
          <c:showVal val="0"/>
          <c:showCatName val="0"/>
          <c:showSerName val="0"/>
          <c:showPercent val="0"/>
          <c:showBubbleSize val="0"/>
        </c:dLbls>
        <c:gapWidth val="150"/>
        <c:overlap val="100"/>
        <c:axId val="348306800"/>
        <c:axId val="348309096"/>
      </c:barChart>
      <c:catAx>
        <c:axId val="348306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09096"/>
        <c:crosses val="autoZero"/>
        <c:auto val="1"/>
        <c:lblAlgn val="ctr"/>
        <c:lblOffset val="100"/>
        <c:noMultiLvlLbl val="0"/>
      </c:catAx>
      <c:valAx>
        <c:axId val="3483090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306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María Eugenia Vidal</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FE9F-407C-8827-51E06A3D2587}"/>
            </c:ext>
          </c:extLst>
        </c:ser>
        <c:dLbls>
          <c:showLegendKey val="0"/>
          <c:showVal val="0"/>
          <c:showCatName val="0"/>
          <c:showSerName val="0"/>
          <c:showPercent val="0"/>
          <c:showBubbleSize val="0"/>
        </c:dLbls>
        <c:gapWidth val="219"/>
        <c:overlap val="-27"/>
        <c:axId val="327510200"/>
        <c:axId val="327501016"/>
      </c:barChart>
      <c:catAx>
        <c:axId val="327510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501016"/>
        <c:crosses val="autoZero"/>
        <c:auto val="1"/>
        <c:lblAlgn val="ctr"/>
        <c:lblOffset val="100"/>
        <c:noMultiLvlLbl val="0"/>
      </c:catAx>
      <c:valAx>
        <c:axId val="327501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51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C2A41-1ED5-44C2-AED8-58CA233CCC82}"/>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B17B9699-A738-4C67-A8EA-4CC4E6FAE53B}"/>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815762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01A53-0C06-4B7E-AC34-0D2D9F329A83}"/>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E471E78C-59A7-4A15-B4CC-F75B307FDA46}"/>
              </a:ext>
            </a:extLst>
          </p:cNvPr>
          <p:cNvGraphicFramePr>
            <a:graphicFrameLocks noGrp="1"/>
          </p:cNvGraphicFramePr>
          <p:nvPr>
            <p:ph type="tbl" sz="quarter" idx="13"/>
            <p:extLst>
              <p:ext uri="{D42A27DB-BD31-4B8C-83A1-F6EECF244321}">
                <p14:modId xmlns:p14="http://schemas.microsoft.com/office/powerpoint/2010/main" val="657334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37862794"/>
                    </a:ext>
                  </a:extLst>
                </a:gridCol>
                <a:gridCol w="740664">
                  <a:extLst>
                    <a:ext uri="{9D8B030D-6E8A-4147-A177-3AD203B41FA5}">
                      <a16:colId xmlns:a16="http://schemas.microsoft.com/office/drawing/2014/main" val="3552015155"/>
                    </a:ext>
                  </a:extLst>
                </a:gridCol>
                <a:gridCol w="740664">
                  <a:extLst>
                    <a:ext uri="{9D8B030D-6E8A-4147-A177-3AD203B41FA5}">
                      <a16:colId xmlns:a16="http://schemas.microsoft.com/office/drawing/2014/main" val="1096648654"/>
                    </a:ext>
                  </a:extLst>
                </a:gridCol>
                <a:gridCol w="740664">
                  <a:extLst>
                    <a:ext uri="{9D8B030D-6E8A-4147-A177-3AD203B41FA5}">
                      <a16:colId xmlns:a16="http://schemas.microsoft.com/office/drawing/2014/main" val="3140605703"/>
                    </a:ext>
                  </a:extLst>
                </a:gridCol>
                <a:gridCol w="740664">
                  <a:extLst>
                    <a:ext uri="{9D8B030D-6E8A-4147-A177-3AD203B41FA5}">
                      <a16:colId xmlns:a16="http://schemas.microsoft.com/office/drawing/2014/main" val="428021864"/>
                    </a:ext>
                  </a:extLst>
                </a:gridCol>
                <a:gridCol w="740664">
                  <a:extLst>
                    <a:ext uri="{9D8B030D-6E8A-4147-A177-3AD203B41FA5}">
                      <a16:colId xmlns:a16="http://schemas.microsoft.com/office/drawing/2014/main" val="3986121877"/>
                    </a:ext>
                  </a:extLst>
                </a:gridCol>
                <a:gridCol w="740664">
                  <a:extLst>
                    <a:ext uri="{9D8B030D-6E8A-4147-A177-3AD203B41FA5}">
                      <a16:colId xmlns:a16="http://schemas.microsoft.com/office/drawing/2014/main" val="2510629575"/>
                    </a:ext>
                  </a:extLst>
                </a:gridCol>
                <a:gridCol w="740664">
                  <a:extLst>
                    <a:ext uri="{9D8B030D-6E8A-4147-A177-3AD203B41FA5}">
                      <a16:colId xmlns:a16="http://schemas.microsoft.com/office/drawing/2014/main" val="1940132869"/>
                    </a:ext>
                  </a:extLst>
                </a:gridCol>
                <a:gridCol w="740664">
                  <a:extLst>
                    <a:ext uri="{9D8B030D-6E8A-4147-A177-3AD203B41FA5}">
                      <a16:colId xmlns:a16="http://schemas.microsoft.com/office/drawing/2014/main" val="2736599702"/>
                    </a:ext>
                  </a:extLst>
                </a:gridCol>
                <a:gridCol w="740664">
                  <a:extLst>
                    <a:ext uri="{9D8B030D-6E8A-4147-A177-3AD203B41FA5}">
                      <a16:colId xmlns:a16="http://schemas.microsoft.com/office/drawing/2014/main" val="387107841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218210047"/>
                  </a:ext>
                </a:extLst>
              </a:tr>
              <a:tr h="370840">
                <a:tc>
                  <a:txBody>
                    <a:bodyPr/>
                    <a:lstStyle/>
                    <a:p>
                      <a:r>
                        <a:rPr lang="en-US" sz="1000"/>
                        <a:t>María Eugenia Vidal</a:t>
                      </a:r>
                    </a:p>
                  </a:txBody>
                  <a:tcPr/>
                </a:tc>
                <a:tc>
                  <a:txBody>
                    <a:bodyPr/>
                    <a:lstStyle/>
                    <a:p>
                      <a:r>
                        <a:rPr lang="en-US" sz="1000"/>
                        <a:t>1522534</a:t>
                      </a:r>
                    </a:p>
                  </a:txBody>
                  <a:tcPr/>
                </a:tc>
                <a:tc>
                  <a:txBody>
                    <a:bodyPr/>
                    <a:lstStyle/>
                    <a:p>
                      <a:r>
                        <a:rPr lang="en-US" sz="1000"/>
                        <a:t>18100</a:t>
                      </a:r>
                    </a:p>
                  </a:txBody>
                  <a:tcPr/>
                </a:tc>
                <a:tc>
                  <a:txBody>
                    <a:bodyPr/>
                    <a:lstStyle/>
                    <a:p>
                      <a:r>
                        <a:rPr lang="en-US" sz="1000"/>
                        <a:t>58</a:t>
                      </a:r>
                    </a:p>
                  </a:txBody>
                  <a:tcPr/>
                </a:tc>
                <a:tc>
                  <a:txBody>
                    <a:bodyPr/>
                    <a:lstStyle/>
                    <a:p>
                      <a:r>
                        <a:rPr lang="en-US" sz="1000"/>
                        <a:t>552399</a:t>
                      </a:r>
                    </a:p>
                  </a:txBody>
                  <a:tcPr/>
                </a:tc>
                <a:tc>
                  <a:txBody>
                    <a:bodyPr/>
                    <a:lstStyle/>
                    <a:p>
                      <a:r>
                        <a:rPr lang="en-US" sz="1000"/>
                        <a:t>80814</a:t>
                      </a:r>
                    </a:p>
                  </a:txBody>
                  <a:tcPr/>
                </a:tc>
                <a:tc>
                  <a:txBody>
                    <a:bodyPr/>
                    <a:lstStyle/>
                    <a:p>
                      <a:r>
                        <a:rPr lang="en-US" sz="1000"/>
                        <a:t>112612</a:t>
                      </a:r>
                    </a:p>
                  </a:txBody>
                  <a:tcPr/>
                </a:tc>
                <a:tc>
                  <a:txBody>
                    <a:bodyPr/>
                    <a:lstStyle/>
                    <a:p>
                      <a:r>
                        <a:rPr lang="en-US" sz="1000"/>
                        <a:t>0</a:t>
                      </a:r>
                    </a:p>
                  </a:txBody>
                  <a:tcPr/>
                </a:tc>
                <a:tc>
                  <a:txBody>
                    <a:bodyPr/>
                    <a:lstStyle/>
                    <a:p>
                      <a:r>
                        <a:rPr lang="en-US" sz="1000"/>
                        <a:t>0.8496%</a:t>
                      </a:r>
                    </a:p>
                  </a:txBody>
                  <a:tcPr/>
                </a:tc>
                <a:tc>
                  <a:txBody>
                    <a:bodyPr/>
                    <a:lstStyle/>
                    <a:p>
                      <a:r>
                        <a:rPr lang="en-US" sz="1000"/>
                        <a:t>0.0%</a:t>
                      </a:r>
                    </a:p>
                  </a:txBody>
                  <a:tcPr/>
                </a:tc>
                <a:extLst>
                  <a:ext uri="{0D108BD9-81ED-4DB2-BD59-A6C34878D82A}">
                    <a16:rowId xmlns:a16="http://schemas.microsoft.com/office/drawing/2014/main" val="641908493"/>
                  </a:ext>
                </a:extLst>
              </a:tr>
            </a:tbl>
          </a:graphicData>
        </a:graphic>
      </p:graphicFrame>
      <p:sp>
        <p:nvSpPr>
          <p:cNvPr id="4" name="Text Placeholder 3">
            <a:extLst>
              <a:ext uri="{FF2B5EF4-FFF2-40B4-BE49-F238E27FC236}">
                <a16:creationId xmlns:a16="http://schemas.microsoft.com/office/drawing/2014/main" id="{C2AC0EA4-917E-4A2D-9B61-84BA9374684E}"/>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4957659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BECA3-5D30-4810-A476-E98016D749D0}"/>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BBB8E270-639E-4105-B34B-AC90F0D3E7F1}"/>
              </a:ext>
            </a:extLst>
          </p:cNvPr>
          <p:cNvGraphicFramePr>
            <a:graphicFrameLocks noGrp="1"/>
          </p:cNvGraphicFramePr>
          <p:nvPr>
            <p:ph type="chart" sz="quarter" idx="13"/>
            <p:extLst>
              <p:ext uri="{D42A27DB-BD31-4B8C-83A1-F6EECF244321}">
                <p14:modId xmlns:p14="http://schemas.microsoft.com/office/powerpoint/2010/main" val="38706792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8B45EA-D1BD-4CC9-989E-CA617C922102}"/>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CF5AD89F-0E71-4DDC-9EDD-E905333005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4737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4C1F1-36FD-4106-A7F5-C1355EC99EB3}"/>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19374C07-BB15-49A8-A932-3F89DFCF723D}"/>
              </a:ext>
            </a:extLst>
          </p:cNvPr>
          <p:cNvGraphicFramePr>
            <a:graphicFrameLocks noGrp="1"/>
          </p:cNvGraphicFramePr>
          <p:nvPr>
            <p:ph type="chart" sz="quarter" idx="13"/>
            <p:extLst>
              <p:ext uri="{D42A27DB-BD31-4B8C-83A1-F6EECF244321}">
                <p14:modId xmlns:p14="http://schemas.microsoft.com/office/powerpoint/2010/main" val="2080322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DFBF31-701F-4B72-9AF0-717489307BAA}"/>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3B38FAD4-7CCA-4188-B9E7-8381FEDB39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118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4A5175-D4AA-4D8B-9830-731F31FF8D97}"/>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EC4BAE9B-77E4-458C-9990-C21F3E3E17B9}"/>
              </a:ext>
            </a:extLst>
          </p:cNvPr>
          <p:cNvGraphicFramePr>
            <a:graphicFrameLocks noGrp="1"/>
          </p:cNvGraphicFramePr>
          <p:nvPr>
            <p:ph type="chart" sz="quarter" idx="13"/>
            <p:extLst>
              <p:ext uri="{D42A27DB-BD31-4B8C-83A1-F6EECF244321}">
                <p14:modId xmlns:p14="http://schemas.microsoft.com/office/powerpoint/2010/main" val="33590034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A139FF-3C75-444B-806A-B507F7A29155}"/>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7A334595-A0ED-4238-B7CB-03B7128EF3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998145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A7803-40F7-46AA-AEBD-A80BC9250392}"/>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9AF35031-6760-41AC-AFF2-3D2C15D1A67A}"/>
              </a:ext>
            </a:extLst>
          </p:cNvPr>
          <p:cNvGraphicFramePr>
            <a:graphicFrameLocks noGrp="1"/>
          </p:cNvGraphicFramePr>
          <p:nvPr>
            <p:ph type="chart" sz="quarter" idx="13"/>
            <p:extLst>
              <p:ext uri="{D42A27DB-BD31-4B8C-83A1-F6EECF244321}">
                <p14:modId xmlns:p14="http://schemas.microsoft.com/office/powerpoint/2010/main" val="27012256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CB4DCB-BBE2-4961-AD40-A37EB40032A1}"/>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176BD92A-24EC-4C52-931D-A4AF0F0356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90306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C9FF4-6796-44E5-A55B-E9CD18C514E7}"/>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7AB93BA5-65BA-4AE7-A00D-E23028291FBC}"/>
              </a:ext>
            </a:extLst>
          </p:cNvPr>
          <p:cNvGraphicFramePr>
            <a:graphicFrameLocks noGrp="1"/>
          </p:cNvGraphicFramePr>
          <p:nvPr>
            <p:ph type="chart" sz="quarter" idx="13"/>
            <p:extLst>
              <p:ext uri="{D42A27DB-BD31-4B8C-83A1-F6EECF244321}">
                <p14:modId xmlns:p14="http://schemas.microsoft.com/office/powerpoint/2010/main" val="21510432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0F9309-F5E3-44C3-803B-758BE92DA49D}"/>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D3319944-869F-4964-8A5B-65346C29D5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91946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C898D-488D-49D6-BE17-3AFA81EB3F3B}"/>
              </a:ext>
            </a:extLst>
          </p:cNvPr>
          <p:cNvSpPr>
            <a:spLocks noGrp="1"/>
          </p:cNvSpPr>
          <p:nvPr>
            <p:ph type="title"/>
          </p:nvPr>
        </p:nvSpPr>
        <p:spPr/>
        <p:txBody>
          <a:bodyPr/>
          <a:lstStyle/>
          <a:p>
            <a:r>
              <a:rPr lang="en-US"/>
              <a:t>Facebook Own Posts Table - 1 of 7</a:t>
            </a:r>
          </a:p>
        </p:txBody>
      </p:sp>
      <p:graphicFrame>
        <p:nvGraphicFramePr>
          <p:cNvPr id="5" name="Table Placeholder 4">
            <a:extLst>
              <a:ext uri="{FF2B5EF4-FFF2-40B4-BE49-F238E27FC236}">
                <a16:creationId xmlns:a16="http://schemas.microsoft.com/office/drawing/2014/main" id="{C79222F9-A84F-4EC6-B456-AF5963A9AD96}"/>
              </a:ext>
            </a:extLst>
          </p:cNvPr>
          <p:cNvGraphicFramePr>
            <a:graphicFrameLocks noGrp="1"/>
          </p:cNvGraphicFramePr>
          <p:nvPr>
            <p:ph type="tbl" sz="quarter" idx="13"/>
            <p:extLst>
              <p:ext uri="{D42A27DB-BD31-4B8C-83A1-F6EECF244321}">
                <p14:modId xmlns:p14="http://schemas.microsoft.com/office/powerpoint/2010/main" val="2789406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22445486"/>
                    </a:ext>
                  </a:extLst>
                </a:gridCol>
                <a:gridCol w="658368">
                  <a:extLst>
                    <a:ext uri="{9D8B030D-6E8A-4147-A177-3AD203B41FA5}">
                      <a16:colId xmlns:a16="http://schemas.microsoft.com/office/drawing/2014/main" val="1055355557"/>
                    </a:ext>
                  </a:extLst>
                </a:gridCol>
                <a:gridCol w="658368">
                  <a:extLst>
                    <a:ext uri="{9D8B030D-6E8A-4147-A177-3AD203B41FA5}">
                      <a16:colId xmlns:a16="http://schemas.microsoft.com/office/drawing/2014/main" val="1532836000"/>
                    </a:ext>
                  </a:extLst>
                </a:gridCol>
                <a:gridCol w="658368">
                  <a:extLst>
                    <a:ext uri="{9D8B030D-6E8A-4147-A177-3AD203B41FA5}">
                      <a16:colId xmlns:a16="http://schemas.microsoft.com/office/drawing/2014/main" val="3135200766"/>
                    </a:ext>
                  </a:extLst>
                </a:gridCol>
                <a:gridCol w="658368">
                  <a:extLst>
                    <a:ext uri="{9D8B030D-6E8A-4147-A177-3AD203B41FA5}">
                      <a16:colId xmlns:a16="http://schemas.microsoft.com/office/drawing/2014/main" val="2182964551"/>
                    </a:ext>
                  </a:extLst>
                </a:gridCol>
                <a:gridCol w="658368">
                  <a:extLst>
                    <a:ext uri="{9D8B030D-6E8A-4147-A177-3AD203B41FA5}">
                      <a16:colId xmlns:a16="http://schemas.microsoft.com/office/drawing/2014/main" val="3930215617"/>
                    </a:ext>
                  </a:extLst>
                </a:gridCol>
                <a:gridCol w="658368">
                  <a:extLst>
                    <a:ext uri="{9D8B030D-6E8A-4147-A177-3AD203B41FA5}">
                      <a16:colId xmlns:a16="http://schemas.microsoft.com/office/drawing/2014/main" val="935278283"/>
                    </a:ext>
                  </a:extLst>
                </a:gridCol>
                <a:gridCol w="658368">
                  <a:extLst>
                    <a:ext uri="{9D8B030D-6E8A-4147-A177-3AD203B41FA5}">
                      <a16:colId xmlns:a16="http://schemas.microsoft.com/office/drawing/2014/main" val="1827520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29996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- 2017-07-15 17:26:02</a:t>
                      </a:r>
                      <a:r>
                        <a:rPr kumimoji="0" lang="es-ES" sz="1000" b="0" i="0" u="none" strike="noStrike" kern="1200" cap="none" spc="0" normalizeH="0" baseline="0" noProof="0">
                          <a:ln>
                            <a:noFill/>
                          </a:ln>
                          <a:solidFill>
                            <a:prstClr val="black"/>
                          </a:solidFill>
                          <a:effectLst/>
                          <a:uLnTx/>
                          <a:uFillTx/>
                          <a:latin typeface="+mn-lt"/>
                          <a:ea typeface="+mn-ea"/>
                          <a:cs typeface="+mn-cs"/>
                        </a:rPr>
                        <a:t>
LO LLEVÉ A MAURICIO A TIMBREAR EN EL BARRIO DE MIS PAPÁS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4260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- 2017-07-04 11:39:33</a:t>
                      </a:r>
                      <a:r>
                        <a:rPr kumimoji="0" lang="es-ES" sz="1000" b="0" i="0" u="none" strike="noStrike" kern="1200" cap="none" spc="0" normalizeH="0" baseline="0" noProof="0">
                          <a:ln>
                            <a:noFill/>
                          </a:ln>
                          <a:solidFill>
                            <a:prstClr val="black"/>
                          </a:solidFill>
                          <a:effectLst/>
                          <a:uLnTx/>
                          <a:uFillTx/>
                          <a:latin typeface="+mn-lt"/>
                          <a:ea typeface="+mn-ea"/>
                          <a:cs typeface="+mn-cs"/>
                        </a:rPr>
                        <a:t>
EL TREN A MAR DEL PLATA PASA POR EL NUEVO PUENTE SOBRE EL SALADO
Se reemplazó el puente, que se rompió en la crecida del río de 2015, por uno más resistente para que el tren no vuelva a estar parado.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0371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- 2017-07-20 23:06:07</a:t>
                      </a:r>
                      <a:r>
                        <a:rPr kumimoji="0" lang="es-ES" sz="1000" b="0" i="0" u="none" strike="noStrike" kern="1200" cap="none" spc="0" normalizeH="0" baseline="0" noProof="0">
                          <a:ln>
                            <a:noFill/>
                          </a:ln>
                          <a:solidFill>
                            <a:prstClr val="black"/>
                          </a:solidFill>
                          <a:effectLst/>
                          <a:uLnTx/>
                          <a:uFillTx/>
                          <a:latin typeface="+mn-lt"/>
                          <a:ea typeface="+mn-ea"/>
                          <a:cs typeface="+mn-cs"/>
                        </a:rPr>
                        <a:t>
ME REGALÓ UNA MUÑECA Y TE CUENTO SU HISTORIA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1724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- 2017-07-12 17:53:44</a:t>
                      </a:r>
                      <a:r>
                        <a:rPr kumimoji="0" lang="es-ES" sz="1000" b="0" i="0" u="none" strike="noStrike" kern="1200" cap="none" spc="0" normalizeH="0" baseline="0" noProof="0">
                          <a:ln>
                            <a:noFill/>
                          </a:ln>
                          <a:solidFill>
                            <a:prstClr val="black"/>
                          </a:solidFill>
                          <a:effectLst/>
                          <a:uLnTx/>
                          <a:uFillTx/>
                          <a:latin typeface="+mn-lt"/>
                          <a:ea typeface="+mn-ea"/>
                          <a:cs typeface="+mn-cs"/>
                        </a:rPr>
                        <a:t>
SIGAMOS COMBATIENDO A LAS MAFIAS DE LA PROVINCIA
Descargando la aplicación vas a poder realizar tu denuncia de robo, corrupción policial o venta de droga de manera rápida y con la seguridad que tu reclamo llegue a la fiscalía:
Android: https://goo.gl/gTmqF8
iPhone: https://goo.gl/AUSDb6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0485206"/>
                  </a:ext>
                </a:extLst>
              </a:tr>
            </a:tbl>
          </a:graphicData>
        </a:graphic>
      </p:graphicFrame>
      <p:sp>
        <p:nvSpPr>
          <p:cNvPr id="4" name="Text Placeholder 3">
            <a:extLst>
              <a:ext uri="{FF2B5EF4-FFF2-40B4-BE49-F238E27FC236}">
                <a16:creationId xmlns:a16="http://schemas.microsoft.com/office/drawing/2014/main" id="{6FA9E119-B1DD-4BAD-963F-BC275C949FA8}"/>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9944088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2A29B-4A11-472A-8F81-2224022168A8}"/>
              </a:ext>
            </a:extLst>
          </p:cNvPr>
          <p:cNvSpPr>
            <a:spLocks noGrp="1"/>
          </p:cNvSpPr>
          <p:nvPr>
            <p:ph type="title"/>
          </p:nvPr>
        </p:nvSpPr>
        <p:spPr/>
        <p:txBody>
          <a:bodyPr/>
          <a:lstStyle/>
          <a:p>
            <a:r>
              <a:rPr lang="en-US"/>
              <a:t>Facebook Own Posts Table - 2 of 7</a:t>
            </a:r>
          </a:p>
        </p:txBody>
      </p:sp>
      <p:graphicFrame>
        <p:nvGraphicFramePr>
          <p:cNvPr id="5" name="Table Placeholder 4">
            <a:extLst>
              <a:ext uri="{FF2B5EF4-FFF2-40B4-BE49-F238E27FC236}">
                <a16:creationId xmlns:a16="http://schemas.microsoft.com/office/drawing/2014/main" id="{2C71FEFC-1EDB-42D6-8B5A-2BA14846C7B0}"/>
              </a:ext>
            </a:extLst>
          </p:cNvPr>
          <p:cNvGraphicFramePr>
            <a:graphicFrameLocks noGrp="1"/>
          </p:cNvGraphicFramePr>
          <p:nvPr>
            <p:ph type="tbl" sz="quarter" idx="13"/>
            <p:extLst>
              <p:ext uri="{D42A27DB-BD31-4B8C-83A1-F6EECF244321}">
                <p14:modId xmlns:p14="http://schemas.microsoft.com/office/powerpoint/2010/main" val="19497371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3566088"/>
                    </a:ext>
                  </a:extLst>
                </a:gridCol>
                <a:gridCol w="658368">
                  <a:extLst>
                    <a:ext uri="{9D8B030D-6E8A-4147-A177-3AD203B41FA5}">
                      <a16:colId xmlns:a16="http://schemas.microsoft.com/office/drawing/2014/main" val="1591487144"/>
                    </a:ext>
                  </a:extLst>
                </a:gridCol>
                <a:gridCol w="658368">
                  <a:extLst>
                    <a:ext uri="{9D8B030D-6E8A-4147-A177-3AD203B41FA5}">
                      <a16:colId xmlns:a16="http://schemas.microsoft.com/office/drawing/2014/main" val="208385521"/>
                    </a:ext>
                  </a:extLst>
                </a:gridCol>
                <a:gridCol w="658368">
                  <a:extLst>
                    <a:ext uri="{9D8B030D-6E8A-4147-A177-3AD203B41FA5}">
                      <a16:colId xmlns:a16="http://schemas.microsoft.com/office/drawing/2014/main" val="1144301555"/>
                    </a:ext>
                  </a:extLst>
                </a:gridCol>
                <a:gridCol w="658368">
                  <a:extLst>
                    <a:ext uri="{9D8B030D-6E8A-4147-A177-3AD203B41FA5}">
                      <a16:colId xmlns:a16="http://schemas.microsoft.com/office/drawing/2014/main" val="2654653598"/>
                    </a:ext>
                  </a:extLst>
                </a:gridCol>
                <a:gridCol w="658368">
                  <a:extLst>
                    <a:ext uri="{9D8B030D-6E8A-4147-A177-3AD203B41FA5}">
                      <a16:colId xmlns:a16="http://schemas.microsoft.com/office/drawing/2014/main" val="1649502032"/>
                    </a:ext>
                  </a:extLst>
                </a:gridCol>
                <a:gridCol w="658368">
                  <a:extLst>
                    <a:ext uri="{9D8B030D-6E8A-4147-A177-3AD203B41FA5}">
                      <a16:colId xmlns:a16="http://schemas.microsoft.com/office/drawing/2014/main" val="955973409"/>
                    </a:ext>
                  </a:extLst>
                </a:gridCol>
                <a:gridCol w="658368">
                  <a:extLst>
                    <a:ext uri="{9D8B030D-6E8A-4147-A177-3AD203B41FA5}">
                      <a16:colId xmlns:a16="http://schemas.microsoft.com/office/drawing/2014/main" val="2319439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35845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- 2017-07-09 12:42:26</a:t>
                      </a:r>
                      <a:r>
                        <a:rPr kumimoji="0" lang="es-ES" sz="1000" b="0" i="0" u="none" strike="noStrike" kern="1200" cap="none" spc="0" normalizeH="0" baseline="0" noProof="0">
                          <a:ln>
                            <a:noFill/>
                          </a:ln>
                          <a:solidFill>
                            <a:prstClr val="black"/>
                          </a:solidFill>
                          <a:effectLst/>
                          <a:uLnTx/>
                          <a:uFillTx/>
                          <a:latin typeface="+mn-lt"/>
                          <a:ea typeface="+mn-ea"/>
                          <a:cs typeface="+mn-cs"/>
                        </a:rPr>
                        <a:t>
¡FELIZ DÍA DE LA INDEPENDENCIA!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3860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- 2017-07-03 16:41:25</a:t>
                      </a:r>
                      <a:r>
                        <a:rPr kumimoji="0" lang="es-ES" sz="1000" b="0" i="0" u="none" strike="noStrike" kern="1200" cap="none" spc="0" normalizeH="0" baseline="0" noProof="0">
                          <a:ln>
                            <a:noFill/>
                          </a:ln>
                          <a:solidFill>
                            <a:prstClr val="black"/>
                          </a:solidFill>
                          <a:effectLst/>
                          <a:uLnTx/>
                          <a:uFillTx/>
                          <a:latin typeface="+mn-lt"/>
                          <a:ea typeface="+mn-ea"/>
                          <a:cs typeface="+mn-cs"/>
                        </a:rPr>
                        <a:t>
EN VIVO: VIAJE INAUGURAL DEL TREN A MAR DEL PLATA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06552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- 2017-07-14 14:53:56</a:t>
                      </a:r>
                      <a:r>
                        <a:rPr kumimoji="0" lang="es-ES" sz="1000" b="0" i="0" u="none" strike="noStrike" kern="1200" cap="none" spc="0" normalizeH="0" baseline="0" noProof="0">
                          <a:ln>
                            <a:noFill/>
                          </a:ln>
                          <a:solidFill>
                            <a:prstClr val="black"/>
                          </a:solidFill>
                          <a:effectLst/>
                          <a:uLnTx/>
                          <a:uFillTx/>
                          <a:latin typeface="+mn-lt"/>
                          <a:ea typeface="+mn-ea"/>
                          <a:cs typeface="+mn-cs"/>
                        </a:rPr>
                        <a:t>
¡MAÑANA SALIMOS TODOS A TIMBREAR!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4175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- 2017-07-20 17:16:58</a:t>
                      </a:r>
                      <a:r>
                        <a:rPr kumimoji="0" lang="es-ES" sz="1000" b="0" i="0" u="none" strike="noStrike" kern="1200" cap="none" spc="0" normalizeH="0" baseline="0" noProof="0">
                          <a:ln>
                            <a:noFill/>
                          </a:ln>
                          <a:solidFill>
                            <a:prstClr val="black"/>
                          </a:solidFill>
                          <a:effectLst/>
                          <a:uLnTx/>
                          <a:uFillTx/>
                          <a:latin typeface="+mn-lt"/>
                          <a:ea typeface="+mn-ea"/>
                          <a:cs typeface="+mn-cs"/>
                        </a:rPr>
                        <a:t>
EN VIVO CON LILITA Y HORACIO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2022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- 2017-07-27 21:00:10</a:t>
                      </a:r>
                      <a:r>
                        <a:rPr kumimoji="0" lang="es-ES" sz="1000" b="0" i="0" u="none" strike="noStrike" kern="1200" cap="none" spc="0" normalizeH="0" baseline="0" noProof="0">
                          <a:ln>
                            <a:noFill/>
                          </a:ln>
                          <a:solidFill>
                            <a:prstClr val="black"/>
                          </a:solidFill>
                          <a:effectLst/>
                          <a:uLnTx/>
                          <a:uFillTx/>
                          <a:latin typeface="+mn-lt"/>
                          <a:ea typeface="+mn-ea"/>
                          <a:cs typeface="+mn-cs"/>
                        </a:rPr>
                        <a:t>
EN LA PROVINCIA SOMOS UN EQUIPO DONDE PODEMOS MIRARNOS A LOS OJOS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58649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- 2017-07-17 19:20:12</a:t>
                      </a:r>
                      <a:r>
                        <a:rPr kumimoji="0" lang="es-ES" sz="1000" b="0" i="0" u="none" strike="noStrike" kern="1200" cap="none" spc="0" normalizeH="0" baseline="0" noProof="0">
                          <a:ln>
                            <a:noFill/>
                          </a:ln>
                          <a:solidFill>
                            <a:prstClr val="black"/>
                          </a:solidFill>
                          <a:effectLst/>
                          <a:uLnTx/>
                          <a:uFillTx/>
                          <a:latin typeface="+mn-lt"/>
                          <a:ea typeface="+mn-ea"/>
                          <a:cs typeface="+mn-cs"/>
                        </a:rPr>
                        <a:t>
INAUGURAMOS EL CENTRO DE TRASBORDO GONZÁLEZ CATÁN
Ahora los vecinos que usen el Metrobús van a estar mejor conectados con la estación del tren gracias a los nuevos puentes peatonales y a los cruces más seguros y señalizados.
Con Mauricio inauguramos el nuevo Centro de Trasbordo en González Catán que va a beneficiar a miles de bonaerenses.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57338044"/>
                  </a:ext>
                </a:extLst>
              </a:tr>
            </a:tbl>
          </a:graphicData>
        </a:graphic>
      </p:graphicFrame>
      <p:sp>
        <p:nvSpPr>
          <p:cNvPr id="4" name="Text Placeholder 3">
            <a:extLst>
              <a:ext uri="{FF2B5EF4-FFF2-40B4-BE49-F238E27FC236}">
                <a16:creationId xmlns:a16="http://schemas.microsoft.com/office/drawing/2014/main" id="{FC218912-5B79-41B8-9F98-D393368971A0}"/>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3904670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ACE73-2A28-45B1-8A80-1D1BA6315548}"/>
              </a:ext>
            </a:extLst>
          </p:cNvPr>
          <p:cNvSpPr>
            <a:spLocks noGrp="1"/>
          </p:cNvSpPr>
          <p:nvPr>
            <p:ph type="title"/>
          </p:nvPr>
        </p:nvSpPr>
        <p:spPr/>
        <p:txBody>
          <a:bodyPr/>
          <a:lstStyle/>
          <a:p>
            <a:r>
              <a:rPr lang="en-US"/>
              <a:t>Facebook Own Posts Table - 3 of 7</a:t>
            </a:r>
          </a:p>
        </p:txBody>
      </p:sp>
      <p:graphicFrame>
        <p:nvGraphicFramePr>
          <p:cNvPr id="5" name="Table Placeholder 4">
            <a:extLst>
              <a:ext uri="{FF2B5EF4-FFF2-40B4-BE49-F238E27FC236}">
                <a16:creationId xmlns:a16="http://schemas.microsoft.com/office/drawing/2014/main" id="{6E4680D6-A6EE-4501-9144-13BB0A37F928}"/>
              </a:ext>
            </a:extLst>
          </p:cNvPr>
          <p:cNvGraphicFramePr>
            <a:graphicFrameLocks noGrp="1"/>
          </p:cNvGraphicFramePr>
          <p:nvPr>
            <p:ph type="tbl" sz="quarter" idx="13"/>
            <p:extLst>
              <p:ext uri="{D42A27DB-BD31-4B8C-83A1-F6EECF244321}">
                <p14:modId xmlns:p14="http://schemas.microsoft.com/office/powerpoint/2010/main" val="237674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55375697"/>
                    </a:ext>
                  </a:extLst>
                </a:gridCol>
                <a:gridCol w="658368">
                  <a:extLst>
                    <a:ext uri="{9D8B030D-6E8A-4147-A177-3AD203B41FA5}">
                      <a16:colId xmlns:a16="http://schemas.microsoft.com/office/drawing/2014/main" val="773286891"/>
                    </a:ext>
                  </a:extLst>
                </a:gridCol>
                <a:gridCol w="658368">
                  <a:extLst>
                    <a:ext uri="{9D8B030D-6E8A-4147-A177-3AD203B41FA5}">
                      <a16:colId xmlns:a16="http://schemas.microsoft.com/office/drawing/2014/main" val="1340332029"/>
                    </a:ext>
                  </a:extLst>
                </a:gridCol>
                <a:gridCol w="658368">
                  <a:extLst>
                    <a:ext uri="{9D8B030D-6E8A-4147-A177-3AD203B41FA5}">
                      <a16:colId xmlns:a16="http://schemas.microsoft.com/office/drawing/2014/main" val="3761929914"/>
                    </a:ext>
                  </a:extLst>
                </a:gridCol>
                <a:gridCol w="658368">
                  <a:extLst>
                    <a:ext uri="{9D8B030D-6E8A-4147-A177-3AD203B41FA5}">
                      <a16:colId xmlns:a16="http://schemas.microsoft.com/office/drawing/2014/main" val="4171552932"/>
                    </a:ext>
                  </a:extLst>
                </a:gridCol>
                <a:gridCol w="658368">
                  <a:extLst>
                    <a:ext uri="{9D8B030D-6E8A-4147-A177-3AD203B41FA5}">
                      <a16:colId xmlns:a16="http://schemas.microsoft.com/office/drawing/2014/main" val="2368875449"/>
                    </a:ext>
                  </a:extLst>
                </a:gridCol>
                <a:gridCol w="658368">
                  <a:extLst>
                    <a:ext uri="{9D8B030D-6E8A-4147-A177-3AD203B41FA5}">
                      <a16:colId xmlns:a16="http://schemas.microsoft.com/office/drawing/2014/main" val="1422291439"/>
                    </a:ext>
                  </a:extLst>
                </a:gridCol>
                <a:gridCol w="658368">
                  <a:extLst>
                    <a:ext uri="{9D8B030D-6E8A-4147-A177-3AD203B41FA5}">
                      <a16:colId xmlns:a16="http://schemas.microsoft.com/office/drawing/2014/main" val="2762412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86298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- 2017-07-26 19:11:03</a:t>
                      </a:r>
                      <a:r>
                        <a:rPr kumimoji="0" lang="es-ES" sz="1000" b="0" i="0" u="none" strike="noStrike" kern="1200" cap="none" spc="0" normalizeH="0" baseline="0" noProof="0">
                          <a:ln>
                            <a:noFill/>
                          </a:ln>
                          <a:solidFill>
                            <a:prstClr val="black"/>
                          </a:solidFill>
                          <a:effectLst/>
                          <a:uLnTx/>
                          <a:uFillTx/>
                          <a:latin typeface="+mn-lt"/>
                          <a:ea typeface="+mn-ea"/>
                          <a:cs typeface="+mn-cs"/>
                        </a:rPr>
                        <a:t>
EN VIVO DESDE LANÚS JUNTO AL EQUIPO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2013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- 2017-07-03 20:46:53</a:t>
                      </a:r>
                      <a:r>
                        <a:rPr kumimoji="0" lang="es-ES" sz="1000" b="0" i="0" u="none" strike="noStrike" kern="1200" cap="none" spc="0" normalizeH="0" baseline="0" noProof="0">
                          <a:ln>
                            <a:noFill/>
                          </a:ln>
                          <a:solidFill>
                            <a:prstClr val="black"/>
                          </a:solidFill>
                          <a:effectLst/>
                          <a:uLnTx/>
                          <a:uFillTx/>
                          <a:latin typeface="+mn-lt"/>
                          <a:ea typeface="+mn-ea"/>
                          <a:cs typeface="+mn-cs"/>
                        </a:rPr>
                        <a:t>
HOY VIAJÉ EN EL TREN A MAR DEL PLATA
El tren volvió a funcionar después de mucho tiempo y esta vez va a durar muchos años porque está bien hecho. Ahora los vecinos de la Provincia pueden llegar a Mar del Plata más cómodos y pagando más barato que en micro.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6573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- 2017-07-30 17:33:29</a:t>
                      </a:r>
                      <a:r>
                        <a:rPr kumimoji="0" lang="es-ES" sz="1000" b="0" i="0" u="none" strike="noStrike" kern="1200" cap="none" spc="0" normalizeH="0" baseline="0" noProof="0">
                          <a:ln>
                            <a:noFill/>
                          </a:ln>
                          <a:solidFill>
                            <a:prstClr val="black"/>
                          </a:solidFill>
                          <a:effectLst/>
                          <a:uLnTx/>
                          <a:uFillTx/>
                          <a:latin typeface="+mn-lt"/>
                          <a:ea typeface="+mn-ea"/>
                          <a:cs typeface="+mn-cs"/>
                        </a:rPr>
                        <a:t>
TENEMOS UN EQUIPO QUE PUEDE MIRARTE A LOS OJOS Y DECIRTE LA VERDAD, POR ESO PUEDEN TRABAJAR POR LAS FAMILIAS Y LOS HIJOS DE 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65643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- 2017-07-28 12:27:20</a:t>
                      </a:r>
                      <a:r>
                        <a:rPr kumimoji="0" lang="es-ES" sz="1000" b="0" i="0" u="none" strike="noStrike" kern="1200" cap="none" spc="0" normalizeH="0" baseline="0" noProof="0">
                          <a:ln>
                            <a:noFill/>
                          </a:ln>
                          <a:solidFill>
                            <a:prstClr val="black"/>
                          </a:solidFill>
                          <a:effectLst/>
                          <a:uLnTx/>
                          <a:uFillTx/>
                          <a:latin typeface="+mn-lt"/>
                          <a:ea typeface="+mn-ea"/>
                          <a:cs typeface="+mn-cs"/>
                        </a:rPr>
                        <a:t>
EN VIVO DESDE TANDIL JUNTO A MAURICIO Y EL EQUIPO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66889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- 2017-07-03 15:22:45</a:t>
                      </a:r>
                      <a:r>
                        <a:rPr kumimoji="0" lang="es-ES" sz="1000" b="0" i="0" u="none" strike="noStrike" kern="1200" cap="none" spc="0" normalizeH="0" baseline="0" noProof="0">
                          <a:ln>
                            <a:noFill/>
                          </a:ln>
                          <a:solidFill>
                            <a:prstClr val="black"/>
                          </a:solidFill>
                          <a:effectLst/>
                          <a:uLnTx/>
                          <a:uFillTx/>
                          <a:latin typeface="+mn-lt"/>
                          <a:ea typeface="+mn-ea"/>
                          <a:cs typeface="+mn-cs"/>
                        </a:rPr>
                        <a:t>
VUELVE EL TREN A MAR DEL PLATA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408742"/>
                  </a:ext>
                </a:extLst>
              </a:tr>
            </a:tbl>
          </a:graphicData>
        </a:graphic>
      </p:graphicFrame>
      <p:sp>
        <p:nvSpPr>
          <p:cNvPr id="4" name="Text Placeholder 3">
            <a:extLst>
              <a:ext uri="{FF2B5EF4-FFF2-40B4-BE49-F238E27FC236}">
                <a16:creationId xmlns:a16="http://schemas.microsoft.com/office/drawing/2014/main" id="{09D7AC5F-EEF5-45A7-9D84-D56621BB8CA8}"/>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768042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83CC1-A627-4D5F-909D-FC6147A5FE3B}"/>
              </a:ext>
            </a:extLst>
          </p:cNvPr>
          <p:cNvSpPr>
            <a:spLocks noGrp="1"/>
          </p:cNvSpPr>
          <p:nvPr>
            <p:ph type="title"/>
          </p:nvPr>
        </p:nvSpPr>
        <p:spPr/>
        <p:txBody>
          <a:bodyPr/>
          <a:lstStyle/>
          <a:p>
            <a:r>
              <a:rPr lang="en-US"/>
              <a:t>Facebook Own Posts Table - 4 of 7</a:t>
            </a:r>
          </a:p>
        </p:txBody>
      </p:sp>
      <p:graphicFrame>
        <p:nvGraphicFramePr>
          <p:cNvPr id="5" name="Table Placeholder 4">
            <a:extLst>
              <a:ext uri="{FF2B5EF4-FFF2-40B4-BE49-F238E27FC236}">
                <a16:creationId xmlns:a16="http://schemas.microsoft.com/office/drawing/2014/main" id="{94143C1A-6825-4CCE-85AB-187581C696BF}"/>
              </a:ext>
            </a:extLst>
          </p:cNvPr>
          <p:cNvGraphicFramePr>
            <a:graphicFrameLocks noGrp="1"/>
          </p:cNvGraphicFramePr>
          <p:nvPr>
            <p:ph type="tbl" sz="quarter" idx="13"/>
            <p:extLst>
              <p:ext uri="{D42A27DB-BD31-4B8C-83A1-F6EECF244321}">
                <p14:modId xmlns:p14="http://schemas.microsoft.com/office/powerpoint/2010/main" val="3208018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59607688"/>
                    </a:ext>
                  </a:extLst>
                </a:gridCol>
                <a:gridCol w="658368">
                  <a:extLst>
                    <a:ext uri="{9D8B030D-6E8A-4147-A177-3AD203B41FA5}">
                      <a16:colId xmlns:a16="http://schemas.microsoft.com/office/drawing/2014/main" val="3019225178"/>
                    </a:ext>
                  </a:extLst>
                </a:gridCol>
                <a:gridCol w="658368">
                  <a:extLst>
                    <a:ext uri="{9D8B030D-6E8A-4147-A177-3AD203B41FA5}">
                      <a16:colId xmlns:a16="http://schemas.microsoft.com/office/drawing/2014/main" val="440137929"/>
                    </a:ext>
                  </a:extLst>
                </a:gridCol>
                <a:gridCol w="658368">
                  <a:extLst>
                    <a:ext uri="{9D8B030D-6E8A-4147-A177-3AD203B41FA5}">
                      <a16:colId xmlns:a16="http://schemas.microsoft.com/office/drawing/2014/main" val="4268612815"/>
                    </a:ext>
                  </a:extLst>
                </a:gridCol>
                <a:gridCol w="658368">
                  <a:extLst>
                    <a:ext uri="{9D8B030D-6E8A-4147-A177-3AD203B41FA5}">
                      <a16:colId xmlns:a16="http://schemas.microsoft.com/office/drawing/2014/main" val="286793512"/>
                    </a:ext>
                  </a:extLst>
                </a:gridCol>
                <a:gridCol w="658368">
                  <a:extLst>
                    <a:ext uri="{9D8B030D-6E8A-4147-A177-3AD203B41FA5}">
                      <a16:colId xmlns:a16="http://schemas.microsoft.com/office/drawing/2014/main" val="71724726"/>
                    </a:ext>
                  </a:extLst>
                </a:gridCol>
                <a:gridCol w="658368">
                  <a:extLst>
                    <a:ext uri="{9D8B030D-6E8A-4147-A177-3AD203B41FA5}">
                      <a16:colId xmlns:a16="http://schemas.microsoft.com/office/drawing/2014/main" val="1548357766"/>
                    </a:ext>
                  </a:extLst>
                </a:gridCol>
                <a:gridCol w="658368">
                  <a:extLst>
                    <a:ext uri="{9D8B030D-6E8A-4147-A177-3AD203B41FA5}">
                      <a16:colId xmlns:a16="http://schemas.microsoft.com/office/drawing/2014/main" val="669408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28189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- 2017-07-27 11:26:44</a:t>
                      </a:r>
                      <a:r>
                        <a:rPr kumimoji="0" lang="es-ES" sz="1000" b="0" i="0" u="none" strike="noStrike" kern="1200" cap="none" spc="0" normalizeH="0" baseline="0" noProof="0">
                          <a:ln>
                            <a:noFill/>
                          </a:ln>
                          <a:solidFill>
                            <a:prstClr val="black"/>
                          </a:solidFill>
                          <a:effectLst/>
                          <a:uLnTx/>
                          <a:uFillTx/>
                          <a:latin typeface="+mn-lt"/>
                          <a:ea typeface="+mn-ea"/>
                          <a:cs typeface="+mn-cs"/>
                        </a:rPr>
                        <a:t>
RECORRIENDO LAS GUARDIAS
Me acerqué al Hospital Carrillo de Ciudadela para hablar con las personas que ahí trabajan y me contaron cómo cambió la atención en la guardia con las obras que estamos haciendo.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20817988"/>
                  </a:ext>
                </a:extLst>
              </a:tr>
            </a:tbl>
          </a:graphicData>
        </a:graphic>
      </p:graphicFrame>
      <p:sp>
        <p:nvSpPr>
          <p:cNvPr id="4" name="Text Placeholder 3">
            <a:extLst>
              <a:ext uri="{FF2B5EF4-FFF2-40B4-BE49-F238E27FC236}">
                <a16:creationId xmlns:a16="http://schemas.microsoft.com/office/drawing/2014/main" id="{15201047-006E-478A-A4EB-BA0AA48386E1}"/>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2707190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B1D8E-B6D9-47FB-AEBC-25A942981E88}"/>
              </a:ext>
            </a:extLst>
          </p:cNvPr>
          <p:cNvSpPr>
            <a:spLocks noGrp="1"/>
          </p:cNvSpPr>
          <p:nvPr>
            <p:ph type="title"/>
          </p:nvPr>
        </p:nvSpPr>
        <p:spPr/>
        <p:txBody>
          <a:bodyPr/>
          <a:lstStyle/>
          <a:p>
            <a:r>
              <a:rPr lang="en-US"/>
              <a:t>Facebook Own Posts Table - 5 of 7</a:t>
            </a:r>
          </a:p>
        </p:txBody>
      </p:sp>
      <p:graphicFrame>
        <p:nvGraphicFramePr>
          <p:cNvPr id="5" name="Table Placeholder 4">
            <a:extLst>
              <a:ext uri="{FF2B5EF4-FFF2-40B4-BE49-F238E27FC236}">
                <a16:creationId xmlns:a16="http://schemas.microsoft.com/office/drawing/2014/main" id="{F2C2A8AF-F2BB-45C3-91E1-D45C3C73C162}"/>
              </a:ext>
            </a:extLst>
          </p:cNvPr>
          <p:cNvGraphicFramePr>
            <a:graphicFrameLocks noGrp="1"/>
          </p:cNvGraphicFramePr>
          <p:nvPr>
            <p:ph type="tbl" sz="quarter" idx="13"/>
            <p:extLst>
              <p:ext uri="{D42A27DB-BD31-4B8C-83A1-F6EECF244321}">
                <p14:modId xmlns:p14="http://schemas.microsoft.com/office/powerpoint/2010/main" val="1789272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60838493"/>
                    </a:ext>
                  </a:extLst>
                </a:gridCol>
                <a:gridCol w="658368">
                  <a:extLst>
                    <a:ext uri="{9D8B030D-6E8A-4147-A177-3AD203B41FA5}">
                      <a16:colId xmlns:a16="http://schemas.microsoft.com/office/drawing/2014/main" val="3607551679"/>
                    </a:ext>
                  </a:extLst>
                </a:gridCol>
                <a:gridCol w="658368">
                  <a:extLst>
                    <a:ext uri="{9D8B030D-6E8A-4147-A177-3AD203B41FA5}">
                      <a16:colId xmlns:a16="http://schemas.microsoft.com/office/drawing/2014/main" val="1942866826"/>
                    </a:ext>
                  </a:extLst>
                </a:gridCol>
                <a:gridCol w="658368">
                  <a:extLst>
                    <a:ext uri="{9D8B030D-6E8A-4147-A177-3AD203B41FA5}">
                      <a16:colId xmlns:a16="http://schemas.microsoft.com/office/drawing/2014/main" val="2101586743"/>
                    </a:ext>
                  </a:extLst>
                </a:gridCol>
                <a:gridCol w="658368">
                  <a:extLst>
                    <a:ext uri="{9D8B030D-6E8A-4147-A177-3AD203B41FA5}">
                      <a16:colId xmlns:a16="http://schemas.microsoft.com/office/drawing/2014/main" val="1219335122"/>
                    </a:ext>
                  </a:extLst>
                </a:gridCol>
                <a:gridCol w="658368">
                  <a:extLst>
                    <a:ext uri="{9D8B030D-6E8A-4147-A177-3AD203B41FA5}">
                      <a16:colId xmlns:a16="http://schemas.microsoft.com/office/drawing/2014/main" val="1667076256"/>
                    </a:ext>
                  </a:extLst>
                </a:gridCol>
                <a:gridCol w="658368">
                  <a:extLst>
                    <a:ext uri="{9D8B030D-6E8A-4147-A177-3AD203B41FA5}">
                      <a16:colId xmlns:a16="http://schemas.microsoft.com/office/drawing/2014/main" val="201466019"/>
                    </a:ext>
                  </a:extLst>
                </a:gridCol>
                <a:gridCol w="658368">
                  <a:extLst>
                    <a:ext uri="{9D8B030D-6E8A-4147-A177-3AD203B41FA5}">
                      <a16:colId xmlns:a16="http://schemas.microsoft.com/office/drawing/2014/main" val="3273541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77638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- 2017-07-12 10:44:14</a:t>
                      </a:r>
                      <a:r>
                        <a:rPr kumimoji="0" lang="es-ES" sz="1000" b="0" i="0" u="none" strike="noStrike" kern="1200" cap="none" spc="0" normalizeH="0" baseline="0" noProof="0">
                          <a:ln>
                            <a:noFill/>
                          </a:ln>
                          <a:solidFill>
                            <a:prstClr val="black"/>
                          </a:solidFill>
                          <a:effectLst/>
                          <a:uLnTx/>
                          <a:uFillTx/>
                          <a:latin typeface="+mn-lt"/>
                          <a:ea typeface="+mn-ea"/>
                          <a:cs typeface="+mn-cs"/>
                        </a:rPr>
                        <a:t>
AHORA PODES HACER TUS DENUNCIAS ONLINE
Los vecinos de la Provincia pueden hacer sus denuncias de manera más rápida y con la seguridad que sus reclamos lleguen a la fiscalía. 
Entrando en https://seguridad.gba.gob.ar/ o descargando la aplicación, van a poder denunciar casos de venta de droga, robos y corrupción policial. Además van a tener disponibles los datos de los comisarios de cada barrio.
Descargá la aplicación acá: 
Android: https://play.google.com/store/apps/details?id=ar.gob.gba.seguridad
iPhone: https://itunes.apple.com/us/app/seguridad-provincia/id1250926705?mt=8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2947382"/>
                  </a:ext>
                </a:extLst>
              </a:tr>
            </a:tbl>
          </a:graphicData>
        </a:graphic>
      </p:graphicFrame>
      <p:sp>
        <p:nvSpPr>
          <p:cNvPr id="4" name="Text Placeholder 3">
            <a:extLst>
              <a:ext uri="{FF2B5EF4-FFF2-40B4-BE49-F238E27FC236}">
                <a16:creationId xmlns:a16="http://schemas.microsoft.com/office/drawing/2014/main" id="{12F9BCB8-3EF3-428C-8A3A-665D45E5AD6F}"/>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7753279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22C50-B19A-4C9E-9383-C81D87A93744}"/>
              </a:ext>
            </a:extLst>
          </p:cNvPr>
          <p:cNvSpPr>
            <a:spLocks noGrp="1"/>
          </p:cNvSpPr>
          <p:nvPr>
            <p:ph type="title"/>
          </p:nvPr>
        </p:nvSpPr>
        <p:spPr/>
        <p:txBody>
          <a:bodyPr/>
          <a:lstStyle/>
          <a:p>
            <a:r>
              <a:rPr lang="en-US"/>
              <a:t>Facebook Own Posts Table - 6 of 7</a:t>
            </a:r>
          </a:p>
        </p:txBody>
      </p:sp>
      <p:graphicFrame>
        <p:nvGraphicFramePr>
          <p:cNvPr id="5" name="Table Placeholder 4">
            <a:extLst>
              <a:ext uri="{FF2B5EF4-FFF2-40B4-BE49-F238E27FC236}">
                <a16:creationId xmlns:a16="http://schemas.microsoft.com/office/drawing/2014/main" id="{06D390CB-A908-423B-A7F2-345A7D627546}"/>
              </a:ext>
            </a:extLst>
          </p:cNvPr>
          <p:cNvGraphicFramePr>
            <a:graphicFrameLocks noGrp="1"/>
          </p:cNvGraphicFramePr>
          <p:nvPr>
            <p:ph type="tbl" sz="quarter" idx="13"/>
            <p:extLst>
              <p:ext uri="{D42A27DB-BD31-4B8C-83A1-F6EECF244321}">
                <p14:modId xmlns:p14="http://schemas.microsoft.com/office/powerpoint/2010/main" val="4211878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20826737"/>
                    </a:ext>
                  </a:extLst>
                </a:gridCol>
                <a:gridCol w="658368">
                  <a:extLst>
                    <a:ext uri="{9D8B030D-6E8A-4147-A177-3AD203B41FA5}">
                      <a16:colId xmlns:a16="http://schemas.microsoft.com/office/drawing/2014/main" val="3205631297"/>
                    </a:ext>
                  </a:extLst>
                </a:gridCol>
                <a:gridCol w="658368">
                  <a:extLst>
                    <a:ext uri="{9D8B030D-6E8A-4147-A177-3AD203B41FA5}">
                      <a16:colId xmlns:a16="http://schemas.microsoft.com/office/drawing/2014/main" val="3700270857"/>
                    </a:ext>
                  </a:extLst>
                </a:gridCol>
                <a:gridCol w="658368">
                  <a:extLst>
                    <a:ext uri="{9D8B030D-6E8A-4147-A177-3AD203B41FA5}">
                      <a16:colId xmlns:a16="http://schemas.microsoft.com/office/drawing/2014/main" val="1506304708"/>
                    </a:ext>
                  </a:extLst>
                </a:gridCol>
                <a:gridCol w="658368">
                  <a:extLst>
                    <a:ext uri="{9D8B030D-6E8A-4147-A177-3AD203B41FA5}">
                      <a16:colId xmlns:a16="http://schemas.microsoft.com/office/drawing/2014/main" val="1796696619"/>
                    </a:ext>
                  </a:extLst>
                </a:gridCol>
                <a:gridCol w="658368">
                  <a:extLst>
                    <a:ext uri="{9D8B030D-6E8A-4147-A177-3AD203B41FA5}">
                      <a16:colId xmlns:a16="http://schemas.microsoft.com/office/drawing/2014/main" val="2383941144"/>
                    </a:ext>
                  </a:extLst>
                </a:gridCol>
                <a:gridCol w="658368">
                  <a:extLst>
                    <a:ext uri="{9D8B030D-6E8A-4147-A177-3AD203B41FA5}">
                      <a16:colId xmlns:a16="http://schemas.microsoft.com/office/drawing/2014/main" val="2557602586"/>
                    </a:ext>
                  </a:extLst>
                </a:gridCol>
                <a:gridCol w="658368">
                  <a:extLst>
                    <a:ext uri="{9D8B030D-6E8A-4147-A177-3AD203B41FA5}">
                      <a16:colId xmlns:a16="http://schemas.microsoft.com/office/drawing/2014/main" val="240610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13260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- 2017-07-05 20:44:44</a:t>
                      </a:r>
                      <a:r>
                        <a:rPr kumimoji="0" lang="es-ES" sz="1000" b="0" i="0" u="none" strike="noStrike" kern="1200" cap="none" spc="0" normalizeH="0" baseline="0" noProof="0">
                          <a:ln>
                            <a:noFill/>
                          </a:ln>
                          <a:solidFill>
                            <a:prstClr val="black"/>
                          </a:solidFill>
                          <a:effectLst/>
                          <a:uLnTx/>
                          <a:uFillTx/>
                          <a:latin typeface="+mn-lt"/>
                          <a:ea typeface="+mn-ea"/>
                          <a:cs typeface="+mn-cs"/>
                        </a:rPr>
                        <a:t>
LAS MÁQUINAS NO PARAN DE TRABAJAR EN LAS RUTAS
Estamos repavimentando la Ruta Provincial 70 en el municipio de Rivadavia para que más vecinos puedan viajar y mover su producción por un camino más seguro. 
Los trabajos incluyen la mejora de las alcantarillas, puentes y banquinas que van a tener una mejor señalización e iluminación.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27314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- 2017-07-22 12:10:36</a:t>
                      </a:r>
                      <a:r>
                        <a:rPr kumimoji="0" lang="es-ES" sz="1000" b="0" i="0" u="none" strike="noStrike" kern="1200" cap="none" spc="0" normalizeH="0" baseline="0" noProof="0">
                          <a:ln>
                            <a:noFill/>
                          </a:ln>
                          <a:solidFill>
                            <a:prstClr val="black"/>
                          </a:solidFill>
                          <a:effectLst/>
                          <a:uLnTx/>
                          <a:uFillTx/>
                          <a:latin typeface="+mn-lt"/>
                          <a:ea typeface="+mn-ea"/>
                          <a:cs typeface="+mn-cs"/>
                        </a:rPr>
                        <a:t>
TIMBREANDO EN TODA LA PROVINCIA 
#JUNTOSESPOSIBLE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6436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- 2017-07-31 19:17:49</a:t>
                      </a:r>
                      <a:r>
                        <a:rPr kumimoji="0" lang="es-ES" sz="1000" b="0" i="0" u="none" strike="noStrike" kern="1200" cap="none" spc="0" normalizeH="0" baseline="0" noProof="0">
                          <a:ln>
                            <a:noFill/>
                          </a:ln>
                          <a:solidFill>
                            <a:prstClr val="black"/>
                          </a:solidFill>
                          <a:effectLst/>
                          <a:uLnTx/>
                          <a:uFillTx/>
                          <a:latin typeface="+mn-lt"/>
                          <a:ea typeface="+mn-ea"/>
                          <a:cs typeface="+mn-cs"/>
                        </a:rPr>
                        <a:t>
EN VIVO EN PILAR JUNTO AL EQUIPO DE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03032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- 2017-07-25 11:31:03</a:t>
                      </a:r>
                      <a:r>
                        <a:rPr kumimoji="0" lang="es-ES" sz="1000" b="0" i="0" u="none" strike="noStrike" kern="1200" cap="none" spc="0" normalizeH="0" baseline="0" noProof="0">
                          <a:ln>
                            <a:noFill/>
                          </a:ln>
                          <a:solidFill>
                            <a:prstClr val="black"/>
                          </a:solidFill>
                          <a:effectLst/>
                          <a:uLnTx/>
                          <a:uFillTx/>
                          <a:latin typeface="+mn-lt"/>
                          <a:ea typeface="+mn-ea"/>
                          <a:cs typeface="+mn-cs"/>
                        </a:rPr>
                        <a:t>
EN VIVO: ENTREGAMOS ESCRITURAS A VECINOS DE TRES DE FEBRERO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98739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- 2017-07-15 13:17:20</a:t>
                      </a:r>
                      <a:r>
                        <a:rPr kumimoji="0" lang="es-ES" sz="1000" b="0" i="0" u="none" strike="noStrike" kern="1200" cap="none" spc="0" normalizeH="0" baseline="0" noProof="0">
                          <a:ln>
                            <a:noFill/>
                          </a:ln>
                          <a:solidFill>
                            <a:prstClr val="black"/>
                          </a:solidFill>
                          <a:effectLst/>
                          <a:uLnTx/>
                          <a:uFillTx/>
                          <a:latin typeface="+mn-lt"/>
                          <a:ea typeface="+mn-ea"/>
                          <a:cs typeface="+mn-cs"/>
                        </a:rPr>
                        <a:t>
EN VIVO - #TodosSomosLaProvincia
Estamos charlando con los vecinos en toda la Provincia.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42611452"/>
                  </a:ext>
                </a:extLst>
              </a:tr>
            </a:tbl>
          </a:graphicData>
        </a:graphic>
      </p:graphicFrame>
      <p:sp>
        <p:nvSpPr>
          <p:cNvPr id="4" name="Text Placeholder 3">
            <a:extLst>
              <a:ext uri="{FF2B5EF4-FFF2-40B4-BE49-F238E27FC236}">
                <a16:creationId xmlns:a16="http://schemas.microsoft.com/office/drawing/2014/main" id="{701D5196-78F2-44DD-8C08-5640961AB39E}"/>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2686131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127A5-44DC-4DCF-9F4D-068980A9E5C0}"/>
              </a:ext>
            </a:extLst>
          </p:cNvPr>
          <p:cNvSpPr>
            <a:spLocks noGrp="1"/>
          </p:cNvSpPr>
          <p:nvPr>
            <p:ph type="title"/>
          </p:nvPr>
        </p:nvSpPr>
        <p:spPr/>
        <p:txBody>
          <a:bodyPr/>
          <a:lstStyle/>
          <a:p>
            <a:r>
              <a:rPr lang="en-US"/>
              <a:t>Facebook Own Posts Table - 7 of 7</a:t>
            </a:r>
          </a:p>
        </p:txBody>
      </p:sp>
      <p:graphicFrame>
        <p:nvGraphicFramePr>
          <p:cNvPr id="5" name="Table Placeholder 4">
            <a:extLst>
              <a:ext uri="{FF2B5EF4-FFF2-40B4-BE49-F238E27FC236}">
                <a16:creationId xmlns:a16="http://schemas.microsoft.com/office/drawing/2014/main" id="{3718567D-979B-41EB-A669-665C57EE6645}"/>
              </a:ext>
            </a:extLst>
          </p:cNvPr>
          <p:cNvGraphicFramePr>
            <a:graphicFrameLocks noGrp="1"/>
          </p:cNvGraphicFramePr>
          <p:nvPr>
            <p:ph type="tbl" sz="quarter" idx="13"/>
            <p:extLst>
              <p:ext uri="{D42A27DB-BD31-4B8C-83A1-F6EECF244321}">
                <p14:modId xmlns:p14="http://schemas.microsoft.com/office/powerpoint/2010/main" val="2960124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74036361"/>
                    </a:ext>
                  </a:extLst>
                </a:gridCol>
                <a:gridCol w="658368">
                  <a:extLst>
                    <a:ext uri="{9D8B030D-6E8A-4147-A177-3AD203B41FA5}">
                      <a16:colId xmlns:a16="http://schemas.microsoft.com/office/drawing/2014/main" val="1869571127"/>
                    </a:ext>
                  </a:extLst>
                </a:gridCol>
                <a:gridCol w="658368">
                  <a:extLst>
                    <a:ext uri="{9D8B030D-6E8A-4147-A177-3AD203B41FA5}">
                      <a16:colId xmlns:a16="http://schemas.microsoft.com/office/drawing/2014/main" val="1553277360"/>
                    </a:ext>
                  </a:extLst>
                </a:gridCol>
                <a:gridCol w="658368">
                  <a:extLst>
                    <a:ext uri="{9D8B030D-6E8A-4147-A177-3AD203B41FA5}">
                      <a16:colId xmlns:a16="http://schemas.microsoft.com/office/drawing/2014/main" val="3604237306"/>
                    </a:ext>
                  </a:extLst>
                </a:gridCol>
                <a:gridCol w="658368">
                  <a:extLst>
                    <a:ext uri="{9D8B030D-6E8A-4147-A177-3AD203B41FA5}">
                      <a16:colId xmlns:a16="http://schemas.microsoft.com/office/drawing/2014/main" val="3591796556"/>
                    </a:ext>
                  </a:extLst>
                </a:gridCol>
                <a:gridCol w="658368">
                  <a:extLst>
                    <a:ext uri="{9D8B030D-6E8A-4147-A177-3AD203B41FA5}">
                      <a16:colId xmlns:a16="http://schemas.microsoft.com/office/drawing/2014/main" val="3689441486"/>
                    </a:ext>
                  </a:extLst>
                </a:gridCol>
                <a:gridCol w="658368">
                  <a:extLst>
                    <a:ext uri="{9D8B030D-6E8A-4147-A177-3AD203B41FA5}">
                      <a16:colId xmlns:a16="http://schemas.microsoft.com/office/drawing/2014/main" val="4274505798"/>
                    </a:ext>
                  </a:extLst>
                </a:gridCol>
                <a:gridCol w="658368">
                  <a:extLst>
                    <a:ext uri="{9D8B030D-6E8A-4147-A177-3AD203B41FA5}">
                      <a16:colId xmlns:a16="http://schemas.microsoft.com/office/drawing/2014/main" val="3186450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38143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- 2017-07-28 20:09:33</a:t>
                      </a:r>
                      <a:r>
                        <a:rPr kumimoji="0" lang="es-ES" sz="1000" b="0" i="0" u="none" strike="noStrike" kern="1200" cap="none" spc="0" normalizeH="0" baseline="0" noProof="0">
                          <a:ln>
                            <a:noFill/>
                          </a:ln>
                          <a:solidFill>
                            <a:prstClr val="black"/>
                          </a:solidFill>
                          <a:effectLst/>
                          <a:uLnTx/>
                          <a:uFillTx/>
                          <a:latin typeface="+mn-lt"/>
                          <a:ea typeface="+mn-ea"/>
                          <a:cs typeface="+mn-cs"/>
                        </a:rPr>
                        <a:t>
LLAMÉ A MARILYN ANTES DE TERMINAR EL 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61928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- 2017-07-22 17:53:34</a:t>
                      </a:r>
                      <a:r>
                        <a:rPr kumimoji="0" lang="es-ES" sz="1000" b="0" i="0" u="none" strike="noStrike" kern="1200" cap="none" spc="0" normalizeH="0" baseline="0" noProof="0">
                          <a:ln>
                            <a:noFill/>
                          </a:ln>
                          <a:solidFill>
                            <a:prstClr val="black"/>
                          </a:solidFill>
                          <a:effectLst/>
                          <a:uLnTx/>
                          <a:uFillTx/>
                          <a:latin typeface="+mn-lt"/>
                          <a:ea typeface="+mn-ea"/>
                          <a:cs typeface="+mn-cs"/>
                        </a:rPr>
                        <a:t>
"SE HAN PORTADO MUY BIEN LOS MUCHACHOS"
Estuve timbreando en Mar del Plata y los vecinos me dijeron que están muy contentos con los muchachos que están arreglando las calles. Por eso fui a saludar y a felicitar al equipo.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6607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María Eugenia Vidal - 2017-07-01 12:03:46</a:t>
                      </a:r>
                      <a:r>
                        <a:rPr kumimoji="0" lang="es-ES" sz="1000" b="0" i="0" u="none" strike="noStrike" kern="1200" cap="none" spc="0" normalizeH="0" baseline="0" noProof="0">
                          <a:ln>
                            <a:noFill/>
                          </a:ln>
                          <a:solidFill>
                            <a:prstClr val="black"/>
                          </a:solidFill>
                          <a:effectLst/>
                          <a:uLnTx/>
                          <a:uFillTx/>
                          <a:latin typeface="+mn-lt"/>
                          <a:ea typeface="+mn-ea"/>
                          <a:cs typeface="+mn-cs"/>
                        </a:rPr>
                        <a:t>
CADA VEZ SON MÁS LAS PERSONAS QUE TIENEN LA ESCRITURA DE SU CASA
El título de propiedad es uno de los papeles más importantes que podemos tener en nuestras vidas.
Por eso ya entregamos más de 30.200 escrituras a familias que ahora pueden sentirse realmente dueñas de sus casas.
Para saber más sobre el trámite entrá en: http://www.egg.gba.gov.ar/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2331413"/>
                  </a:ext>
                </a:extLst>
              </a:tr>
            </a:tbl>
          </a:graphicData>
        </a:graphic>
      </p:graphicFrame>
      <p:sp>
        <p:nvSpPr>
          <p:cNvPr id="4" name="Text Placeholder 3">
            <a:extLst>
              <a:ext uri="{FF2B5EF4-FFF2-40B4-BE49-F238E27FC236}">
                <a16:creationId xmlns:a16="http://schemas.microsoft.com/office/drawing/2014/main" id="{1B9614C6-85BA-4B61-9908-55E8B87A00E7}"/>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627341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9DC2B-9033-49E6-BBFA-CBB43562B8FF}"/>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EE80CCCB-8BF6-4120-98BE-A38CB55B224E}"/>
              </a:ext>
            </a:extLst>
          </p:cNvPr>
          <p:cNvGraphicFramePr>
            <a:graphicFrameLocks noGrp="1"/>
          </p:cNvGraphicFramePr>
          <p:nvPr>
            <p:ph type="chart" sz="quarter" idx="13"/>
            <p:extLst>
              <p:ext uri="{D42A27DB-BD31-4B8C-83A1-F6EECF244321}">
                <p14:modId xmlns:p14="http://schemas.microsoft.com/office/powerpoint/2010/main" val="1685816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69A2C2-95B3-4EFB-8877-AED9AD6F4855}"/>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073E35AF-C43B-4143-A50E-B5AD2033AC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35979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8423F-30E7-4627-8FF5-24853D085D26}"/>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1B891D3C-DAC5-4F1F-B4A0-D9A71D1EB230}"/>
              </a:ext>
            </a:extLst>
          </p:cNvPr>
          <p:cNvGraphicFramePr>
            <a:graphicFrameLocks noGrp="1"/>
          </p:cNvGraphicFramePr>
          <p:nvPr>
            <p:ph type="chart" sz="quarter" idx="13"/>
            <p:extLst>
              <p:ext uri="{D42A27DB-BD31-4B8C-83A1-F6EECF244321}">
                <p14:modId xmlns:p14="http://schemas.microsoft.com/office/powerpoint/2010/main" val="17402342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189B2E-639A-4D35-BE27-F72C1D177A23}"/>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45AD4650-9035-4456-AFD2-6BC70BF0C7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16790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F6266-40FB-4D84-864D-38B6BC5E1EC5}"/>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D5F9A76E-569F-42A3-8536-73D8825B7B8C}"/>
              </a:ext>
            </a:extLst>
          </p:cNvPr>
          <p:cNvGraphicFramePr>
            <a:graphicFrameLocks noGrp="1"/>
          </p:cNvGraphicFramePr>
          <p:nvPr>
            <p:ph type="chart" sz="quarter" idx="13"/>
            <p:extLst>
              <p:ext uri="{D42A27DB-BD31-4B8C-83A1-F6EECF244321}">
                <p14:modId xmlns:p14="http://schemas.microsoft.com/office/powerpoint/2010/main" val="15081200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50FA0C-FD86-4C5F-B087-F13D5D2F1AA4}"/>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A85AEB00-6849-486B-8F7B-E7D621345C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82984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49A6C-E92B-4960-AD5C-240E1B56FF70}"/>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E4538195-ED79-4C96-87F9-60AB5A90102D}"/>
              </a:ext>
            </a:extLst>
          </p:cNvPr>
          <p:cNvGraphicFramePr>
            <a:graphicFrameLocks noGrp="1"/>
          </p:cNvGraphicFramePr>
          <p:nvPr>
            <p:ph type="chart" sz="quarter" idx="13"/>
            <p:extLst>
              <p:ext uri="{D42A27DB-BD31-4B8C-83A1-F6EECF244321}">
                <p14:modId xmlns:p14="http://schemas.microsoft.com/office/powerpoint/2010/main" val="4355329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E9EBB0-AD6F-4F95-A119-131F443F06F8}"/>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63BD85D6-0D55-4417-9FBE-5635A86B2D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86165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87450-1F76-47A5-8AB1-EF55E2DA92CA}"/>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BFCEAB36-9634-42FB-8839-BFBB0B6B0A17}"/>
              </a:ext>
            </a:extLst>
          </p:cNvPr>
          <p:cNvGraphicFramePr>
            <a:graphicFrameLocks noGrp="1"/>
          </p:cNvGraphicFramePr>
          <p:nvPr>
            <p:ph type="chart" sz="quarter" idx="13"/>
            <p:extLst>
              <p:ext uri="{D42A27DB-BD31-4B8C-83A1-F6EECF244321}">
                <p14:modId xmlns:p14="http://schemas.microsoft.com/office/powerpoint/2010/main" val="26249876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29241B-F4E7-45C7-A447-2DB528E042A8}"/>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EB69461F-22C9-4920-A119-2429ECD7B7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75431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EE939A-4EE4-4E14-83EE-0FB2CE849A88}"/>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3DC6A27B-46AB-4D1B-AA29-F2B3B9E9285C}"/>
              </a:ext>
            </a:extLst>
          </p:cNvPr>
          <p:cNvGraphicFramePr>
            <a:graphicFrameLocks noGrp="1"/>
          </p:cNvGraphicFramePr>
          <p:nvPr>
            <p:ph type="chart" sz="quarter" idx="13"/>
            <p:extLst>
              <p:ext uri="{D42A27DB-BD31-4B8C-83A1-F6EECF244321}">
                <p14:modId xmlns:p14="http://schemas.microsoft.com/office/powerpoint/2010/main" val="15805219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6578CA-3BDB-4212-8899-250EC84AEED4}"/>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B7A9C1EA-A027-49C9-BADE-D0CE7C200A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60158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5A884A-A67A-4E59-A127-E1F22E850140}"/>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7A74296C-0431-4335-A440-F63FA4E06802}"/>
              </a:ext>
            </a:extLst>
          </p:cNvPr>
          <p:cNvGraphicFramePr>
            <a:graphicFrameLocks noGrp="1"/>
          </p:cNvGraphicFramePr>
          <p:nvPr>
            <p:ph type="chart" sz="quarter" idx="13"/>
            <p:extLst>
              <p:ext uri="{D42A27DB-BD31-4B8C-83A1-F6EECF244321}">
                <p14:modId xmlns:p14="http://schemas.microsoft.com/office/powerpoint/2010/main" val="4099861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4615A2-E749-4B67-AEAB-905FAABE3CA8}"/>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706ABBE5-01A0-474F-A4D1-732EB32B18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06154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6FFA9-AE40-4F44-9EF3-0D694103BD9B}"/>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2FB38579-967C-4729-85DF-0F9637A8486C}"/>
              </a:ext>
            </a:extLst>
          </p:cNvPr>
          <p:cNvGraphicFramePr>
            <a:graphicFrameLocks noGrp="1"/>
          </p:cNvGraphicFramePr>
          <p:nvPr>
            <p:ph type="chart" sz="quarter" idx="13"/>
            <p:extLst>
              <p:ext uri="{D42A27DB-BD31-4B8C-83A1-F6EECF244321}">
                <p14:modId xmlns:p14="http://schemas.microsoft.com/office/powerpoint/2010/main" val="12047610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DC3F34-CEB4-446C-ABDC-4504FD69B5A3}"/>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182CE0CE-D0F2-4B39-99C3-FB8B38FD64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39852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FDBF-CCA1-40A2-995A-555418A022E5}"/>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26DAB286-46DA-4C15-A266-D4BB1F07594A}"/>
              </a:ext>
            </a:extLst>
          </p:cNvPr>
          <p:cNvGraphicFramePr>
            <a:graphicFrameLocks noGrp="1"/>
          </p:cNvGraphicFramePr>
          <p:nvPr>
            <p:ph type="tbl" sz="quarter" idx="13"/>
            <p:extLst>
              <p:ext uri="{D42A27DB-BD31-4B8C-83A1-F6EECF244321}">
                <p14:modId xmlns:p14="http://schemas.microsoft.com/office/powerpoint/2010/main" val="1986126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70060858"/>
                    </a:ext>
                  </a:extLst>
                </a:gridCol>
                <a:gridCol w="2468880">
                  <a:extLst>
                    <a:ext uri="{9D8B030D-6E8A-4147-A177-3AD203B41FA5}">
                      <a16:colId xmlns:a16="http://schemas.microsoft.com/office/drawing/2014/main" val="3119715971"/>
                    </a:ext>
                  </a:extLst>
                </a:gridCol>
                <a:gridCol w="822960">
                  <a:extLst>
                    <a:ext uri="{9D8B030D-6E8A-4147-A177-3AD203B41FA5}">
                      <a16:colId xmlns:a16="http://schemas.microsoft.com/office/drawing/2014/main" val="1369514884"/>
                    </a:ext>
                  </a:extLst>
                </a:gridCol>
                <a:gridCol w="822960">
                  <a:extLst>
                    <a:ext uri="{9D8B030D-6E8A-4147-A177-3AD203B41FA5}">
                      <a16:colId xmlns:a16="http://schemas.microsoft.com/office/drawing/2014/main" val="347851317"/>
                    </a:ext>
                  </a:extLst>
                </a:gridCol>
                <a:gridCol w="822960">
                  <a:extLst>
                    <a:ext uri="{9D8B030D-6E8A-4147-A177-3AD203B41FA5}">
                      <a16:colId xmlns:a16="http://schemas.microsoft.com/office/drawing/2014/main" val="827381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258491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Sabino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extLst>
                  <a:ext uri="{0D108BD9-81ED-4DB2-BD59-A6C34878D82A}">
                    <a16:rowId xmlns:a16="http://schemas.microsoft.com/office/drawing/2014/main" val="1550938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Rissotto Montero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extLst>
                  <a:ext uri="{0D108BD9-81ED-4DB2-BD59-A6C34878D82A}">
                    <a16:rowId xmlns:a16="http://schemas.microsoft.com/office/drawing/2014/main" val="3429767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Sebastián Bartolozzo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extLst>
                  <a:ext uri="{0D108BD9-81ED-4DB2-BD59-A6C34878D82A}">
                    <a16:rowId xmlns:a16="http://schemas.microsoft.com/office/drawing/2014/main" val="3323008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Gomez Fernando Gustavo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extLst>
                  <a:ext uri="{0D108BD9-81ED-4DB2-BD59-A6C34878D82A}">
                    <a16:rowId xmlns:a16="http://schemas.microsoft.com/office/drawing/2014/main" val="2889775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 Martinelli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extLst>
                  <a:ext uri="{0D108BD9-81ED-4DB2-BD59-A6C34878D82A}">
                    <a16:rowId xmlns:a16="http://schemas.microsoft.com/office/drawing/2014/main" val="431042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Alfonso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extLst>
                  <a:ext uri="{0D108BD9-81ED-4DB2-BD59-A6C34878D82A}">
                    <a16:rowId xmlns:a16="http://schemas.microsoft.com/office/drawing/2014/main" val="2119094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 Matos Maria Aparecida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2796509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Rita Godoy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extLst>
                  <a:ext uri="{0D108BD9-81ED-4DB2-BD59-A6C34878D82A}">
                    <a16:rowId xmlns:a16="http://schemas.microsoft.com/office/drawing/2014/main" val="1060218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Ramos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extLst>
                  <a:ext uri="{0D108BD9-81ED-4DB2-BD59-A6C34878D82A}">
                    <a16:rowId xmlns:a16="http://schemas.microsoft.com/office/drawing/2014/main" val="1152483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Isabel Gonzalez Santiso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1055236645"/>
                  </a:ext>
                </a:extLst>
              </a:tr>
            </a:tbl>
          </a:graphicData>
        </a:graphic>
      </p:graphicFrame>
      <p:sp>
        <p:nvSpPr>
          <p:cNvPr id="4" name="Text Placeholder 3">
            <a:extLst>
              <a:ext uri="{FF2B5EF4-FFF2-40B4-BE49-F238E27FC236}">
                <a16:creationId xmlns:a16="http://schemas.microsoft.com/office/drawing/2014/main" id="{0884D1E4-2187-4BFB-A77E-373259A585FE}"/>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4101128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20BD6B-9BB3-4D35-ADF9-230B40DBFC61}"/>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78438A63-3A61-40F1-8EB1-E377133C5F3B}"/>
              </a:ext>
            </a:extLst>
          </p:cNvPr>
          <p:cNvGraphicFramePr>
            <a:graphicFrameLocks noGrp="1"/>
          </p:cNvGraphicFramePr>
          <p:nvPr>
            <p:ph type="tbl" sz="quarter" idx="13"/>
            <p:extLst>
              <p:ext uri="{D42A27DB-BD31-4B8C-83A1-F6EECF244321}">
                <p14:modId xmlns:p14="http://schemas.microsoft.com/office/powerpoint/2010/main" val="1987141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84551395"/>
                    </a:ext>
                  </a:extLst>
                </a:gridCol>
                <a:gridCol w="2468880">
                  <a:extLst>
                    <a:ext uri="{9D8B030D-6E8A-4147-A177-3AD203B41FA5}">
                      <a16:colId xmlns:a16="http://schemas.microsoft.com/office/drawing/2014/main" val="2189574125"/>
                    </a:ext>
                  </a:extLst>
                </a:gridCol>
                <a:gridCol w="822960">
                  <a:extLst>
                    <a:ext uri="{9D8B030D-6E8A-4147-A177-3AD203B41FA5}">
                      <a16:colId xmlns:a16="http://schemas.microsoft.com/office/drawing/2014/main" val="2124655028"/>
                    </a:ext>
                  </a:extLst>
                </a:gridCol>
                <a:gridCol w="822960">
                  <a:extLst>
                    <a:ext uri="{9D8B030D-6E8A-4147-A177-3AD203B41FA5}">
                      <a16:colId xmlns:a16="http://schemas.microsoft.com/office/drawing/2014/main" val="3944985561"/>
                    </a:ext>
                  </a:extLst>
                </a:gridCol>
                <a:gridCol w="822960">
                  <a:extLst>
                    <a:ext uri="{9D8B030D-6E8A-4147-A177-3AD203B41FA5}">
                      <a16:colId xmlns:a16="http://schemas.microsoft.com/office/drawing/2014/main" val="3452269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747976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 Persico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extLst>
                  <a:ext uri="{0D108BD9-81ED-4DB2-BD59-A6C34878D82A}">
                    <a16:rowId xmlns:a16="http://schemas.microsoft.com/office/drawing/2014/main" val="2374475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Natalia Griselda Ambrosio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extLst>
                  <a:ext uri="{0D108BD9-81ED-4DB2-BD59-A6C34878D82A}">
                    <a16:rowId xmlns:a16="http://schemas.microsoft.com/office/drawing/2014/main" val="2495701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Andreassi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170222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Analia Stinziani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extLst>
                  <a:ext uri="{0D108BD9-81ED-4DB2-BD59-A6C34878D82A}">
                    <a16:rowId xmlns:a16="http://schemas.microsoft.com/office/drawing/2014/main" val="333065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Jorge Luis Battistessa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Eugenia Vidal (74)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extLst>
                  <a:ext uri="{0D108BD9-81ED-4DB2-BD59-A6C34878D82A}">
                    <a16:rowId xmlns:a16="http://schemas.microsoft.com/office/drawing/2014/main" val="2694234800"/>
                  </a:ext>
                </a:extLst>
              </a:tr>
            </a:tbl>
          </a:graphicData>
        </a:graphic>
      </p:graphicFrame>
      <p:sp>
        <p:nvSpPr>
          <p:cNvPr id="4" name="Text Placeholder 3">
            <a:extLst>
              <a:ext uri="{FF2B5EF4-FFF2-40B4-BE49-F238E27FC236}">
                <a16:creationId xmlns:a16="http://schemas.microsoft.com/office/drawing/2014/main" id="{95940237-BA54-42D2-972C-A8F3831ADE59}"/>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3490461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0F109-7A3C-4E74-8C73-1357CB717279}"/>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040DE73C-496C-4102-84D0-3FFA349577D1}"/>
              </a:ext>
            </a:extLst>
          </p:cNvPr>
          <p:cNvGraphicFramePr>
            <a:graphicFrameLocks noGrp="1"/>
          </p:cNvGraphicFramePr>
          <p:nvPr>
            <p:ph type="chart" sz="quarter" idx="13"/>
            <p:extLst>
              <p:ext uri="{D42A27DB-BD31-4B8C-83A1-F6EECF244321}">
                <p14:modId xmlns:p14="http://schemas.microsoft.com/office/powerpoint/2010/main" val="14137142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755652-10DF-441F-9F5B-5F904AE28A2E}"/>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D6066B86-29E9-4A43-8077-052A40054E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7322836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913</Words>
  <Application>Microsoft Office PowerPoint</Application>
  <PresentationFormat>On-screen Show (4:3)</PresentationFormat>
  <Paragraphs>425</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2017-08-01T15:04:52Z</dcterms:created>
  <dcterms:modified xsi:type="dcterms:W3CDTF">2017-08-01T15:05:45Z</dcterms:modified>
</cp:coreProperties>
</file>