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4367804</c:v>
                </c:pt>
                <c:pt idx="1">
                  <c:v>4368019</c:v>
                </c:pt>
                <c:pt idx="2">
                  <c:v>4369077</c:v>
                </c:pt>
                <c:pt idx="3">
                  <c:v>4370728</c:v>
                </c:pt>
                <c:pt idx="4">
                  <c:v>4371502</c:v>
                </c:pt>
                <c:pt idx="5">
                  <c:v>4372249</c:v>
                </c:pt>
                <c:pt idx="6">
                  <c:v>4373828</c:v>
                </c:pt>
                <c:pt idx="7">
                  <c:v>4374740</c:v>
                </c:pt>
                <c:pt idx="8">
                  <c:v>4375460</c:v>
                </c:pt>
                <c:pt idx="9">
                  <c:v>4375883</c:v>
                </c:pt>
                <c:pt idx="10">
                  <c:v>4376212</c:v>
                </c:pt>
                <c:pt idx="11">
                  <c:v>4376640</c:v>
                </c:pt>
                <c:pt idx="12">
                  <c:v>4377374</c:v>
                </c:pt>
                <c:pt idx="13">
                  <c:v>4378088</c:v>
                </c:pt>
                <c:pt idx="14">
                  <c:v>4379636</c:v>
                </c:pt>
                <c:pt idx="15">
                  <c:v>4380453</c:v>
                </c:pt>
                <c:pt idx="16">
                  <c:v>4381385</c:v>
                </c:pt>
                <c:pt idx="17">
                  <c:v>4383223</c:v>
                </c:pt>
                <c:pt idx="18">
                  <c:v>4384943</c:v>
                </c:pt>
                <c:pt idx="19">
                  <c:v>4386427</c:v>
                </c:pt>
                <c:pt idx="20">
                  <c:v>4387225</c:v>
                </c:pt>
                <c:pt idx="21">
                  <c:v>4388045</c:v>
                </c:pt>
                <c:pt idx="22">
                  <c:v>4388524</c:v>
                </c:pt>
                <c:pt idx="23">
                  <c:v>4389488</c:v>
                </c:pt>
                <c:pt idx="24">
                  <c:v>4391049</c:v>
                </c:pt>
                <c:pt idx="25">
                  <c:v>4392544</c:v>
                </c:pt>
                <c:pt idx="26">
                  <c:v>4393675</c:v>
                </c:pt>
                <c:pt idx="27">
                  <c:v>4393929</c:v>
                </c:pt>
                <c:pt idx="28">
                  <c:v>4394230</c:v>
                </c:pt>
                <c:pt idx="29">
                  <c:v>4394649</c:v>
                </c:pt>
                <c:pt idx="30">
                  <c:v>4395081</c:v>
                </c:pt>
              </c:numCache>
            </c:numRef>
          </c:val>
          <c:smooth val="0"/>
          <c:extLst>
            <c:ext xmlns:c16="http://schemas.microsoft.com/office/drawing/2014/chart" uri="{C3380CC4-5D6E-409C-BE32-E72D297353CC}">
              <c16:uniqueId val="{00000000-DD28-44E9-A6E8-9F752EEB731F}"/>
            </c:ext>
          </c:extLst>
        </c:ser>
        <c:dLbls>
          <c:showLegendKey val="0"/>
          <c:showVal val="0"/>
          <c:showCatName val="0"/>
          <c:showSerName val="0"/>
          <c:showPercent val="0"/>
          <c:showBubbleSize val="0"/>
        </c:dLbls>
        <c:smooth val="0"/>
        <c:axId val="292436560"/>
        <c:axId val="292437216"/>
      </c:lineChart>
      <c:dateAx>
        <c:axId val="292436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37216"/>
        <c:crosses val="autoZero"/>
        <c:auto val="1"/>
        <c:lblOffset val="100"/>
        <c:baseTimeUnit val="days"/>
      </c:dateAx>
      <c:valAx>
        <c:axId val="292437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436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0401-4ED8-9F0A-EC6398D1C66A}"/>
            </c:ext>
          </c:extLst>
        </c:ser>
        <c:dLbls>
          <c:showLegendKey val="0"/>
          <c:showVal val="0"/>
          <c:showCatName val="0"/>
          <c:showSerName val="0"/>
          <c:showPercent val="0"/>
          <c:showBubbleSize val="0"/>
        </c:dLbls>
        <c:axId val="292898728"/>
        <c:axId val="292900040"/>
      </c:radarChart>
      <c:catAx>
        <c:axId val="2928987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900040"/>
        <c:crosses val="autoZero"/>
        <c:auto val="1"/>
        <c:lblAlgn val="ctr"/>
        <c:lblOffset val="100"/>
        <c:noMultiLvlLbl val="0"/>
      </c:catAx>
      <c:valAx>
        <c:axId val="292900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28987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0.58626156937042995</c:v>
                </c:pt>
                <c:pt idx="1">
                  <c:v>1.0755942600479</c:v>
                </c:pt>
                <c:pt idx="2">
                  <c:v>1.5858129520380999</c:v>
                </c:pt>
                <c:pt idx="3">
                  <c:v>0.81645614325752003</c:v>
                </c:pt>
                <c:pt idx="4">
                  <c:v>0.82019118691684001</c:v>
                </c:pt>
                <c:pt idx="5">
                  <c:v>0.90486919228020002</c:v>
                </c:pt>
                <c:pt idx="6">
                  <c:v>0.48701269003379</c:v>
                </c:pt>
                <c:pt idx="7">
                  <c:v>0.66357831361658004</c:v>
                </c:pt>
                <c:pt idx="8">
                  <c:v>0.79226760531188001</c:v>
                </c:pt>
                <c:pt idx="9">
                  <c:v>0.45561012242464999</c:v>
                </c:pt>
                <c:pt idx="10">
                  <c:v>0.71203531406313003</c:v>
                </c:pt>
                <c:pt idx="11">
                  <c:v>0.60604817721127002</c:v>
                </c:pt>
                <c:pt idx="12">
                  <c:v>0.35604238238594998</c:v>
                </c:pt>
                <c:pt idx="13">
                  <c:v>1.4005733411517001</c:v>
                </c:pt>
                <c:pt idx="14">
                  <c:v>0.80081689413063994</c:v>
                </c:pt>
                <c:pt idx="15">
                  <c:v>0.68822367994476996</c:v>
                </c:pt>
                <c:pt idx="16">
                  <c:v>0.46341874844067998</c:v>
                </c:pt>
                <c:pt idx="17">
                  <c:v>0.47838610313966001</c:v>
                </c:pt>
                <c:pt idx="18">
                  <c:v>0.50706727039610999</c:v>
                </c:pt>
                <c:pt idx="19">
                  <c:v>0.96674369758278</c:v>
                </c:pt>
                <c:pt idx="20">
                  <c:v>0.54061410231452001</c:v>
                </c:pt>
                <c:pt idx="21">
                  <c:v>0.20670209197742001</c:v>
                </c:pt>
                <c:pt idx="22">
                  <c:v>0.30845770237295</c:v>
                </c:pt>
                <c:pt idx="23">
                  <c:v>0.57076704839319004</c:v>
                </c:pt>
                <c:pt idx="24">
                  <c:v>0.40085252198727001</c:v>
                </c:pt>
                <c:pt idx="25">
                  <c:v>0.53935223767224005</c:v>
                </c:pt>
                <c:pt idx="26">
                  <c:v>0.55582504326662996</c:v>
                </c:pt>
                <c:pt idx="27">
                  <c:v>0.35864155917813001</c:v>
                </c:pt>
                <c:pt idx="28">
                  <c:v>0.86544870950204</c:v>
                </c:pt>
                <c:pt idx="29">
                  <c:v>9.0295939936816005E-2</c:v>
                </c:pt>
                <c:pt idx="30">
                  <c:v>0.74752011722772005</c:v>
                </c:pt>
              </c:numCache>
            </c:numRef>
          </c:val>
          <c:smooth val="0"/>
          <c:extLst>
            <c:ext xmlns:c16="http://schemas.microsoft.com/office/drawing/2014/chart" uri="{C3380CC4-5D6E-409C-BE32-E72D297353CC}">
              <c16:uniqueId val="{00000000-706F-46E8-BD21-2B531DF1A9B3}"/>
            </c:ext>
          </c:extLst>
        </c:ser>
        <c:dLbls>
          <c:showLegendKey val="0"/>
          <c:showVal val="0"/>
          <c:showCatName val="0"/>
          <c:showSerName val="0"/>
          <c:showPercent val="0"/>
          <c:showBubbleSize val="0"/>
        </c:dLbls>
        <c:smooth val="0"/>
        <c:axId val="293199944"/>
        <c:axId val="293200272"/>
      </c:lineChart>
      <c:dateAx>
        <c:axId val="2931999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200272"/>
        <c:crosses val="autoZero"/>
        <c:auto val="1"/>
        <c:lblOffset val="100"/>
        <c:baseTimeUnit val="days"/>
      </c:dateAx>
      <c:valAx>
        <c:axId val="293200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31999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Mauricio Macri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762</c:v>
                </c:pt>
                <c:pt idx="1">
                  <c:v>1345</c:v>
                </c:pt>
                <c:pt idx="2">
                  <c:v>1104</c:v>
                </c:pt>
                <c:pt idx="3">
                  <c:v>1024</c:v>
                </c:pt>
                <c:pt idx="4">
                  <c:v>836</c:v>
                </c:pt>
                <c:pt idx="5">
                  <c:v>768</c:v>
                </c:pt>
                <c:pt idx="6">
                  <c:v>530</c:v>
                </c:pt>
              </c:numCache>
            </c:numRef>
          </c:val>
          <c:extLst>
            <c:ext xmlns:c16="http://schemas.microsoft.com/office/drawing/2014/chart" uri="{C3380CC4-5D6E-409C-BE32-E72D297353CC}">
              <c16:uniqueId val="{00000000-D5B3-4E17-A272-D4A505731ADE}"/>
            </c:ext>
          </c:extLst>
        </c:ser>
        <c:dLbls>
          <c:showLegendKey val="0"/>
          <c:showVal val="0"/>
          <c:showCatName val="0"/>
          <c:showSerName val="0"/>
          <c:showPercent val="0"/>
          <c:showBubbleSize val="0"/>
        </c:dLbls>
        <c:gapWidth val="219"/>
        <c:overlap val="-27"/>
        <c:axId val="246038680"/>
        <c:axId val="246032448"/>
      </c:barChart>
      <c:catAx>
        <c:axId val="2460386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032448"/>
        <c:crosses val="autoZero"/>
        <c:auto val="1"/>
        <c:lblAlgn val="ctr"/>
        <c:lblOffset val="100"/>
        <c:noMultiLvlLbl val="0"/>
      </c:catAx>
      <c:valAx>
        <c:axId val="2460324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038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258</c:v>
                </c:pt>
                <c:pt idx="1">
                  <c:v>215</c:v>
                </c:pt>
                <c:pt idx="2">
                  <c:v>1058</c:v>
                </c:pt>
                <c:pt idx="3">
                  <c:v>1651</c:v>
                </c:pt>
                <c:pt idx="4">
                  <c:v>774</c:v>
                </c:pt>
                <c:pt idx="5">
                  <c:v>747</c:v>
                </c:pt>
                <c:pt idx="6">
                  <c:v>1579</c:v>
                </c:pt>
                <c:pt idx="7">
                  <c:v>912</c:v>
                </c:pt>
                <c:pt idx="8">
                  <c:v>720</c:v>
                </c:pt>
                <c:pt idx="9">
                  <c:v>423</c:v>
                </c:pt>
                <c:pt idx="10">
                  <c:v>329</c:v>
                </c:pt>
                <c:pt idx="11">
                  <c:v>428</c:v>
                </c:pt>
                <c:pt idx="12">
                  <c:v>734</c:v>
                </c:pt>
                <c:pt idx="13">
                  <c:v>714</c:v>
                </c:pt>
                <c:pt idx="14">
                  <c:v>1548</c:v>
                </c:pt>
                <c:pt idx="15">
                  <c:v>817</c:v>
                </c:pt>
                <c:pt idx="16">
                  <c:v>932</c:v>
                </c:pt>
                <c:pt idx="17">
                  <c:v>1838</c:v>
                </c:pt>
                <c:pt idx="18">
                  <c:v>1720</c:v>
                </c:pt>
                <c:pt idx="19">
                  <c:v>1484</c:v>
                </c:pt>
                <c:pt idx="20">
                  <c:v>798</c:v>
                </c:pt>
                <c:pt idx="21">
                  <c:v>820</c:v>
                </c:pt>
                <c:pt idx="22">
                  <c:v>479</c:v>
                </c:pt>
                <c:pt idx="23">
                  <c:v>964</c:v>
                </c:pt>
                <c:pt idx="24">
                  <c:v>1561</c:v>
                </c:pt>
                <c:pt idx="25">
                  <c:v>1495</c:v>
                </c:pt>
                <c:pt idx="26">
                  <c:v>1131</c:v>
                </c:pt>
                <c:pt idx="27">
                  <c:v>254</c:v>
                </c:pt>
                <c:pt idx="28">
                  <c:v>301</c:v>
                </c:pt>
                <c:pt idx="29">
                  <c:v>419</c:v>
                </c:pt>
                <c:pt idx="30">
                  <c:v>432</c:v>
                </c:pt>
              </c:numCache>
            </c:numRef>
          </c:val>
          <c:smooth val="0"/>
          <c:extLst>
            <c:ext xmlns:c16="http://schemas.microsoft.com/office/drawing/2014/chart" uri="{C3380CC4-5D6E-409C-BE32-E72D297353CC}">
              <c16:uniqueId val="{00000000-34BE-448B-97BE-89D816A53291}"/>
            </c:ext>
          </c:extLst>
        </c:ser>
        <c:dLbls>
          <c:showLegendKey val="0"/>
          <c:showVal val="0"/>
          <c:showCatName val="0"/>
          <c:showSerName val="0"/>
          <c:showPercent val="0"/>
          <c:showBubbleSize val="0"/>
        </c:dLbls>
        <c:smooth val="0"/>
        <c:axId val="246033760"/>
        <c:axId val="246037040"/>
      </c:lineChart>
      <c:dateAx>
        <c:axId val="2460337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037040"/>
        <c:crosses val="autoZero"/>
        <c:auto val="1"/>
        <c:lblOffset val="100"/>
        <c:baseTimeUnit val="days"/>
      </c:dateAx>
      <c:valAx>
        <c:axId val="246037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0337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numRef>
              <c:f>Sheet1!$A$2:$A$32</c:f>
              <c:numCache>
                <c:formatCode>m/d/yyyy</c:formatCode>
                <c:ptCount val="31"/>
                <c:pt idx="0">
                  <c:v>42917</c:v>
                </c:pt>
                <c:pt idx="1">
                  <c:v>42918</c:v>
                </c:pt>
                <c:pt idx="2">
                  <c:v>42919</c:v>
                </c:pt>
                <c:pt idx="3">
                  <c:v>42920</c:v>
                </c:pt>
                <c:pt idx="4">
                  <c:v>42921</c:v>
                </c:pt>
                <c:pt idx="5">
                  <c:v>42922</c:v>
                </c:pt>
                <c:pt idx="6">
                  <c:v>42923</c:v>
                </c:pt>
                <c:pt idx="7">
                  <c:v>42924</c:v>
                </c:pt>
                <c:pt idx="8">
                  <c:v>42925</c:v>
                </c:pt>
                <c:pt idx="9">
                  <c:v>42926</c:v>
                </c:pt>
                <c:pt idx="10">
                  <c:v>42927</c:v>
                </c:pt>
                <c:pt idx="11">
                  <c:v>42928</c:v>
                </c:pt>
                <c:pt idx="12">
                  <c:v>42929</c:v>
                </c:pt>
                <c:pt idx="13">
                  <c:v>42930</c:v>
                </c:pt>
                <c:pt idx="14">
                  <c:v>42931</c:v>
                </c:pt>
                <c:pt idx="15">
                  <c:v>42932</c:v>
                </c:pt>
                <c:pt idx="16">
                  <c:v>42933</c:v>
                </c:pt>
                <c:pt idx="17">
                  <c:v>42934</c:v>
                </c:pt>
                <c:pt idx="18">
                  <c:v>42935</c:v>
                </c:pt>
                <c:pt idx="19">
                  <c:v>42936</c:v>
                </c:pt>
                <c:pt idx="20">
                  <c:v>42937</c:v>
                </c:pt>
                <c:pt idx="21">
                  <c:v>42938</c:v>
                </c:pt>
                <c:pt idx="22">
                  <c:v>42939</c:v>
                </c:pt>
                <c:pt idx="23">
                  <c:v>42940</c:v>
                </c:pt>
                <c:pt idx="24">
                  <c:v>42941</c:v>
                </c:pt>
                <c:pt idx="25">
                  <c:v>42942</c:v>
                </c:pt>
                <c:pt idx="26">
                  <c:v>42943</c:v>
                </c:pt>
                <c:pt idx="27">
                  <c:v>42944</c:v>
                </c:pt>
                <c:pt idx="28">
                  <c:v>42945</c:v>
                </c:pt>
                <c:pt idx="29">
                  <c:v>42946</c:v>
                </c:pt>
                <c:pt idx="30">
                  <c:v>42947</c:v>
                </c:pt>
              </c:numCache>
            </c:numRef>
          </c:cat>
          <c:val>
            <c:numRef>
              <c:f>Sheet1!$B$2:$B$32</c:f>
              <c:numCache>
                <c:formatCode>General</c:formatCode>
                <c:ptCount val="31"/>
                <c:pt idx="0">
                  <c:v>3</c:v>
                </c:pt>
                <c:pt idx="1">
                  <c:v>2</c:v>
                </c:pt>
                <c:pt idx="2">
                  <c:v>3</c:v>
                </c:pt>
                <c:pt idx="3">
                  <c:v>3</c:v>
                </c:pt>
                <c:pt idx="4">
                  <c:v>2</c:v>
                </c:pt>
                <c:pt idx="5">
                  <c:v>4</c:v>
                </c:pt>
                <c:pt idx="6">
                  <c:v>4</c:v>
                </c:pt>
                <c:pt idx="7">
                  <c:v>5</c:v>
                </c:pt>
                <c:pt idx="8">
                  <c:v>4</c:v>
                </c:pt>
                <c:pt idx="9">
                  <c:v>3</c:v>
                </c:pt>
                <c:pt idx="10">
                  <c:v>2</c:v>
                </c:pt>
                <c:pt idx="11">
                  <c:v>4</c:v>
                </c:pt>
                <c:pt idx="12">
                  <c:v>1</c:v>
                </c:pt>
                <c:pt idx="13">
                  <c:v>3</c:v>
                </c:pt>
                <c:pt idx="14">
                  <c:v>3</c:v>
                </c:pt>
                <c:pt idx="15">
                  <c:v>2</c:v>
                </c:pt>
                <c:pt idx="16">
                  <c:v>4</c:v>
                </c:pt>
                <c:pt idx="17">
                  <c:v>3</c:v>
                </c:pt>
                <c:pt idx="18">
                  <c:v>4</c:v>
                </c:pt>
                <c:pt idx="19">
                  <c:v>3</c:v>
                </c:pt>
                <c:pt idx="20">
                  <c:v>5</c:v>
                </c:pt>
                <c:pt idx="21">
                  <c:v>3</c:v>
                </c:pt>
                <c:pt idx="22">
                  <c:v>2</c:v>
                </c:pt>
                <c:pt idx="23">
                  <c:v>2</c:v>
                </c:pt>
                <c:pt idx="24">
                  <c:v>2</c:v>
                </c:pt>
                <c:pt idx="25">
                  <c:v>4</c:v>
                </c:pt>
                <c:pt idx="26">
                  <c:v>3</c:v>
                </c:pt>
                <c:pt idx="27">
                  <c:v>4</c:v>
                </c:pt>
                <c:pt idx="28">
                  <c:v>2</c:v>
                </c:pt>
                <c:pt idx="29">
                  <c:v>1</c:v>
                </c:pt>
                <c:pt idx="30">
                  <c:v>2</c:v>
                </c:pt>
              </c:numCache>
            </c:numRef>
          </c:val>
          <c:smooth val="0"/>
          <c:extLst>
            <c:ext xmlns:c16="http://schemas.microsoft.com/office/drawing/2014/chart" uri="{C3380CC4-5D6E-409C-BE32-E72D297353CC}">
              <c16:uniqueId val="{00000000-D294-4148-810D-EA99E41FABDA}"/>
            </c:ext>
          </c:extLst>
        </c:ser>
        <c:dLbls>
          <c:showLegendKey val="0"/>
          <c:showVal val="0"/>
          <c:showCatName val="0"/>
          <c:showSerName val="0"/>
          <c:showPercent val="0"/>
          <c:showBubbleSize val="0"/>
        </c:dLbls>
        <c:smooth val="0"/>
        <c:axId val="357380344"/>
        <c:axId val="357379360"/>
      </c:lineChart>
      <c:dateAx>
        <c:axId val="357380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79360"/>
        <c:crosses val="autoZero"/>
        <c:auto val="1"/>
        <c:lblOffset val="100"/>
        <c:baseTimeUnit val="days"/>
      </c:dateAx>
      <c:valAx>
        <c:axId val="357379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80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Mauricio Macri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14</c:v>
                </c:pt>
                <c:pt idx="1">
                  <c:v>10</c:v>
                </c:pt>
                <c:pt idx="2">
                  <c:v>14</c:v>
                </c:pt>
                <c:pt idx="3">
                  <c:v>11</c:v>
                </c:pt>
                <c:pt idx="4">
                  <c:v>16</c:v>
                </c:pt>
                <c:pt idx="5">
                  <c:v>16</c:v>
                </c:pt>
                <c:pt idx="6">
                  <c:v>11</c:v>
                </c:pt>
              </c:numCache>
            </c:numRef>
          </c:val>
          <c:extLst>
            <c:ext xmlns:c16="http://schemas.microsoft.com/office/drawing/2014/chart" uri="{C3380CC4-5D6E-409C-BE32-E72D297353CC}">
              <c16:uniqueId val="{00000000-6DB5-447D-AA70-3E4CB7CE593B}"/>
            </c:ext>
          </c:extLst>
        </c:ser>
        <c:dLbls>
          <c:showLegendKey val="0"/>
          <c:showVal val="0"/>
          <c:showCatName val="0"/>
          <c:showSerName val="0"/>
          <c:showPercent val="0"/>
          <c:showBubbleSize val="0"/>
        </c:dLbls>
        <c:gapWidth val="219"/>
        <c:overlap val="-27"/>
        <c:axId val="357376080"/>
        <c:axId val="357371488"/>
      </c:barChart>
      <c:catAx>
        <c:axId val="3573760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71488"/>
        <c:crosses val="autoZero"/>
        <c:auto val="1"/>
        <c:lblAlgn val="ctr"/>
        <c:lblOffset val="100"/>
        <c:noMultiLvlLbl val="0"/>
      </c:catAx>
      <c:valAx>
        <c:axId val="357371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7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Mauricio Macri</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0.75750338424134001</c:v>
                </c:pt>
                <c:pt idx="1">
                  <c:v>0.61039949861256004</c:v>
                </c:pt>
                <c:pt idx="2">
                  <c:v>0.58928088058679995</c:v>
                </c:pt>
                <c:pt idx="3">
                  <c:v>0.77656459386493004</c:v>
                </c:pt>
                <c:pt idx="4">
                  <c:v>0.64296754356214003</c:v>
                </c:pt>
                <c:pt idx="5">
                  <c:v>0.61397737320269996</c:v>
                </c:pt>
                <c:pt idx="6">
                  <c:v>0.67213446664777998</c:v>
                </c:pt>
              </c:numCache>
            </c:numRef>
          </c:val>
          <c:extLst>
            <c:ext xmlns:c16="http://schemas.microsoft.com/office/drawing/2014/chart" uri="{C3380CC4-5D6E-409C-BE32-E72D297353CC}">
              <c16:uniqueId val="{00000000-6057-40F4-953C-6964432DA19D}"/>
            </c:ext>
          </c:extLst>
        </c:ser>
        <c:dLbls>
          <c:showLegendKey val="0"/>
          <c:showVal val="0"/>
          <c:showCatName val="0"/>
          <c:showSerName val="0"/>
          <c:showPercent val="0"/>
          <c:showBubbleSize val="0"/>
        </c:dLbls>
        <c:gapWidth val="219"/>
        <c:overlap val="-27"/>
        <c:axId val="357378376"/>
        <c:axId val="357373784"/>
      </c:barChart>
      <c:catAx>
        <c:axId val="357378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73784"/>
        <c:crosses val="autoZero"/>
        <c:auto val="1"/>
        <c:lblAlgn val="ctr"/>
        <c:lblOffset val="100"/>
        <c:noMultiLvlLbl val="0"/>
      </c:catAx>
      <c:valAx>
        <c:axId val="3573737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78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Live Video</c:v>
                </c:pt>
              </c:strCache>
            </c:strRef>
          </c:tx>
          <c:spPr>
            <a:solidFill>
              <a:schemeClr val="accent1"/>
            </a:solidFill>
            <a:ln>
              <a:noFill/>
            </a:ln>
            <a:effectLst/>
          </c:spPr>
          <c:invertIfNegative val="0"/>
          <c:cat>
            <c:strRef>
              <c:f>Sheet1!$A$2</c:f>
              <c:strCache>
                <c:ptCount val="1"/>
                <c:pt idx="0">
                  <c:v>Mauricio Macri</c:v>
                </c:pt>
              </c:strCache>
            </c:strRef>
          </c:cat>
          <c:val>
            <c:numRef>
              <c:f>Sheet1!$B$2</c:f>
              <c:numCache>
                <c:formatCode>General</c:formatCode>
                <c:ptCount val="1"/>
                <c:pt idx="0">
                  <c:v>16</c:v>
                </c:pt>
              </c:numCache>
            </c:numRef>
          </c:val>
          <c:extLst>
            <c:ext xmlns:c16="http://schemas.microsoft.com/office/drawing/2014/chart" uri="{C3380CC4-5D6E-409C-BE32-E72D297353CC}">
              <c16:uniqueId val="{00000000-E87C-4A3D-B7C5-FCDD78B6468E}"/>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Mauricio Macri</c:v>
                </c:pt>
              </c:strCache>
            </c:strRef>
          </c:cat>
          <c:val>
            <c:numRef>
              <c:f>Sheet1!$C$2</c:f>
              <c:numCache>
                <c:formatCode>General</c:formatCode>
                <c:ptCount val="1"/>
                <c:pt idx="0">
                  <c:v>28</c:v>
                </c:pt>
              </c:numCache>
            </c:numRef>
          </c:val>
          <c:extLst>
            <c:ext xmlns:c16="http://schemas.microsoft.com/office/drawing/2014/chart" uri="{C3380CC4-5D6E-409C-BE32-E72D297353CC}">
              <c16:uniqueId val="{00000001-E87C-4A3D-B7C5-FCDD78B6468E}"/>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Mauricio Macri</c:v>
                </c:pt>
              </c:strCache>
            </c:strRef>
          </c:cat>
          <c:val>
            <c:numRef>
              <c:f>Sheet1!$D$2</c:f>
              <c:numCache>
                <c:formatCode>General</c:formatCode>
                <c:ptCount val="1"/>
                <c:pt idx="0">
                  <c:v>48</c:v>
                </c:pt>
              </c:numCache>
            </c:numRef>
          </c:val>
          <c:extLst>
            <c:ext xmlns:c16="http://schemas.microsoft.com/office/drawing/2014/chart" uri="{C3380CC4-5D6E-409C-BE32-E72D297353CC}">
              <c16:uniqueId val="{00000002-E87C-4A3D-B7C5-FCDD78B6468E}"/>
            </c:ext>
          </c:extLst>
        </c:ser>
        <c:dLbls>
          <c:showLegendKey val="0"/>
          <c:showVal val="0"/>
          <c:showCatName val="0"/>
          <c:showSerName val="0"/>
          <c:showPercent val="0"/>
          <c:showBubbleSize val="0"/>
        </c:dLbls>
        <c:gapWidth val="150"/>
        <c:overlap val="100"/>
        <c:axId val="357381000"/>
        <c:axId val="357385920"/>
      </c:barChart>
      <c:catAx>
        <c:axId val="3573810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85920"/>
        <c:crosses val="autoZero"/>
        <c:auto val="1"/>
        <c:lblAlgn val="ctr"/>
        <c:lblOffset val="100"/>
        <c:noMultiLvlLbl val="0"/>
      </c:catAx>
      <c:valAx>
        <c:axId val="35738592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810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0.51445178132922997</c:v>
                </c:pt>
                <c:pt idx="9">
                  <c:v>0.72414299690149997</c:v>
                </c:pt>
                <c:pt idx="10">
                  <c:v>0.38447700711704003</c:v>
                </c:pt>
                <c:pt idx="11">
                  <c:v>0.47104389335334002</c:v>
                </c:pt>
                <c:pt idx="12">
                  <c:v>0.44499280246808998</c:v>
                </c:pt>
                <c:pt idx="13">
                  <c:v>0.42180024800501997</c:v>
                </c:pt>
                <c:pt idx="14">
                  <c:v>1.0542647725529</c:v>
                </c:pt>
                <c:pt idx="15">
                  <c:v>0.50440163635531998</c:v>
                </c:pt>
                <c:pt idx="16">
                  <c:v>1.3104141336840001</c:v>
                </c:pt>
                <c:pt idx="17">
                  <c:v>0.73351603142675004</c:v>
                </c:pt>
                <c:pt idx="18">
                  <c:v>0.53321877233181003</c:v>
                </c:pt>
                <c:pt idx="19">
                  <c:v>0.60815321624800001</c:v>
                </c:pt>
                <c:pt idx="20">
                  <c:v>0.45737764709293</c:v>
                </c:pt>
                <c:pt idx="21">
                  <c:v>0.83813244873797998</c:v>
                </c:pt>
                <c:pt idx="22">
                  <c:v>0.78022524041035002</c:v>
                </c:pt>
                <c:pt idx="23">
                  <c:v>0.84538380712424999</c:v>
                </c:pt>
              </c:numCache>
            </c:numRef>
          </c:val>
          <c:smooth val="0"/>
          <c:extLst>
            <c:ext xmlns:c16="http://schemas.microsoft.com/office/drawing/2014/chart" uri="{C3380CC4-5D6E-409C-BE32-E72D297353CC}">
              <c16:uniqueId val="{00000000-1CC9-4369-BC4B-49EE510EE99D}"/>
            </c:ext>
          </c:extLst>
        </c:ser>
        <c:dLbls>
          <c:showLegendKey val="0"/>
          <c:showVal val="0"/>
          <c:showCatName val="0"/>
          <c:showSerName val="0"/>
          <c:showPercent val="0"/>
          <c:showBubbleSize val="0"/>
        </c:dLbls>
        <c:smooth val="0"/>
        <c:axId val="357384936"/>
        <c:axId val="357386248"/>
      </c:lineChart>
      <c:catAx>
        <c:axId val="357384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86248"/>
        <c:crosses val="autoZero"/>
        <c:auto val="1"/>
        <c:lblAlgn val="ctr"/>
        <c:lblOffset val="100"/>
        <c:noMultiLvlLbl val="0"/>
      </c:catAx>
      <c:valAx>
        <c:axId val="3573862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84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Mauricio Macri</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1</c:v>
                </c:pt>
                <c:pt idx="9">
                  <c:v>3</c:v>
                </c:pt>
                <c:pt idx="10">
                  <c:v>3</c:v>
                </c:pt>
                <c:pt idx="11">
                  <c:v>7</c:v>
                </c:pt>
                <c:pt idx="12">
                  <c:v>8</c:v>
                </c:pt>
                <c:pt idx="13">
                  <c:v>5</c:v>
                </c:pt>
                <c:pt idx="14">
                  <c:v>6</c:v>
                </c:pt>
                <c:pt idx="15">
                  <c:v>3</c:v>
                </c:pt>
                <c:pt idx="16">
                  <c:v>5</c:v>
                </c:pt>
                <c:pt idx="17">
                  <c:v>5</c:v>
                </c:pt>
                <c:pt idx="18">
                  <c:v>12</c:v>
                </c:pt>
                <c:pt idx="19">
                  <c:v>5</c:v>
                </c:pt>
                <c:pt idx="20">
                  <c:v>8</c:v>
                </c:pt>
                <c:pt idx="21">
                  <c:v>8</c:v>
                </c:pt>
                <c:pt idx="22">
                  <c:v>10</c:v>
                </c:pt>
                <c:pt idx="23">
                  <c:v>3</c:v>
                </c:pt>
              </c:numCache>
            </c:numRef>
          </c:val>
          <c:smooth val="0"/>
          <c:extLst>
            <c:ext xmlns:c16="http://schemas.microsoft.com/office/drawing/2014/chart" uri="{C3380CC4-5D6E-409C-BE32-E72D297353CC}">
              <c16:uniqueId val="{00000000-3365-493D-A1DC-AD419EEE7A0E}"/>
            </c:ext>
          </c:extLst>
        </c:ser>
        <c:dLbls>
          <c:showLegendKey val="0"/>
          <c:showVal val="0"/>
          <c:showCatName val="0"/>
          <c:showSerName val="0"/>
          <c:showPercent val="0"/>
          <c:showBubbleSize val="0"/>
        </c:dLbls>
        <c:smooth val="0"/>
        <c:axId val="357389528"/>
        <c:axId val="357389856"/>
      </c:lineChart>
      <c:catAx>
        <c:axId val="3573895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89856"/>
        <c:crosses val="autoZero"/>
        <c:auto val="1"/>
        <c:lblAlgn val="ctr"/>
        <c:lblOffset val="100"/>
        <c:noMultiLvlLbl val="0"/>
      </c:catAx>
      <c:valAx>
        <c:axId val="357389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7389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Mauricio Macri</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0</c:v>
                </c:pt>
                <c:pt idx="2">
                  <c:v>0.75821045849027002</c:v>
                </c:pt>
                <c:pt idx="3">
                  <c:v>0</c:v>
                </c:pt>
                <c:pt idx="4">
                  <c:v>0.62192794210185998</c:v>
                </c:pt>
                <c:pt idx="5">
                  <c:v>0</c:v>
                </c:pt>
                <c:pt idx="6">
                  <c:v>0</c:v>
                </c:pt>
              </c:numCache>
            </c:numRef>
          </c:val>
          <c:extLst>
            <c:ext xmlns:c16="http://schemas.microsoft.com/office/drawing/2014/chart" uri="{C3380CC4-5D6E-409C-BE32-E72D297353CC}">
              <c16:uniqueId val="{00000000-CD64-44B6-A6CA-66A6696EB2E0}"/>
            </c:ext>
          </c:extLst>
        </c:ser>
        <c:dLbls>
          <c:showLegendKey val="0"/>
          <c:showVal val="0"/>
          <c:showCatName val="0"/>
          <c:showSerName val="0"/>
          <c:showPercent val="0"/>
          <c:showBubbleSize val="0"/>
        </c:dLbls>
        <c:gapWidth val="219"/>
        <c:overlap val="-27"/>
        <c:axId val="356316376"/>
        <c:axId val="356308504"/>
      </c:barChart>
      <c:catAx>
        <c:axId val="3563163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308504"/>
        <c:crosses val="autoZero"/>
        <c:auto val="1"/>
        <c:lblAlgn val="ctr"/>
        <c:lblOffset val="100"/>
        <c:noMultiLvlLbl val="0"/>
      </c:catAx>
      <c:valAx>
        <c:axId val="356308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316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Mauricio Macri</c:v>
                </c:pt>
              </c:strCache>
            </c:strRef>
          </c:cat>
          <c:val>
            <c:numRef>
              <c:f>Sheet1!$B$2</c:f>
              <c:numCache>
                <c:formatCode>General</c:formatCode>
                <c:ptCount val="1"/>
                <c:pt idx="0">
                  <c:v>1601738</c:v>
                </c:pt>
              </c:numCache>
            </c:numRef>
          </c:val>
          <c:extLst>
            <c:ext xmlns:c16="http://schemas.microsoft.com/office/drawing/2014/chart" uri="{C3380CC4-5D6E-409C-BE32-E72D297353CC}">
              <c16:uniqueId val="{00000000-8B22-4D9D-9053-9A777E35DE7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Mauricio Macri</c:v>
                </c:pt>
              </c:strCache>
            </c:strRef>
          </c:cat>
          <c:val>
            <c:numRef>
              <c:f>Sheet1!$C$2</c:f>
              <c:numCache>
                <c:formatCode>General</c:formatCode>
                <c:ptCount val="1"/>
                <c:pt idx="0">
                  <c:v>328382</c:v>
                </c:pt>
              </c:numCache>
            </c:numRef>
          </c:val>
          <c:extLst>
            <c:ext xmlns:c16="http://schemas.microsoft.com/office/drawing/2014/chart" uri="{C3380CC4-5D6E-409C-BE32-E72D297353CC}">
              <c16:uniqueId val="{00000001-8B22-4D9D-9053-9A777E35DE7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Mauricio Macri</c:v>
                </c:pt>
              </c:strCache>
            </c:strRef>
          </c:cat>
          <c:val>
            <c:numRef>
              <c:f>Sheet1!$D$2</c:f>
              <c:numCache>
                <c:formatCode>General</c:formatCode>
                <c:ptCount val="1"/>
                <c:pt idx="0">
                  <c:v>17732</c:v>
                </c:pt>
              </c:numCache>
            </c:numRef>
          </c:val>
          <c:extLst>
            <c:ext xmlns:c16="http://schemas.microsoft.com/office/drawing/2014/chart" uri="{C3380CC4-5D6E-409C-BE32-E72D297353CC}">
              <c16:uniqueId val="{00000002-8B22-4D9D-9053-9A777E35DE7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Mauricio Macri</c:v>
                </c:pt>
              </c:strCache>
            </c:strRef>
          </c:cat>
          <c:val>
            <c:numRef>
              <c:f>Sheet1!$E$2</c:f>
              <c:numCache>
                <c:formatCode>General</c:formatCode>
                <c:ptCount val="1"/>
                <c:pt idx="0">
                  <c:v>10803</c:v>
                </c:pt>
              </c:numCache>
            </c:numRef>
          </c:val>
          <c:extLst>
            <c:ext xmlns:c16="http://schemas.microsoft.com/office/drawing/2014/chart" uri="{C3380CC4-5D6E-409C-BE32-E72D297353CC}">
              <c16:uniqueId val="{00000003-8B22-4D9D-9053-9A777E35DE7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Mauricio Macri</c:v>
                </c:pt>
              </c:strCache>
            </c:strRef>
          </c:cat>
          <c:val>
            <c:numRef>
              <c:f>Sheet1!$F$2</c:f>
              <c:numCache>
                <c:formatCode>General</c:formatCode>
                <c:ptCount val="1"/>
                <c:pt idx="0">
                  <c:v>3821</c:v>
                </c:pt>
              </c:numCache>
            </c:numRef>
          </c:val>
          <c:extLst>
            <c:ext xmlns:c16="http://schemas.microsoft.com/office/drawing/2014/chart" uri="{C3380CC4-5D6E-409C-BE32-E72D297353CC}">
              <c16:uniqueId val="{00000004-8B22-4D9D-9053-9A777E35DE7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Mauricio Macri</c:v>
                </c:pt>
              </c:strCache>
            </c:strRef>
          </c:cat>
          <c:val>
            <c:numRef>
              <c:f>Sheet1!$G$2</c:f>
              <c:numCache>
                <c:formatCode>General</c:formatCode>
                <c:ptCount val="1"/>
                <c:pt idx="0">
                  <c:v>11168</c:v>
                </c:pt>
              </c:numCache>
            </c:numRef>
          </c:val>
          <c:extLst>
            <c:ext xmlns:c16="http://schemas.microsoft.com/office/drawing/2014/chart" uri="{C3380CC4-5D6E-409C-BE32-E72D297353CC}">
              <c16:uniqueId val="{00000005-8B22-4D9D-9053-9A777E35DE7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Mauricio Macri</c:v>
                </c:pt>
              </c:strCache>
            </c:strRef>
          </c:cat>
          <c:val>
            <c:numRef>
              <c:f>Sheet1!$H$2</c:f>
              <c:numCache>
                <c:formatCode>General</c:formatCode>
                <c:ptCount val="1"/>
                <c:pt idx="0">
                  <c:v>290103</c:v>
                </c:pt>
              </c:numCache>
            </c:numRef>
          </c:val>
          <c:extLst>
            <c:ext xmlns:c16="http://schemas.microsoft.com/office/drawing/2014/chart" uri="{C3380CC4-5D6E-409C-BE32-E72D297353CC}">
              <c16:uniqueId val="{00000006-8B22-4D9D-9053-9A777E35DE7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Mauricio Macri</c:v>
                </c:pt>
              </c:strCache>
            </c:strRef>
          </c:cat>
          <c:val>
            <c:numRef>
              <c:f>Sheet1!$I$2</c:f>
              <c:numCache>
                <c:formatCode>General</c:formatCode>
                <c:ptCount val="1"/>
                <c:pt idx="0">
                  <c:v>409186</c:v>
                </c:pt>
              </c:numCache>
            </c:numRef>
          </c:val>
          <c:extLst>
            <c:ext xmlns:c16="http://schemas.microsoft.com/office/drawing/2014/chart" uri="{C3380CC4-5D6E-409C-BE32-E72D297353CC}">
              <c16:uniqueId val="{00000007-8B22-4D9D-9053-9A777E35DE7D}"/>
            </c:ext>
          </c:extLst>
        </c:ser>
        <c:dLbls>
          <c:showLegendKey val="0"/>
          <c:showVal val="0"/>
          <c:showCatName val="0"/>
          <c:showSerName val="0"/>
          <c:showPercent val="0"/>
          <c:showBubbleSize val="0"/>
        </c:dLbls>
        <c:gapWidth val="150"/>
        <c:overlap val="100"/>
        <c:axId val="356313424"/>
        <c:axId val="356315064"/>
      </c:barChart>
      <c:catAx>
        <c:axId val="356313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315064"/>
        <c:crosses val="autoZero"/>
        <c:auto val="1"/>
        <c:lblAlgn val="ctr"/>
        <c:lblOffset val="100"/>
        <c:noMultiLvlLbl val="0"/>
      </c:catAx>
      <c:valAx>
        <c:axId val="35631506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31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Mauricio Macri</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99A8-4545-98C6-EBA38F100929}"/>
            </c:ext>
          </c:extLst>
        </c:ser>
        <c:dLbls>
          <c:showLegendKey val="0"/>
          <c:showVal val="0"/>
          <c:showCatName val="0"/>
          <c:showSerName val="0"/>
          <c:showPercent val="0"/>
          <c:showBubbleSize val="0"/>
        </c:dLbls>
        <c:gapWidth val="219"/>
        <c:overlap val="-27"/>
        <c:axId val="361575120"/>
        <c:axId val="361578728"/>
      </c:barChart>
      <c:catAx>
        <c:axId val="361575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578728"/>
        <c:crosses val="autoZero"/>
        <c:auto val="1"/>
        <c:lblAlgn val="ctr"/>
        <c:lblOffset val="100"/>
        <c:noMultiLvlLbl val="0"/>
      </c:catAx>
      <c:valAx>
        <c:axId val="361578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575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8/1/2017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13EC3-2F25-4E6D-9673-B7CEE5F06BDE}"/>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60772471-83F4-4983-8D08-CFB715A1744A}"/>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1628185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849057-6FAE-4931-BBF6-08C827B4EF42}"/>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0653B1A6-9639-40ED-9526-3738FEC82EEB}"/>
              </a:ext>
            </a:extLst>
          </p:cNvPr>
          <p:cNvGraphicFramePr>
            <a:graphicFrameLocks noGrp="1"/>
          </p:cNvGraphicFramePr>
          <p:nvPr>
            <p:ph type="tbl" sz="quarter" idx="13"/>
            <p:extLst>
              <p:ext uri="{D42A27DB-BD31-4B8C-83A1-F6EECF244321}">
                <p14:modId xmlns:p14="http://schemas.microsoft.com/office/powerpoint/2010/main" val="6639023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21360793"/>
                    </a:ext>
                  </a:extLst>
                </a:gridCol>
                <a:gridCol w="740664">
                  <a:extLst>
                    <a:ext uri="{9D8B030D-6E8A-4147-A177-3AD203B41FA5}">
                      <a16:colId xmlns:a16="http://schemas.microsoft.com/office/drawing/2014/main" val="3242666977"/>
                    </a:ext>
                  </a:extLst>
                </a:gridCol>
                <a:gridCol w="740664">
                  <a:extLst>
                    <a:ext uri="{9D8B030D-6E8A-4147-A177-3AD203B41FA5}">
                      <a16:colId xmlns:a16="http://schemas.microsoft.com/office/drawing/2014/main" val="2576965343"/>
                    </a:ext>
                  </a:extLst>
                </a:gridCol>
                <a:gridCol w="740664">
                  <a:extLst>
                    <a:ext uri="{9D8B030D-6E8A-4147-A177-3AD203B41FA5}">
                      <a16:colId xmlns:a16="http://schemas.microsoft.com/office/drawing/2014/main" val="994738896"/>
                    </a:ext>
                  </a:extLst>
                </a:gridCol>
                <a:gridCol w="740664">
                  <a:extLst>
                    <a:ext uri="{9D8B030D-6E8A-4147-A177-3AD203B41FA5}">
                      <a16:colId xmlns:a16="http://schemas.microsoft.com/office/drawing/2014/main" val="633510024"/>
                    </a:ext>
                  </a:extLst>
                </a:gridCol>
                <a:gridCol w="740664">
                  <a:extLst>
                    <a:ext uri="{9D8B030D-6E8A-4147-A177-3AD203B41FA5}">
                      <a16:colId xmlns:a16="http://schemas.microsoft.com/office/drawing/2014/main" val="877087017"/>
                    </a:ext>
                  </a:extLst>
                </a:gridCol>
                <a:gridCol w="740664">
                  <a:extLst>
                    <a:ext uri="{9D8B030D-6E8A-4147-A177-3AD203B41FA5}">
                      <a16:colId xmlns:a16="http://schemas.microsoft.com/office/drawing/2014/main" val="3544948420"/>
                    </a:ext>
                  </a:extLst>
                </a:gridCol>
                <a:gridCol w="740664">
                  <a:extLst>
                    <a:ext uri="{9D8B030D-6E8A-4147-A177-3AD203B41FA5}">
                      <a16:colId xmlns:a16="http://schemas.microsoft.com/office/drawing/2014/main" val="4113307957"/>
                    </a:ext>
                  </a:extLst>
                </a:gridCol>
                <a:gridCol w="740664">
                  <a:extLst>
                    <a:ext uri="{9D8B030D-6E8A-4147-A177-3AD203B41FA5}">
                      <a16:colId xmlns:a16="http://schemas.microsoft.com/office/drawing/2014/main" val="2744438049"/>
                    </a:ext>
                  </a:extLst>
                </a:gridCol>
                <a:gridCol w="740664">
                  <a:extLst>
                    <a:ext uri="{9D8B030D-6E8A-4147-A177-3AD203B41FA5}">
                      <a16:colId xmlns:a16="http://schemas.microsoft.com/office/drawing/2014/main" val="28571587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814335213"/>
                  </a:ext>
                </a:extLst>
              </a:tr>
              <a:tr h="370840">
                <a:tc>
                  <a:txBody>
                    <a:bodyPr/>
                    <a:lstStyle/>
                    <a:p>
                      <a:r>
                        <a:rPr lang="en-US" sz="1000"/>
                        <a:t>Mauricio Macri</a:t>
                      </a:r>
                    </a:p>
                  </a:txBody>
                  <a:tcPr/>
                </a:tc>
                <a:tc>
                  <a:txBody>
                    <a:bodyPr/>
                    <a:lstStyle/>
                    <a:p>
                      <a:r>
                        <a:rPr lang="en-US" sz="1000"/>
                        <a:t>4395081</a:t>
                      </a:r>
                    </a:p>
                  </a:txBody>
                  <a:tcPr/>
                </a:tc>
                <a:tc>
                  <a:txBody>
                    <a:bodyPr/>
                    <a:lstStyle/>
                    <a:p>
                      <a:r>
                        <a:rPr lang="en-US" sz="1000"/>
                        <a:t>27535</a:t>
                      </a:r>
                    </a:p>
                  </a:txBody>
                  <a:tcPr/>
                </a:tc>
                <a:tc>
                  <a:txBody>
                    <a:bodyPr/>
                    <a:lstStyle/>
                    <a:p>
                      <a:r>
                        <a:rPr lang="en-US" sz="1000"/>
                        <a:t>92</a:t>
                      </a:r>
                    </a:p>
                  </a:txBody>
                  <a:tcPr/>
                </a:tc>
                <a:tc>
                  <a:txBody>
                    <a:bodyPr/>
                    <a:lstStyle/>
                    <a:p>
                      <a:r>
                        <a:rPr lang="en-US" sz="1000"/>
                        <a:t>1973644</a:t>
                      </a:r>
                    </a:p>
                  </a:txBody>
                  <a:tcPr/>
                </a:tc>
                <a:tc>
                  <a:txBody>
                    <a:bodyPr/>
                    <a:lstStyle/>
                    <a:p>
                      <a:r>
                        <a:rPr lang="en-US" sz="1000"/>
                        <a:t>290103</a:t>
                      </a:r>
                    </a:p>
                  </a:txBody>
                  <a:tcPr/>
                </a:tc>
                <a:tc>
                  <a:txBody>
                    <a:bodyPr/>
                    <a:lstStyle/>
                    <a:p>
                      <a:r>
                        <a:rPr lang="en-US" sz="1000"/>
                        <a:t>409186</a:t>
                      </a:r>
                    </a:p>
                  </a:txBody>
                  <a:tcPr/>
                </a:tc>
                <a:tc>
                  <a:txBody>
                    <a:bodyPr/>
                    <a:lstStyle/>
                    <a:p>
                      <a:r>
                        <a:rPr lang="en-US" sz="1000"/>
                        <a:t>0</a:t>
                      </a:r>
                    </a:p>
                  </a:txBody>
                  <a:tcPr/>
                </a:tc>
                <a:tc>
                  <a:txBody>
                    <a:bodyPr/>
                    <a:lstStyle/>
                    <a:p>
                      <a:r>
                        <a:rPr lang="en-US" sz="1000"/>
                        <a:t>0.6631%</a:t>
                      </a:r>
                    </a:p>
                  </a:txBody>
                  <a:tcPr/>
                </a:tc>
                <a:tc>
                  <a:txBody>
                    <a:bodyPr/>
                    <a:lstStyle/>
                    <a:p>
                      <a:r>
                        <a:rPr lang="en-US" sz="1000"/>
                        <a:t>0.0%</a:t>
                      </a:r>
                    </a:p>
                  </a:txBody>
                  <a:tcPr/>
                </a:tc>
                <a:extLst>
                  <a:ext uri="{0D108BD9-81ED-4DB2-BD59-A6C34878D82A}">
                    <a16:rowId xmlns:a16="http://schemas.microsoft.com/office/drawing/2014/main" val="3233545367"/>
                  </a:ext>
                </a:extLst>
              </a:tr>
            </a:tbl>
          </a:graphicData>
        </a:graphic>
      </p:graphicFrame>
      <p:sp>
        <p:nvSpPr>
          <p:cNvPr id="4" name="Text Placeholder 3">
            <a:extLst>
              <a:ext uri="{FF2B5EF4-FFF2-40B4-BE49-F238E27FC236}">
                <a16:creationId xmlns:a16="http://schemas.microsoft.com/office/drawing/2014/main" id="{EA01D16C-6D1F-4B38-A044-11F1C1B703CD}"/>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3858844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EF2B73-AB11-44A9-9710-2DC9FA08EEA1}"/>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C2D1B074-0F34-43B5-9B46-A905E3F69ADB}"/>
              </a:ext>
            </a:extLst>
          </p:cNvPr>
          <p:cNvGraphicFramePr>
            <a:graphicFrameLocks noGrp="1"/>
          </p:cNvGraphicFramePr>
          <p:nvPr>
            <p:ph type="chart" sz="quarter" idx="13"/>
            <p:extLst>
              <p:ext uri="{D42A27DB-BD31-4B8C-83A1-F6EECF244321}">
                <p14:modId xmlns:p14="http://schemas.microsoft.com/office/powerpoint/2010/main" val="31136726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D569BD-1CF8-4E4F-856C-13FE61C7628B}"/>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CBEBA2D1-C242-402F-8721-1198B27331E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944879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D5C398-694C-4FEE-AE29-74822BC1D109}"/>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5AE98174-AE7C-4EED-9E28-EFAE9EFB4E82}"/>
              </a:ext>
            </a:extLst>
          </p:cNvPr>
          <p:cNvGraphicFramePr>
            <a:graphicFrameLocks noGrp="1"/>
          </p:cNvGraphicFramePr>
          <p:nvPr>
            <p:ph type="chart" sz="quarter" idx="13"/>
            <p:extLst>
              <p:ext uri="{D42A27DB-BD31-4B8C-83A1-F6EECF244321}">
                <p14:modId xmlns:p14="http://schemas.microsoft.com/office/powerpoint/2010/main" val="18758645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69A800-2C0B-4E1C-BD3A-2B7C54B3E51D}"/>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E47B1EF0-559A-4B96-AAF7-DA1EEE6E677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694086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5501D4-AC4B-4071-ABAD-DE060A9A566B}"/>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F6B16E8C-7C87-4000-8E06-E929985439EF}"/>
              </a:ext>
            </a:extLst>
          </p:cNvPr>
          <p:cNvGraphicFramePr>
            <a:graphicFrameLocks noGrp="1"/>
          </p:cNvGraphicFramePr>
          <p:nvPr>
            <p:ph type="chart" sz="quarter" idx="13"/>
            <p:extLst>
              <p:ext uri="{D42A27DB-BD31-4B8C-83A1-F6EECF244321}">
                <p14:modId xmlns:p14="http://schemas.microsoft.com/office/powerpoint/2010/main" val="23842891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997347D-1586-47CD-8B32-E9B774939B27}"/>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9817ACDF-8096-45A3-A33F-8795815B7B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439797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4F82FB-4032-41B8-9B9D-15CB3D9C1052}"/>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1BCB14CF-9EC8-4686-8798-50B6C3A1EDCC}"/>
              </a:ext>
            </a:extLst>
          </p:cNvPr>
          <p:cNvGraphicFramePr>
            <a:graphicFrameLocks noGrp="1"/>
          </p:cNvGraphicFramePr>
          <p:nvPr>
            <p:ph type="chart" sz="quarter" idx="13"/>
            <p:extLst>
              <p:ext uri="{D42A27DB-BD31-4B8C-83A1-F6EECF244321}">
                <p14:modId xmlns:p14="http://schemas.microsoft.com/office/powerpoint/2010/main" val="14279438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6826171-7ED8-4C9D-B27D-11C387446854}"/>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441D48A6-516E-4F3F-A5CF-E4E8D9DF933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057058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C27BC-D346-4AF5-AD04-BD2D3D3483D3}"/>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B8513BC7-8638-4D0F-ABE9-1DBF3BE44E35}"/>
              </a:ext>
            </a:extLst>
          </p:cNvPr>
          <p:cNvGraphicFramePr>
            <a:graphicFrameLocks noGrp="1"/>
          </p:cNvGraphicFramePr>
          <p:nvPr>
            <p:ph type="chart" sz="quarter" idx="13"/>
            <p:extLst>
              <p:ext uri="{D42A27DB-BD31-4B8C-83A1-F6EECF244321}">
                <p14:modId xmlns:p14="http://schemas.microsoft.com/office/powerpoint/2010/main" val="30784360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6262A8-78AD-4CB4-A2E1-2A6C257DF177}"/>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741380C7-88EF-4233-9F60-E02DEB6FB0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404925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E5442D-1868-4217-BFF4-591E7FF74B56}"/>
              </a:ext>
            </a:extLst>
          </p:cNvPr>
          <p:cNvSpPr>
            <a:spLocks noGrp="1"/>
          </p:cNvSpPr>
          <p:nvPr>
            <p:ph type="title"/>
          </p:nvPr>
        </p:nvSpPr>
        <p:spPr/>
        <p:txBody>
          <a:bodyPr/>
          <a:lstStyle/>
          <a:p>
            <a:r>
              <a:rPr lang="en-US"/>
              <a:t>Facebook Own Posts Table - 1 of 6</a:t>
            </a:r>
          </a:p>
        </p:txBody>
      </p:sp>
      <p:graphicFrame>
        <p:nvGraphicFramePr>
          <p:cNvPr id="5" name="Table Placeholder 4">
            <a:extLst>
              <a:ext uri="{FF2B5EF4-FFF2-40B4-BE49-F238E27FC236}">
                <a16:creationId xmlns:a16="http://schemas.microsoft.com/office/drawing/2014/main" id="{EFF845F9-619A-4127-84E3-98BE2B1721F3}"/>
              </a:ext>
            </a:extLst>
          </p:cNvPr>
          <p:cNvGraphicFramePr>
            <a:graphicFrameLocks noGrp="1"/>
          </p:cNvGraphicFramePr>
          <p:nvPr>
            <p:ph type="tbl" sz="quarter" idx="13"/>
            <p:extLst>
              <p:ext uri="{D42A27DB-BD31-4B8C-83A1-F6EECF244321}">
                <p14:modId xmlns:p14="http://schemas.microsoft.com/office/powerpoint/2010/main" val="495330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593480534"/>
                    </a:ext>
                  </a:extLst>
                </a:gridCol>
                <a:gridCol w="658368">
                  <a:extLst>
                    <a:ext uri="{9D8B030D-6E8A-4147-A177-3AD203B41FA5}">
                      <a16:colId xmlns:a16="http://schemas.microsoft.com/office/drawing/2014/main" val="2770714618"/>
                    </a:ext>
                  </a:extLst>
                </a:gridCol>
                <a:gridCol w="658368">
                  <a:extLst>
                    <a:ext uri="{9D8B030D-6E8A-4147-A177-3AD203B41FA5}">
                      <a16:colId xmlns:a16="http://schemas.microsoft.com/office/drawing/2014/main" val="971394441"/>
                    </a:ext>
                  </a:extLst>
                </a:gridCol>
                <a:gridCol w="658368">
                  <a:extLst>
                    <a:ext uri="{9D8B030D-6E8A-4147-A177-3AD203B41FA5}">
                      <a16:colId xmlns:a16="http://schemas.microsoft.com/office/drawing/2014/main" val="2183438905"/>
                    </a:ext>
                  </a:extLst>
                </a:gridCol>
                <a:gridCol w="658368">
                  <a:extLst>
                    <a:ext uri="{9D8B030D-6E8A-4147-A177-3AD203B41FA5}">
                      <a16:colId xmlns:a16="http://schemas.microsoft.com/office/drawing/2014/main" val="2325472495"/>
                    </a:ext>
                  </a:extLst>
                </a:gridCol>
                <a:gridCol w="658368">
                  <a:extLst>
                    <a:ext uri="{9D8B030D-6E8A-4147-A177-3AD203B41FA5}">
                      <a16:colId xmlns:a16="http://schemas.microsoft.com/office/drawing/2014/main" val="272596470"/>
                    </a:ext>
                  </a:extLst>
                </a:gridCol>
                <a:gridCol w="658368">
                  <a:extLst>
                    <a:ext uri="{9D8B030D-6E8A-4147-A177-3AD203B41FA5}">
                      <a16:colId xmlns:a16="http://schemas.microsoft.com/office/drawing/2014/main" val="2641057336"/>
                    </a:ext>
                  </a:extLst>
                </a:gridCol>
                <a:gridCol w="658368">
                  <a:extLst>
                    <a:ext uri="{9D8B030D-6E8A-4147-A177-3AD203B41FA5}">
                      <a16:colId xmlns:a16="http://schemas.microsoft.com/office/drawing/2014/main" val="1288696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75264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- 2017-07-03 16:00:31</a:t>
                      </a:r>
                      <a:r>
                        <a:rPr kumimoji="0" lang="es-ES" sz="1000" b="0" i="0" u="none" strike="noStrike" kern="1200" cap="none" spc="0" normalizeH="0" baseline="0" noProof="0">
                          <a:ln>
                            <a:noFill/>
                          </a:ln>
                          <a:solidFill>
                            <a:prstClr val="black"/>
                          </a:solidFill>
                          <a:effectLst/>
                          <a:uLnTx/>
                          <a:uFillTx/>
                          <a:latin typeface="+mn-lt"/>
                          <a:ea typeface="+mn-ea"/>
                          <a:cs typeface="+mn-cs"/>
                        </a:rPr>
                        <a:t>
HOY EMPEZÓ A FUNCIONAR EL TREN A MAR DEL PLATA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181000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3897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- 2017-07-14 22:08:25</a:t>
                      </a:r>
                      <a:r>
                        <a:rPr kumimoji="0" lang="es-ES" sz="1000" b="0" i="0" u="none" strike="noStrike" kern="1200" cap="none" spc="0" normalizeH="0" baseline="0" noProof="0">
                          <a:ln>
                            <a:noFill/>
                          </a:ln>
                          <a:solidFill>
                            <a:prstClr val="black"/>
                          </a:solidFill>
                          <a:effectLst/>
                          <a:uLnTx/>
                          <a:uFillTx/>
                          <a:latin typeface="+mn-lt"/>
                          <a:ea typeface="+mn-ea"/>
                          <a:cs typeface="+mn-cs"/>
                        </a:rPr>
                        <a:t>
HOY FUI A LA PARRILLA DE BETO EN CAÑUELAS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86788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05627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- 2017-07-02 18:41:55</a:t>
                      </a:r>
                      <a:r>
                        <a:rPr kumimoji="0" lang="es-ES" sz="1000" b="0" i="0" u="none" strike="noStrike" kern="1200" cap="none" spc="0" normalizeH="0" baseline="0" noProof="0">
                          <a:ln>
                            <a:noFill/>
                          </a:ln>
                          <a:solidFill>
                            <a:prstClr val="black"/>
                          </a:solidFill>
                          <a:effectLst/>
                          <a:uLnTx/>
                          <a:uFillTx/>
                          <a:latin typeface="+mn-lt"/>
                          <a:ea typeface="+mn-ea"/>
                          <a:cs typeface="+mn-cs"/>
                        </a:rPr>
                        <a:t>
ANTONIA ME PIDIÓ ESTA SEMANA QUE VAYA A SU ESCUELA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41120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- 2017-07-06 21:08:29</a:t>
                      </a:r>
                      <a:r>
                        <a:rPr kumimoji="0" lang="es-ES" sz="1000" b="0" i="0" u="none" strike="noStrike" kern="1200" cap="none" spc="0" normalizeH="0" baseline="0" noProof="0">
                          <a:ln>
                            <a:noFill/>
                          </a:ln>
                          <a:solidFill>
                            <a:prstClr val="black"/>
                          </a:solidFill>
                          <a:effectLst/>
                          <a:uLnTx/>
                          <a:uFillTx/>
                          <a:latin typeface="+mn-lt"/>
                          <a:ea typeface="+mn-ea"/>
                          <a:cs typeface="+mn-cs"/>
                        </a:rPr>
                        <a:t>
CON SHAKIRA EN EL GLOBAL CITIZEN FESTIVAL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24682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- 2017-07-14 14:09:34</a:t>
                      </a:r>
                      <a:r>
                        <a:rPr kumimoji="0" lang="es-ES" sz="1000" b="0" i="0" u="none" strike="noStrike" kern="1200" cap="none" spc="0" normalizeH="0" baseline="0" noProof="0">
                          <a:ln>
                            <a:noFill/>
                          </a:ln>
                          <a:solidFill>
                            <a:prstClr val="black"/>
                          </a:solidFill>
                          <a:effectLst/>
                          <a:uLnTx/>
                          <a:uFillTx/>
                          <a:latin typeface="+mn-lt"/>
                          <a:ea typeface="+mn-ea"/>
                          <a:cs typeface="+mn-cs"/>
                        </a:rPr>
                        <a:t>
UNA PARADA EN LA RUTA 205
Camino a Cañuelas paré y les compré unos fiambres a Silvia y a Javier en el puesto que tienen al lado de la ruta. Terminamos almorzando juntos en una parrilla y compartiendo un lindo momento.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657480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- 2017-07-20 14:36:22</a:t>
                      </a:r>
                      <a:r>
                        <a:rPr kumimoji="0" lang="es-ES" sz="1000" b="0" i="0" u="none" strike="noStrike" kern="1200" cap="none" spc="0" normalizeH="0" baseline="0" noProof="0">
                          <a:ln>
                            <a:noFill/>
                          </a:ln>
                          <a:solidFill>
                            <a:prstClr val="black"/>
                          </a:solidFill>
                          <a:effectLst/>
                          <a:uLnTx/>
                          <a:uFillTx/>
                          <a:latin typeface="+mn-lt"/>
                          <a:ea typeface="+mn-ea"/>
                          <a:cs typeface="+mn-cs"/>
                        </a:rPr>
                        <a:t>
CUANDO EN EL CAMPO SE ENCAJA UN CARRO TODOS LOS VECINOS AYUDAN PARA SACARLO
No sé cómo agradecerle a Santiago la energía que me transmitió en este llamado.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14320083"/>
                  </a:ext>
                </a:extLst>
              </a:tr>
            </a:tbl>
          </a:graphicData>
        </a:graphic>
      </p:graphicFrame>
      <p:sp>
        <p:nvSpPr>
          <p:cNvPr id="4" name="Text Placeholder 3">
            <a:extLst>
              <a:ext uri="{FF2B5EF4-FFF2-40B4-BE49-F238E27FC236}">
                <a16:creationId xmlns:a16="http://schemas.microsoft.com/office/drawing/2014/main" id="{72FB55C6-BFE0-4D4D-A0C6-EBE44AD02CAC}"/>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78052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FCDB6F-0F79-4F39-8473-E21A1A33FBEF}"/>
              </a:ext>
            </a:extLst>
          </p:cNvPr>
          <p:cNvSpPr>
            <a:spLocks noGrp="1"/>
          </p:cNvSpPr>
          <p:nvPr>
            <p:ph type="title"/>
          </p:nvPr>
        </p:nvSpPr>
        <p:spPr/>
        <p:txBody>
          <a:bodyPr/>
          <a:lstStyle/>
          <a:p>
            <a:r>
              <a:rPr lang="en-US"/>
              <a:t>Facebook Own Posts Table - 2 of 6</a:t>
            </a:r>
          </a:p>
        </p:txBody>
      </p:sp>
      <p:graphicFrame>
        <p:nvGraphicFramePr>
          <p:cNvPr id="5" name="Table Placeholder 4">
            <a:extLst>
              <a:ext uri="{FF2B5EF4-FFF2-40B4-BE49-F238E27FC236}">
                <a16:creationId xmlns:a16="http://schemas.microsoft.com/office/drawing/2014/main" id="{902A84D5-DB61-446A-BE2A-CD1BE10938D2}"/>
              </a:ext>
            </a:extLst>
          </p:cNvPr>
          <p:cNvGraphicFramePr>
            <a:graphicFrameLocks noGrp="1"/>
          </p:cNvGraphicFramePr>
          <p:nvPr>
            <p:ph type="tbl" sz="quarter" idx="13"/>
            <p:extLst>
              <p:ext uri="{D42A27DB-BD31-4B8C-83A1-F6EECF244321}">
                <p14:modId xmlns:p14="http://schemas.microsoft.com/office/powerpoint/2010/main" val="17457051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44429162"/>
                    </a:ext>
                  </a:extLst>
                </a:gridCol>
                <a:gridCol w="658368">
                  <a:extLst>
                    <a:ext uri="{9D8B030D-6E8A-4147-A177-3AD203B41FA5}">
                      <a16:colId xmlns:a16="http://schemas.microsoft.com/office/drawing/2014/main" val="3491791727"/>
                    </a:ext>
                  </a:extLst>
                </a:gridCol>
                <a:gridCol w="658368">
                  <a:extLst>
                    <a:ext uri="{9D8B030D-6E8A-4147-A177-3AD203B41FA5}">
                      <a16:colId xmlns:a16="http://schemas.microsoft.com/office/drawing/2014/main" val="3557372048"/>
                    </a:ext>
                  </a:extLst>
                </a:gridCol>
                <a:gridCol w="658368">
                  <a:extLst>
                    <a:ext uri="{9D8B030D-6E8A-4147-A177-3AD203B41FA5}">
                      <a16:colId xmlns:a16="http://schemas.microsoft.com/office/drawing/2014/main" val="692711439"/>
                    </a:ext>
                  </a:extLst>
                </a:gridCol>
                <a:gridCol w="658368">
                  <a:extLst>
                    <a:ext uri="{9D8B030D-6E8A-4147-A177-3AD203B41FA5}">
                      <a16:colId xmlns:a16="http://schemas.microsoft.com/office/drawing/2014/main" val="4010914606"/>
                    </a:ext>
                  </a:extLst>
                </a:gridCol>
                <a:gridCol w="658368">
                  <a:extLst>
                    <a:ext uri="{9D8B030D-6E8A-4147-A177-3AD203B41FA5}">
                      <a16:colId xmlns:a16="http://schemas.microsoft.com/office/drawing/2014/main" val="1457032483"/>
                    </a:ext>
                  </a:extLst>
                </a:gridCol>
                <a:gridCol w="658368">
                  <a:extLst>
                    <a:ext uri="{9D8B030D-6E8A-4147-A177-3AD203B41FA5}">
                      <a16:colId xmlns:a16="http://schemas.microsoft.com/office/drawing/2014/main" val="3285218171"/>
                    </a:ext>
                  </a:extLst>
                </a:gridCol>
                <a:gridCol w="658368">
                  <a:extLst>
                    <a:ext uri="{9D8B030D-6E8A-4147-A177-3AD203B41FA5}">
                      <a16:colId xmlns:a16="http://schemas.microsoft.com/office/drawing/2014/main" val="158464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42240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- 2017-07-08 23:53:40</a:t>
                      </a:r>
                      <a:r>
                        <a:rPr kumimoji="0" lang="es-ES" sz="1000" b="0" i="0" u="none" strike="noStrike" kern="1200" cap="none" spc="0" normalizeH="0" baseline="0" noProof="0">
                          <a:ln>
                            <a:noFill/>
                          </a:ln>
                          <a:solidFill>
                            <a:prstClr val="black"/>
                          </a:solidFill>
                          <a:effectLst/>
                          <a:uLnTx/>
                          <a:uFillTx/>
                          <a:latin typeface="+mn-lt"/>
                          <a:ea typeface="+mn-ea"/>
                          <a:cs typeface="+mn-cs"/>
                        </a:rPr>
                        <a:t>
ESPERANDO EN VIVO EL 9 DE JULIO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97179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- 2017-07-15 22:29:26</a:t>
                      </a:r>
                      <a:r>
                        <a:rPr kumimoji="0" lang="es-ES" sz="1000" b="0" i="0" u="none" strike="noStrike" kern="1200" cap="none" spc="0" normalizeH="0" baseline="0" noProof="0">
                          <a:ln>
                            <a:noFill/>
                          </a:ln>
                          <a:solidFill>
                            <a:prstClr val="black"/>
                          </a:solidFill>
                          <a:effectLst/>
                          <a:uLnTx/>
                          <a:uFillTx/>
                          <a:latin typeface="+mn-lt"/>
                          <a:ea typeface="+mn-ea"/>
                          <a:cs typeface="+mn-cs"/>
                        </a:rPr>
                        <a:t>
FUIMOS A TIMBREAR AL BARRIO DONDE NACIÓ MARÍA EUGENIA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35331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- 2017-07-05 14:21:18</a:t>
                      </a:r>
                      <a:r>
                        <a:rPr kumimoji="0" lang="es-ES" sz="1000" b="0" i="0" u="none" strike="noStrike" kern="1200" cap="none" spc="0" normalizeH="0" baseline="0" noProof="0">
                          <a:ln>
                            <a:noFill/>
                          </a:ln>
                          <a:solidFill>
                            <a:prstClr val="black"/>
                          </a:solidFill>
                          <a:effectLst/>
                          <a:uLnTx/>
                          <a:uFillTx/>
                          <a:latin typeface="+mn-lt"/>
                          <a:ea typeface="+mn-ea"/>
                          <a:cs typeface="+mn-cs"/>
                        </a:rPr>
                        <a:t>
EN HUMAHUACA ANTES TENÍAN UNA CANCHA DE TIERRA...
Con ayuda de la Secretaría de Deporte el Club Independencia de Humahuaca pudo construir su nueva cancha de césped artificial. Ahora todos los vecinos de este maravilloso lugar podrán aprovecharla.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32790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- 2017-07-20 11:15:25</a:t>
                      </a:r>
                      <a:r>
                        <a:rPr kumimoji="0" lang="es-ES" sz="1000" b="0" i="0" u="none" strike="noStrike" kern="1200" cap="none" spc="0" normalizeH="0" baseline="0" noProof="0">
                          <a:ln>
                            <a:noFill/>
                          </a:ln>
                          <a:solidFill>
                            <a:prstClr val="black"/>
                          </a:solidFill>
                          <a:effectLst/>
                          <a:uLnTx/>
                          <a:uFillTx/>
                          <a:latin typeface="+mn-lt"/>
                          <a:ea typeface="+mn-ea"/>
                          <a:cs typeface="+mn-cs"/>
                        </a:rPr>
                        <a:t>
Hoy es un día para disfrutar y saludar a nuestros hermanos de ADN distinto.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815998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- 2017-07-12 21:03:54</a:t>
                      </a:r>
                      <a:r>
                        <a:rPr kumimoji="0" lang="es-ES" sz="1000" b="0" i="0" u="none" strike="noStrike" kern="1200" cap="none" spc="0" normalizeH="0" baseline="0" noProof="0">
                          <a:ln>
                            <a:noFill/>
                          </a:ln>
                          <a:solidFill>
                            <a:prstClr val="black"/>
                          </a:solidFill>
                          <a:effectLst/>
                          <a:uLnTx/>
                          <a:uFillTx/>
                          <a:latin typeface="+mn-lt"/>
                          <a:ea typeface="+mn-ea"/>
                          <a:cs typeface="+mn-cs"/>
                        </a:rPr>
                        <a:t>
LE PROMETÍ QUE IBA A VISITARLO  Y HOY FUI
Hace un tiempo Luis me mandó un video contándome sobre su fundación y el largo camino que recorrió para salir adelante con su emprendimiento. Lo llamé por teléfono y le prometí visitarlo la próxima vez que estuviera en Córdoba. Hoy fui.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50405092"/>
                  </a:ext>
                </a:extLst>
              </a:tr>
            </a:tbl>
          </a:graphicData>
        </a:graphic>
      </p:graphicFrame>
      <p:sp>
        <p:nvSpPr>
          <p:cNvPr id="4" name="Text Placeholder 3">
            <a:extLst>
              <a:ext uri="{FF2B5EF4-FFF2-40B4-BE49-F238E27FC236}">
                <a16:creationId xmlns:a16="http://schemas.microsoft.com/office/drawing/2014/main" id="{C3B2E775-FB2B-4505-A460-E682FFF9F225}"/>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6684982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93FC3E-8438-44D2-B10E-63D6E7F1175D}"/>
              </a:ext>
            </a:extLst>
          </p:cNvPr>
          <p:cNvSpPr>
            <a:spLocks noGrp="1"/>
          </p:cNvSpPr>
          <p:nvPr>
            <p:ph type="title"/>
          </p:nvPr>
        </p:nvSpPr>
        <p:spPr/>
        <p:txBody>
          <a:bodyPr/>
          <a:lstStyle/>
          <a:p>
            <a:r>
              <a:rPr lang="en-US"/>
              <a:t>Facebook Own Posts Table - 3 of 6</a:t>
            </a:r>
          </a:p>
        </p:txBody>
      </p:sp>
      <p:graphicFrame>
        <p:nvGraphicFramePr>
          <p:cNvPr id="5" name="Table Placeholder 4">
            <a:extLst>
              <a:ext uri="{FF2B5EF4-FFF2-40B4-BE49-F238E27FC236}">
                <a16:creationId xmlns:a16="http://schemas.microsoft.com/office/drawing/2014/main" id="{5D044C3C-4E0B-4EC5-B702-21989C78DF5B}"/>
              </a:ext>
            </a:extLst>
          </p:cNvPr>
          <p:cNvGraphicFramePr>
            <a:graphicFrameLocks noGrp="1"/>
          </p:cNvGraphicFramePr>
          <p:nvPr>
            <p:ph type="tbl" sz="quarter" idx="13"/>
            <p:extLst>
              <p:ext uri="{D42A27DB-BD31-4B8C-83A1-F6EECF244321}">
                <p14:modId xmlns:p14="http://schemas.microsoft.com/office/powerpoint/2010/main" val="17083759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96021921"/>
                    </a:ext>
                  </a:extLst>
                </a:gridCol>
                <a:gridCol w="658368">
                  <a:extLst>
                    <a:ext uri="{9D8B030D-6E8A-4147-A177-3AD203B41FA5}">
                      <a16:colId xmlns:a16="http://schemas.microsoft.com/office/drawing/2014/main" val="2113635606"/>
                    </a:ext>
                  </a:extLst>
                </a:gridCol>
                <a:gridCol w="658368">
                  <a:extLst>
                    <a:ext uri="{9D8B030D-6E8A-4147-A177-3AD203B41FA5}">
                      <a16:colId xmlns:a16="http://schemas.microsoft.com/office/drawing/2014/main" val="2817969993"/>
                    </a:ext>
                  </a:extLst>
                </a:gridCol>
                <a:gridCol w="658368">
                  <a:extLst>
                    <a:ext uri="{9D8B030D-6E8A-4147-A177-3AD203B41FA5}">
                      <a16:colId xmlns:a16="http://schemas.microsoft.com/office/drawing/2014/main" val="2842654697"/>
                    </a:ext>
                  </a:extLst>
                </a:gridCol>
                <a:gridCol w="658368">
                  <a:extLst>
                    <a:ext uri="{9D8B030D-6E8A-4147-A177-3AD203B41FA5}">
                      <a16:colId xmlns:a16="http://schemas.microsoft.com/office/drawing/2014/main" val="2885713146"/>
                    </a:ext>
                  </a:extLst>
                </a:gridCol>
                <a:gridCol w="658368">
                  <a:extLst>
                    <a:ext uri="{9D8B030D-6E8A-4147-A177-3AD203B41FA5}">
                      <a16:colId xmlns:a16="http://schemas.microsoft.com/office/drawing/2014/main" val="2946241636"/>
                    </a:ext>
                  </a:extLst>
                </a:gridCol>
                <a:gridCol w="658368">
                  <a:extLst>
                    <a:ext uri="{9D8B030D-6E8A-4147-A177-3AD203B41FA5}">
                      <a16:colId xmlns:a16="http://schemas.microsoft.com/office/drawing/2014/main" val="986729214"/>
                    </a:ext>
                  </a:extLst>
                </a:gridCol>
                <a:gridCol w="658368">
                  <a:extLst>
                    <a:ext uri="{9D8B030D-6E8A-4147-A177-3AD203B41FA5}">
                      <a16:colId xmlns:a16="http://schemas.microsoft.com/office/drawing/2014/main" val="30128634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9884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- 2017-07-09 21:48:32</a:t>
                      </a:r>
                      <a:r>
                        <a:rPr kumimoji="0" lang="es-ES" sz="1000" b="0" i="0" u="none" strike="noStrike" kern="1200" cap="none" spc="0" normalizeH="0" baseline="0" noProof="0">
                          <a:ln>
                            <a:noFill/>
                          </a:ln>
                          <a:solidFill>
                            <a:prstClr val="black"/>
                          </a:solidFill>
                          <a:effectLst/>
                          <a:uLnTx/>
                          <a:uFillTx/>
                          <a:latin typeface="+mn-lt"/>
                          <a:ea typeface="+mn-ea"/>
                          <a:cs typeface="+mn-cs"/>
                        </a:rPr>
                        <a:t>
EN ESTE PIANO SE TOCÓ EL HIMNO POR PRIMERA VEZ. HOY VOLVIÓ A SONAR CON HORACIO LAVANDERA
La tradición dice que en mayo de 1813 se estrenó nuestro Himno Nacional en la casa de Mariquita Sánchez de Thompson. 204 años después, en aquel piano original, el joven concertista argentino Horacio Lavandera volvió a tocarlo para festejar un nuevo aniversario de nuestra independencia.
Gracias a Horacio Lavandera, al Museo Histórico Nacional y al Ministerio de Cultura de la Nación. 
https://www.facebook.com/horaciolavandera
https://www.facebook.com/museohistoriconacionalargentina/
https://www.facebook.com/MinCulturaAr/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2760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- 2017-07-21 22:55:11</a:t>
                      </a:r>
                      <a:r>
                        <a:rPr kumimoji="0" lang="es-ES" sz="1000" b="0" i="0" u="none" strike="noStrike" kern="1200" cap="none" spc="0" normalizeH="0" baseline="0" noProof="0">
                          <a:ln>
                            <a:noFill/>
                          </a:ln>
                          <a:solidFill>
                            <a:prstClr val="black"/>
                          </a:solidFill>
                          <a:effectLst/>
                          <a:uLnTx/>
                          <a:uFillTx/>
                          <a:latin typeface="+mn-lt"/>
                          <a:ea typeface="+mn-ea"/>
                          <a:cs typeface="+mn-cs"/>
                        </a:rPr>
                        <a:t>
NO HAY EXCUSAS PARA SER CÓMPLICES DEL NARCOTRÁFICO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2371990"/>
                  </a:ext>
                </a:extLst>
              </a:tr>
            </a:tbl>
          </a:graphicData>
        </a:graphic>
      </p:graphicFrame>
      <p:sp>
        <p:nvSpPr>
          <p:cNvPr id="4" name="Text Placeholder 3">
            <a:extLst>
              <a:ext uri="{FF2B5EF4-FFF2-40B4-BE49-F238E27FC236}">
                <a16:creationId xmlns:a16="http://schemas.microsoft.com/office/drawing/2014/main" id="{B4DEB2FD-47A6-4CEC-9FDB-942777A4AAB3}"/>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7565132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8F4D4E-AF50-4374-AF7F-5EE9446E58AF}"/>
              </a:ext>
            </a:extLst>
          </p:cNvPr>
          <p:cNvSpPr>
            <a:spLocks noGrp="1"/>
          </p:cNvSpPr>
          <p:nvPr>
            <p:ph type="title"/>
          </p:nvPr>
        </p:nvSpPr>
        <p:spPr/>
        <p:txBody>
          <a:bodyPr/>
          <a:lstStyle/>
          <a:p>
            <a:r>
              <a:rPr lang="en-US"/>
              <a:t>Facebook Own Posts Table - 4 of 6</a:t>
            </a:r>
          </a:p>
        </p:txBody>
      </p:sp>
      <p:graphicFrame>
        <p:nvGraphicFramePr>
          <p:cNvPr id="5" name="Table Placeholder 4">
            <a:extLst>
              <a:ext uri="{FF2B5EF4-FFF2-40B4-BE49-F238E27FC236}">
                <a16:creationId xmlns:a16="http://schemas.microsoft.com/office/drawing/2014/main" id="{3B725881-EF11-4553-82FF-3F9D9FB5683E}"/>
              </a:ext>
            </a:extLst>
          </p:cNvPr>
          <p:cNvGraphicFramePr>
            <a:graphicFrameLocks noGrp="1"/>
          </p:cNvGraphicFramePr>
          <p:nvPr>
            <p:ph type="tbl" sz="quarter" idx="13"/>
            <p:extLst>
              <p:ext uri="{D42A27DB-BD31-4B8C-83A1-F6EECF244321}">
                <p14:modId xmlns:p14="http://schemas.microsoft.com/office/powerpoint/2010/main" val="3341295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5766110"/>
                    </a:ext>
                  </a:extLst>
                </a:gridCol>
                <a:gridCol w="658368">
                  <a:extLst>
                    <a:ext uri="{9D8B030D-6E8A-4147-A177-3AD203B41FA5}">
                      <a16:colId xmlns:a16="http://schemas.microsoft.com/office/drawing/2014/main" val="3506965479"/>
                    </a:ext>
                  </a:extLst>
                </a:gridCol>
                <a:gridCol w="658368">
                  <a:extLst>
                    <a:ext uri="{9D8B030D-6E8A-4147-A177-3AD203B41FA5}">
                      <a16:colId xmlns:a16="http://schemas.microsoft.com/office/drawing/2014/main" val="2252739864"/>
                    </a:ext>
                  </a:extLst>
                </a:gridCol>
                <a:gridCol w="658368">
                  <a:extLst>
                    <a:ext uri="{9D8B030D-6E8A-4147-A177-3AD203B41FA5}">
                      <a16:colId xmlns:a16="http://schemas.microsoft.com/office/drawing/2014/main" val="2809057325"/>
                    </a:ext>
                  </a:extLst>
                </a:gridCol>
                <a:gridCol w="658368">
                  <a:extLst>
                    <a:ext uri="{9D8B030D-6E8A-4147-A177-3AD203B41FA5}">
                      <a16:colId xmlns:a16="http://schemas.microsoft.com/office/drawing/2014/main" val="1574794834"/>
                    </a:ext>
                  </a:extLst>
                </a:gridCol>
                <a:gridCol w="658368">
                  <a:extLst>
                    <a:ext uri="{9D8B030D-6E8A-4147-A177-3AD203B41FA5}">
                      <a16:colId xmlns:a16="http://schemas.microsoft.com/office/drawing/2014/main" val="3603262131"/>
                    </a:ext>
                  </a:extLst>
                </a:gridCol>
                <a:gridCol w="658368">
                  <a:extLst>
                    <a:ext uri="{9D8B030D-6E8A-4147-A177-3AD203B41FA5}">
                      <a16:colId xmlns:a16="http://schemas.microsoft.com/office/drawing/2014/main" val="236760580"/>
                    </a:ext>
                  </a:extLst>
                </a:gridCol>
                <a:gridCol w="658368">
                  <a:extLst>
                    <a:ext uri="{9D8B030D-6E8A-4147-A177-3AD203B41FA5}">
                      <a16:colId xmlns:a16="http://schemas.microsoft.com/office/drawing/2014/main" val="700403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288302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- 2017-07-11 15:34:42</a:t>
                      </a:r>
                      <a:r>
                        <a:rPr kumimoji="0" lang="es-ES" sz="1000" b="0" i="0" u="none" strike="noStrike" kern="1200" cap="none" spc="0" normalizeH="0" baseline="0" noProof="0">
                          <a:ln>
                            <a:noFill/>
                          </a:ln>
                          <a:solidFill>
                            <a:prstClr val="black"/>
                          </a:solidFill>
                          <a:effectLst/>
                          <a:uLnTx/>
                          <a:uFillTx/>
                          <a:latin typeface="+mn-lt"/>
                          <a:ea typeface="+mn-ea"/>
                          <a:cs typeface="+mn-cs"/>
                        </a:rPr>
                        <a:t>
TRENES: COCHES NUEVOS Y MÁS FRECUENCIA 
El tren de Constitución a Bahía Blanca ahora tiene coches nuevos, más modernos y cómodos con camarotes, aire acondicionado y coche comedor. También triplicamos su frecuencia e incorporamos una nueva parada en Saavedra. Ahora nueve localidades de la provincia de Buenos Aires estarán más conectadas.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09068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- 2017-07-15 17:02:33</a:t>
                      </a:r>
                      <a:r>
                        <a:rPr kumimoji="0" lang="es-ES" sz="1000" b="0" i="0" u="none" strike="noStrike" kern="1200" cap="none" spc="0" normalizeH="0" baseline="0" noProof="0">
                          <a:ln>
                            <a:noFill/>
                          </a:ln>
                          <a:solidFill>
                            <a:prstClr val="black"/>
                          </a:solidFill>
                          <a:effectLst/>
                          <a:uLnTx/>
                          <a:uFillTx/>
                          <a:latin typeface="+mn-lt"/>
                          <a:ea typeface="+mn-ea"/>
                          <a:cs typeface="+mn-cs"/>
                        </a:rPr>
                        <a:t>
SALIMOS A TIMBREAR CON MARÍA EUGENIA EN MORÓN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255352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- 2017-07-04 14:59:43</a:t>
                      </a:r>
                      <a:r>
                        <a:rPr kumimoji="0" lang="es-ES" sz="1000" b="0" i="0" u="none" strike="noStrike" kern="1200" cap="none" spc="0" normalizeH="0" baseline="0" noProof="0">
                          <a:ln>
                            <a:noFill/>
                          </a:ln>
                          <a:solidFill>
                            <a:prstClr val="black"/>
                          </a:solidFill>
                          <a:effectLst/>
                          <a:uLnTx/>
                          <a:uFillTx/>
                          <a:latin typeface="+mn-lt"/>
                          <a:ea typeface="+mn-ea"/>
                          <a:cs typeface="+mn-cs"/>
                        </a:rPr>
                        <a:t>
LA NUEVA RUTA 8 CONTADA POR LA GENTE
Este video está armado con material que subió la gente a las redes.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9503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- 2017-07-29 10:57:30</a:t>
                      </a:r>
                      <a:r>
                        <a:rPr kumimoji="0" lang="es-ES" sz="1000" b="0" i="0" u="none" strike="noStrike" kern="1200" cap="none" spc="0" normalizeH="0" baseline="0" noProof="0">
                          <a:ln>
                            <a:noFill/>
                          </a:ln>
                          <a:solidFill>
                            <a:prstClr val="black"/>
                          </a:solidFill>
                          <a:effectLst/>
                          <a:uLnTx/>
                          <a:uFillTx/>
                          <a:latin typeface="+mn-lt"/>
                          <a:ea typeface="+mn-ea"/>
                          <a:cs typeface="+mn-cs"/>
                        </a:rPr>
                        <a:t>
EN VIVO: EL PRESIDENTE EN LA EXPOSICIÓN RURAL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42344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- 2017-07-21 17:01:31</a:t>
                      </a:r>
                      <a:r>
                        <a:rPr kumimoji="0" lang="es-ES" sz="1000" b="0" i="0" u="none" strike="noStrike" kern="1200" cap="none" spc="0" normalizeH="0" baseline="0" noProof="0">
                          <a:ln>
                            <a:noFill/>
                          </a:ln>
                          <a:solidFill>
                            <a:prstClr val="black"/>
                          </a:solidFill>
                          <a:effectLst/>
                          <a:uLnTx/>
                          <a:uFillTx/>
                          <a:latin typeface="+mn-lt"/>
                          <a:ea typeface="+mn-ea"/>
                          <a:cs typeface="+mn-cs"/>
                        </a:rPr>
                        <a:t>
EN VIVO: EL PRESIDENTE EN MENDOZA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49915610"/>
                  </a:ext>
                </a:extLst>
              </a:tr>
            </a:tbl>
          </a:graphicData>
        </a:graphic>
      </p:graphicFrame>
      <p:sp>
        <p:nvSpPr>
          <p:cNvPr id="4" name="Text Placeholder 3">
            <a:extLst>
              <a:ext uri="{FF2B5EF4-FFF2-40B4-BE49-F238E27FC236}">
                <a16:creationId xmlns:a16="http://schemas.microsoft.com/office/drawing/2014/main" id="{49BB1CEE-94F1-4A51-BBFF-3CD0119D67B6}"/>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67614457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90C3DD-2E1F-4E68-A569-1F5BCAF82025}"/>
              </a:ext>
            </a:extLst>
          </p:cNvPr>
          <p:cNvSpPr>
            <a:spLocks noGrp="1"/>
          </p:cNvSpPr>
          <p:nvPr>
            <p:ph type="title"/>
          </p:nvPr>
        </p:nvSpPr>
        <p:spPr/>
        <p:txBody>
          <a:bodyPr/>
          <a:lstStyle/>
          <a:p>
            <a:r>
              <a:rPr lang="en-US"/>
              <a:t>Facebook Own Posts Table - 5 of 6</a:t>
            </a:r>
          </a:p>
        </p:txBody>
      </p:sp>
      <p:graphicFrame>
        <p:nvGraphicFramePr>
          <p:cNvPr id="5" name="Table Placeholder 4">
            <a:extLst>
              <a:ext uri="{FF2B5EF4-FFF2-40B4-BE49-F238E27FC236}">
                <a16:creationId xmlns:a16="http://schemas.microsoft.com/office/drawing/2014/main" id="{D2208B25-BCCE-439E-8CEA-0AAB22E3EAE3}"/>
              </a:ext>
            </a:extLst>
          </p:cNvPr>
          <p:cNvGraphicFramePr>
            <a:graphicFrameLocks noGrp="1"/>
          </p:cNvGraphicFramePr>
          <p:nvPr>
            <p:ph type="tbl" sz="quarter" idx="13"/>
            <p:extLst>
              <p:ext uri="{D42A27DB-BD31-4B8C-83A1-F6EECF244321}">
                <p14:modId xmlns:p14="http://schemas.microsoft.com/office/powerpoint/2010/main" val="7618504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56134930"/>
                    </a:ext>
                  </a:extLst>
                </a:gridCol>
                <a:gridCol w="658368">
                  <a:extLst>
                    <a:ext uri="{9D8B030D-6E8A-4147-A177-3AD203B41FA5}">
                      <a16:colId xmlns:a16="http://schemas.microsoft.com/office/drawing/2014/main" val="4075358195"/>
                    </a:ext>
                  </a:extLst>
                </a:gridCol>
                <a:gridCol w="658368">
                  <a:extLst>
                    <a:ext uri="{9D8B030D-6E8A-4147-A177-3AD203B41FA5}">
                      <a16:colId xmlns:a16="http://schemas.microsoft.com/office/drawing/2014/main" val="1948937996"/>
                    </a:ext>
                  </a:extLst>
                </a:gridCol>
                <a:gridCol w="658368">
                  <a:extLst>
                    <a:ext uri="{9D8B030D-6E8A-4147-A177-3AD203B41FA5}">
                      <a16:colId xmlns:a16="http://schemas.microsoft.com/office/drawing/2014/main" val="103460265"/>
                    </a:ext>
                  </a:extLst>
                </a:gridCol>
                <a:gridCol w="658368">
                  <a:extLst>
                    <a:ext uri="{9D8B030D-6E8A-4147-A177-3AD203B41FA5}">
                      <a16:colId xmlns:a16="http://schemas.microsoft.com/office/drawing/2014/main" val="2358781115"/>
                    </a:ext>
                  </a:extLst>
                </a:gridCol>
                <a:gridCol w="658368">
                  <a:extLst>
                    <a:ext uri="{9D8B030D-6E8A-4147-A177-3AD203B41FA5}">
                      <a16:colId xmlns:a16="http://schemas.microsoft.com/office/drawing/2014/main" val="2136438981"/>
                    </a:ext>
                  </a:extLst>
                </a:gridCol>
                <a:gridCol w="658368">
                  <a:extLst>
                    <a:ext uri="{9D8B030D-6E8A-4147-A177-3AD203B41FA5}">
                      <a16:colId xmlns:a16="http://schemas.microsoft.com/office/drawing/2014/main" val="195908524"/>
                    </a:ext>
                  </a:extLst>
                </a:gridCol>
                <a:gridCol w="658368">
                  <a:extLst>
                    <a:ext uri="{9D8B030D-6E8A-4147-A177-3AD203B41FA5}">
                      <a16:colId xmlns:a16="http://schemas.microsoft.com/office/drawing/2014/main" val="41589600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63235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Mauricio Macri - 2017-07-09 09:48:56</a:t>
                      </a:r>
                      <a:r>
                        <a:rPr kumimoji="0" lang="en-US" sz="1000" b="0" i="0" u="none" strike="noStrike" kern="1200" cap="none" spc="0" normalizeH="0" baseline="0" noProof="0">
                          <a:ln>
                            <a:noFill/>
                          </a:ln>
                          <a:solidFill>
                            <a:prstClr val="black"/>
                          </a:solidFill>
                          <a:effectLst/>
                          <a:uLnTx/>
                          <a:uFillTx/>
                          <a:latin typeface="+mn-lt"/>
                          <a:ea typeface="+mn-ea"/>
                          <a:cs typeface="+mn-cs"/>
                        </a:rPr>
                        <a:t>
¡FELIZ 9 DE JULIO!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932449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- 2017-07-31 20:46:43</a:t>
                      </a:r>
                      <a:r>
                        <a:rPr kumimoji="0" lang="es-ES" sz="1000" b="0" i="0" u="none" strike="noStrike" kern="1200" cap="none" spc="0" normalizeH="0" baseline="0" noProof="0">
                          <a:ln>
                            <a:noFill/>
                          </a:ln>
                          <a:solidFill>
                            <a:prstClr val="black"/>
                          </a:solidFill>
                          <a:effectLst/>
                          <a:uLnTx/>
                          <a:uFillTx/>
                          <a:latin typeface="+mn-lt"/>
                          <a:ea typeface="+mn-ea"/>
                          <a:cs typeface="+mn-cs"/>
                        </a:rPr>
                        <a:t>
LOS VENEZOLANOS NO ESTÁN SOLOS
En estas horas de gran incertidumbre quiero enviarle a los venezolanos todo mi apoyo. Manténganse unidos y llenos de esperanza. No están solos.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04157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- 2017-07-16 21:00:25</a:t>
                      </a:r>
                      <a:r>
                        <a:rPr kumimoji="0" lang="es-ES" sz="1000" b="0" i="0" u="none" strike="noStrike" kern="1200" cap="none" spc="0" normalizeH="0" baseline="0" noProof="0">
                          <a:ln>
                            <a:noFill/>
                          </a:ln>
                          <a:solidFill>
                            <a:prstClr val="black"/>
                          </a:solidFill>
                          <a:effectLst/>
                          <a:uLnTx/>
                          <a:uFillTx/>
                          <a:latin typeface="+mn-lt"/>
                          <a:ea typeface="+mn-ea"/>
                          <a:cs typeface="+mn-cs"/>
                        </a:rPr>
                        <a:t>
"¿DE QUIÉN SON LAS COSAS?"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594700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- 2017-07-07 16:35:26</a:t>
                      </a:r>
                      <a:r>
                        <a:rPr kumimoji="0" lang="es-ES" sz="1000" b="0" i="0" u="none" strike="noStrike" kern="1200" cap="none" spc="0" normalizeH="0" baseline="0" noProof="0">
                          <a:ln>
                            <a:noFill/>
                          </a:ln>
                          <a:solidFill>
                            <a:prstClr val="black"/>
                          </a:solidFill>
                          <a:effectLst/>
                          <a:uLnTx/>
                          <a:uFillTx/>
                          <a:latin typeface="+mn-lt"/>
                          <a:ea typeface="+mn-ea"/>
                          <a:cs typeface="+mn-cs"/>
                        </a:rPr>
                        <a:t>
EL PARQUE NACIONAL LOS ALERCES ES AHORA UNO DE LOS TESOROS DEL PLANETA
Un orgullo para todos los argentinos. La Unesco lo declaró hoy Patrimonio Mundial.
Vía Parques Nacionales de Argentina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4743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- 2017-07-04 19:19:47</a:t>
                      </a:r>
                      <a:r>
                        <a:rPr kumimoji="0" lang="es-ES" sz="1000" b="0" i="0" u="none" strike="noStrike" kern="1200" cap="none" spc="0" normalizeH="0" baseline="0" noProof="0">
                          <a:ln>
                            <a:noFill/>
                          </a:ln>
                          <a:solidFill>
                            <a:prstClr val="black"/>
                          </a:solidFill>
                          <a:effectLst/>
                          <a:uLnTx/>
                          <a:uFillTx/>
                          <a:latin typeface="+mn-lt"/>
                          <a:ea typeface="+mn-ea"/>
                          <a:cs typeface="+mn-cs"/>
                        </a:rPr>
                        <a:t>
CUENTO CON CADA UNO DE USTEDES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0.7677%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76710463"/>
                  </a:ext>
                </a:extLst>
              </a:tr>
            </a:tbl>
          </a:graphicData>
        </a:graphic>
      </p:graphicFrame>
      <p:sp>
        <p:nvSpPr>
          <p:cNvPr id="4" name="Text Placeholder 3">
            <a:extLst>
              <a:ext uri="{FF2B5EF4-FFF2-40B4-BE49-F238E27FC236}">
                <a16:creationId xmlns:a16="http://schemas.microsoft.com/office/drawing/2014/main" id="{4BF74CDD-CE32-4A88-9ABB-10F69CB1521D}"/>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14893251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55635-2C56-4B4F-88A2-904A880FDC33}"/>
              </a:ext>
            </a:extLst>
          </p:cNvPr>
          <p:cNvSpPr>
            <a:spLocks noGrp="1"/>
          </p:cNvSpPr>
          <p:nvPr>
            <p:ph type="title"/>
          </p:nvPr>
        </p:nvSpPr>
        <p:spPr/>
        <p:txBody>
          <a:bodyPr/>
          <a:lstStyle/>
          <a:p>
            <a:r>
              <a:rPr lang="en-US"/>
              <a:t>Facebook Own Posts Table - 6 of 6</a:t>
            </a:r>
          </a:p>
        </p:txBody>
      </p:sp>
      <p:graphicFrame>
        <p:nvGraphicFramePr>
          <p:cNvPr id="5" name="Table Placeholder 4">
            <a:extLst>
              <a:ext uri="{FF2B5EF4-FFF2-40B4-BE49-F238E27FC236}">
                <a16:creationId xmlns:a16="http://schemas.microsoft.com/office/drawing/2014/main" id="{BA1FE09C-1342-4A76-9104-D041E773158A}"/>
              </a:ext>
            </a:extLst>
          </p:cNvPr>
          <p:cNvGraphicFramePr>
            <a:graphicFrameLocks noGrp="1"/>
          </p:cNvGraphicFramePr>
          <p:nvPr>
            <p:ph type="tbl" sz="quarter" idx="13"/>
            <p:extLst>
              <p:ext uri="{D42A27DB-BD31-4B8C-83A1-F6EECF244321}">
                <p14:modId xmlns:p14="http://schemas.microsoft.com/office/powerpoint/2010/main" val="24762443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605844216"/>
                    </a:ext>
                  </a:extLst>
                </a:gridCol>
                <a:gridCol w="658368">
                  <a:extLst>
                    <a:ext uri="{9D8B030D-6E8A-4147-A177-3AD203B41FA5}">
                      <a16:colId xmlns:a16="http://schemas.microsoft.com/office/drawing/2014/main" val="1034169225"/>
                    </a:ext>
                  </a:extLst>
                </a:gridCol>
                <a:gridCol w="658368">
                  <a:extLst>
                    <a:ext uri="{9D8B030D-6E8A-4147-A177-3AD203B41FA5}">
                      <a16:colId xmlns:a16="http://schemas.microsoft.com/office/drawing/2014/main" val="4036815253"/>
                    </a:ext>
                  </a:extLst>
                </a:gridCol>
                <a:gridCol w="658368">
                  <a:extLst>
                    <a:ext uri="{9D8B030D-6E8A-4147-A177-3AD203B41FA5}">
                      <a16:colId xmlns:a16="http://schemas.microsoft.com/office/drawing/2014/main" val="1027116129"/>
                    </a:ext>
                  </a:extLst>
                </a:gridCol>
                <a:gridCol w="658368">
                  <a:extLst>
                    <a:ext uri="{9D8B030D-6E8A-4147-A177-3AD203B41FA5}">
                      <a16:colId xmlns:a16="http://schemas.microsoft.com/office/drawing/2014/main" val="3254672224"/>
                    </a:ext>
                  </a:extLst>
                </a:gridCol>
                <a:gridCol w="658368">
                  <a:extLst>
                    <a:ext uri="{9D8B030D-6E8A-4147-A177-3AD203B41FA5}">
                      <a16:colId xmlns:a16="http://schemas.microsoft.com/office/drawing/2014/main" val="3657499750"/>
                    </a:ext>
                  </a:extLst>
                </a:gridCol>
                <a:gridCol w="658368">
                  <a:extLst>
                    <a:ext uri="{9D8B030D-6E8A-4147-A177-3AD203B41FA5}">
                      <a16:colId xmlns:a16="http://schemas.microsoft.com/office/drawing/2014/main" val="1097317070"/>
                    </a:ext>
                  </a:extLst>
                </a:gridCol>
                <a:gridCol w="658368">
                  <a:extLst>
                    <a:ext uri="{9D8B030D-6E8A-4147-A177-3AD203B41FA5}">
                      <a16:colId xmlns:a16="http://schemas.microsoft.com/office/drawing/2014/main" val="27742409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37071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- 2017-07-27 17:34:13</a:t>
                      </a:r>
                      <a:r>
                        <a:rPr kumimoji="0" lang="es-ES" sz="1000" b="0" i="0" u="none" strike="noStrike" kern="1200" cap="none" spc="0" normalizeH="0" baseline="0" noProof="0">
                          <a:ln>
                            <a:noFill/>
                          </a:ln>
                          <a:solidFill>
                            <a:prstClr val="black"/>
                          </a:solidFill>
                          <a:effectLst/>
                          <a:uLnTx/>
                          <a:uFillTx/>
                          <a:latin typeface="+mn-lt"/>
                          <a:ea typeface="+mn-ea"/>
                          <a:cs typeface="+mn-cs"/>
                        </a:rPr>
                        <a:t>
EN VIVO DESDE MISIONES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392897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Mauricio Macri - 2017-07-29 19:45:00</a:t>
                      </a:r>
                      <a:r>
                        <a:rPr kumimoji="0" lang="es-ES" sz="1000" b="0" i="0" u="none" strike="noStrike" kern="1200" cap="none" spc="0" normalizeH="0" baseline="0" noProof="0">
                          <a:ln>
                            <a:noFill/>
                          </a:ln>
                          <a:solidFill>
                            <a:prstClr val="black"/>
                          </a:solidFill>
                          <a:effectLst/>
                          <a:uLnTx/>
                          <a:uFillTx/>
                          <a:latin typeface="+mn-lt"/>
                          <a:ea typeface="+mn-ea"/>
                          <a:cs typeface="+mn-cs"/>
                        </a:rPr>
                        <a:t>
HOY, EN LA RURAL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20353255"/>
                  </a:ext>
                </a:extLst>
              </a:tr>
            </a:tbl>
          </a:graphicData>
        </a:graphic>
      </p:graphicFrame>
      <p:sp>
        <p:nvSpPr>
          <p:cNvPr id="4" name="Text Placeholder 3">
            <a:extLst>
              <a:ext uri="{FF2B5EF4-FFF2-40B4-BE49-F238E27FC236}">
                <a16:creationId xmlns:a16="http://schemas.microsoft.com/office/drawing/2014/main" id="{69128469-FE33-4C13-AFFE-8AE99CDF640E}"/>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701615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501FFB-B413-490A-B56E-1557DA6725BE}"/>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4E88693E-AFCB-4B44-B03E-8312DE0951C1}"/>
              </a:ext>
            </a:extLst>
          </p:cNvPr>
          <p:cNvGraphicFramePr>
            <a:graphicFrameLocks noGrp="1"/>
          </p:cNvGraphicFramePr>
          <p:nvPr>
            <p:ph type="chart" sz="quarter" idx="13"/>
            <p:extLst>
              <p:ext uri="{D42A27DB-BD31-4B8C-83A1-F6EECF244321}">
                <p14:modId xmlns:p14="http://schemas.microsoft.com/office/powerpoint/2010/main" val="28899638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67E07B-64B0-4078-8B2A-DF22F8C48EBF}"/>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3AC3DE11-A68D-4077-B6DB-5D02448FDF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04104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43DFFB-A9B5-4B84-8B1E-1670B6916E3B}"/>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C562FFA4-18D8-4634-B3F5-D67EAD379DD3}"/>
              </a:ext>
            </a:extLst>
          </p:cNvPr>
          <p:cNvGraphicFramePr>
            <a:graphicFrameLocks noGrp="1"/>
          </p:cNvGraphicFramePr>
          <p:nvPr>
            <p:ph type="chart" sz="quarter" idx="13"/>
            <p:extLst>
              <p:ext uri="{D42A27DB-BD31-4B8C-83A1-F6EECF244321}">
                <p14:modId xmlns:p14="http://schemas.microsoft.com/office/powerpoint/2010/main" val="9110863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C116E6-5FE4-42B8-A4B8-5A8DFA2BB448}"/>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6CAFF6E9-71D2-4965-8D79-3B8D26E958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377461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3A1C87-2871-407D-AC27-601DD9A37C17}"/>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BE657D9E-2243-4B44-972C-42CFEC578615}"/>
              </a:ext>
            </a:extLst>
          </p:cNvPr>
          <p:cNvGraphicFramePr>
            <a:graphicFrameLocks noGrp="1"/>
          </p:cNvGraphicFramePr>
          <p:nvPr>
            <p:ph type="chart" sz="quarter" idx="13"/>
            <p:extLst>
              <p:ext uri="{D42A27DB-BD31-4B8C-83A1-F6EECF244321}">
                <p14:modId xmlns:p14="http://schemas.microsoft.com/office/powerpoint/2010/main" val="38041090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008767-E2D7-42E4-BBE8-162064BEF302}"/>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946E86B4-9497-4B2B-ABC9-83451B9C706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553541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66E16C-C38F-4D42-879B-9E826377E729}"/>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866FE72B-FF22-435D-8EEC-C80F99F21A1F}"/>
              </a:ext>
            </a:extLst>
          </p:cNvPr>
          <p:cNvGraphicFramePr>
            <a:graphicFrameLocks noGrp="1"/>
          </p:cNvGraphicFramePr>
          <p:nvPr>
            <p:ph type="chart" sz="quarter" idx="13"/>
            <p:extLst>
              <p:ext uri="{D42A27DB-BD31-4B8C-83A1-F6EECF244321}">
                <p14:modId xmlns:p14="http://schemas.microsoft.com/office/powerpoint/2010/main" val="18019650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EE3316-F750-4ADF-B8AC-5A9598E04921}"/>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D1AE371A-F77C-40B4-A98A-6D89B21108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124556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DA0BA-93EB-4960-981B-1D7BE8D1BE29}"/>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BD3FAEF3-3B36-49CF-9670-FE333B9B67A5}"/>
              </a:ext>
            </a:extLst>
          </p:cNvPr>
          <p:cNvGraphicFramePr>
            <a:graphicFrameLocks noGrp="1"/>
          </p:cNvGraphicFramePr>
          <p:nvPr>
            <p:ph type="chart" sz="quarter" idx="13"/>
            <p:extLst>
              <p:ext uri="{D42A27DB-BD31-4B8C-83A1-F6EECF244321}">
                <p14:modId xmlns:p14="http://schemas.microsoft.com/office/powerpoint/2010/main" val="8527316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2285F82-B096-40D7-9960-D9FBB27DE16F}"/>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D74CB908-50B3-45B8-BF78-BACEBFBD466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4598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AB2D9C-1B29-4C84-85DA-ACA6FDEBD66A}"/>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160E754D-93A5-40BC-8647-75A5D6701F02}"/>
              </a:ext>
            </a:extLst>
          </p:cNvPr>
          <p:cNvGraphicFramePr>
            <a:graphicFrameLocks noGrp="1"/>
          </p:cNvGraphicFramePr>
          <p:nvPr>
            <p:ph type="chart" sz="quarter" idx="13"/>
            <p:extLst>
              <p:ext uri="{D42A27DB-BD31-4B8C-83A1-F6EECF244321}">
                <p14:modId xmlns:p14="http://schemas.microsoft.com/office/powerpoint/2010/main" val="943644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6385CAF-53CD-4B18-8D34-41AF6D7BD80B}"/>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A27AAA6D-93EC-4A57-8709-D5E272F61EA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4894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898ED-41F4-4060-A0DE-59F5BEC3553D}"/>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06FA3D49-1895-48B9-BD2F-42B627C6093A}"/>
              </a:ext>
            </a:extLst>
          </p:cNvPr>
          <p:cNvGraphicFramePr>
            <a:graphicFrameLocks noGrp="1"/>
          </p:cNvGraphicFramePr>
          <p:nvPr>
            <p:ph type="chart" sz="quarter" idx="13"/>
            <p:extLst>
              <p:ext uri="{D42A27DB-BD31-4B8C-83A1-F6EECF244321}">
                <p14:modId xmlns:p14="http://schemas.microsoft.com/office/powerpoint/2010/main" val="1252131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716FA42-F4FE-4E68-B056-860367FFCE59}"/>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83F30F44-05D9-4CBF-AC4F-5C1BA8CD31D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4954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3F999F-7946-4FC2-ABCC-107E17B924B0}"/>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B48B04ED-3CDE-4848-861B-F333DD30A382}"/>
              </a:ext>
            </a:extLst>
          </p:cNvPr>
          <p:cNvGraphicFramePr>
            <a:graphicFrameLocks noGrp="1"/>
          </p:cNvGraphicFramePr>
          <p:nvPr>
            <p:ph type="chart" sz="quarter" idx="13"/>
            <p:extLst>
              <p:ext uri="{D42A27DB-BD31-4B8C-83A1-F6EECF244321}">
                <p14:modId xmlns:p14="http://schemas.microsoft.com/office/powerpoint/2010/main" val="31522263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396A196-E201-4EB5-A990-C3CE26AC95F2}"/>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BC6D1A12-44AC-4C2C-BA96-132C6BDC2E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668768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1A291-EFB5-439C-BD01-BD734CC2B1BA}"/>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05D5DD11-CE94-4C30-B89C-BF9E6D3E34A9}"/>
              </a:ext>
            </a:extLst>
          </p:cNvPr>
          <p:cNvGraphicFramePr>
            <a:graphicFrameLocks noGrp="1"/>
          </p:cNvGraphicFramePr>
          <p:nvPr>
            <p:ph type="tbl" sz="quarter" idx="13"/>
            <p:extLst>
              <p:ext uri="{D42A27DB-BD31-4B8C-83A1-F6EECF244321}">
                <p14:modId xmlns:p14="http://schemas.microsoft.com/office/powerpoint/2010/main" val="7934038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55957018"/>
                    </a:ext>
                  </a:extLst>
                </a:gridCol>
                <a:gridCol w="2468880">
                  <a:extLst>
                    <a:ext uri="{9D8B030D-6E8A-4147-A177-3AD203B41FA5}">
                      <a16:colId xmlns:a16="http://schemas.microsoft.com/office/drawing/2014/main" val="2929540859"/>
                    </a:ext>
                  </a:extLst>
                </a:gridCol>
                <a:gridCol w="822960">
                  <a:extLst>
                    <a:ext uri="{9D8B030D-6E8A-4147-A177-3AD203B41FA5}">
                      <a16:colId xmlns:a16="http://schemas.microsoft.com/office/drawing/2014/main" val="1776509526"/>
                    </a:ext>
                  </a:extLst>
                </a:gridCol>
                <a:gridCol w="822960">
                  <a:extLst>
                    <a:ext uri="{9D8B030D-6E8A-4147-A177-3AD203B41FA5}">
                      <a16:colId xmlns:a16="http://schemas.microsoft.com/office/drawing/2014/main" val="276066662"/>
                    </a:ext>
                  </a:extLst>
                </a:gridCol>
                <a:gridCol w="822960">
                  <a:extLst>
                    <a:ext uri="{9D8B030D-6E8A-4147-A177-3AD203B41FA5}">
                      <a16:colId xmlns:a16="http://schemas.microsoft.com/office/drawing/2014/main" val="9910889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630671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Sandra Luna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1469</a:t>
                      </a:r>
                    </a:p>
                  </a:txBody>
                  <a:tcPr/>
                </a:tc>
                <a:extLst>
                  <a:ext uri="{0D108BD9-81ED-4DB2-BD59-A6C34878D82A}">
                    <a16:rowId xmlns:a16="http://schemas.microsoft.com/office/drawing/2014/main" val="9570967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Andreassi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extLst>
                  <a:ext uri="{0D108BD9-81ED-4DB2-BD59-A6C34878D82A}">
                    <a16:rowId xmlns:a16="http://schemas.microsoft.com/office/drawing/2014/main" val="32664941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Ariana Yamir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620</a:t>
                      </a:r>
                    </a:p>
                  </a:txBody>
                  <a:tcPr/>
                </a:tc>
                <a:extLst>
                  <a:ext uri="{0D108BD9-81ED-4DB2-BD59-A6C34878D82A}">
                    <a16:rowId xmlns:a16="http://schemas.microsoft.com/office/drawing/2014/main" val="4339946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Alfonso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533</a:t>
                      </a:r>
                    </a:p>
                  </a:txBody>
                  <a:tcPr/>
                </a:tc>
                <a:extLst>
                  <a:ext uri="{0D108BD9-81ED-4DB2-BD59-A6C34878D82A}">
                    <a16:rowId xmlns:a16="http://schemas.microsoft.com/office/drawing/2014/main" val="3459317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Nicolas Alfaro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extLst>
                  <a:ext uri="{0D108BD9-81ED-4DB2-BD59-A6C34878D82A}">
                    <a16:rowId xmlns:a16="http://schemas.microsoft.com/office/drawing/2014/main" val="37461658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 Ruiz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402</a:t>
                      </a:r>
                    </a:p>
                  </a:txBody>
                  <a:tcPr/>
                </a:tc>
                <a:extLst>
                  <a:ext uri="{0D108BD9-81ED-4DB2-BD59-A6C34878D82A}">
                    <a16:rowId xmlns:a16="http://schemas.microsoft.com/office/drawing/2014/main" val="4150024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Celia Girado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extLst>
                  <a:ext uri="{0D108BD9-81ED-4DB2-BD59-A6C34878D82A}">
                    <a16:rowId xmlns:a16="http://schemas.microsoft.com/office/drawing/2014/main" val="31751363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Gra Persico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a:t>
                      </a:r>
                    </a:p>
                  </a:txBody>
                  <a:tcPr/>
                </a:tc>
                <a:extLst>
                  <a:ext uri="{0D108BD9-81ED-4DB2-BD59-A6C34878D82A}">
                    <a16:rowId xmlns:a16="http://schemas.microsoft.com/office/drawing/2014/main" val="495721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Stella Maris Rabino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a:t>
                      </a:r>
                    </a:p>
                  </a:txBody>
                  <a:tcPr/>
                </a:tc>
                <a:extLst>
                  <a:ext uri="{0D108BD9-81ED-4DB2-BD59-A6C34878D82A}">
                    <a16:rowId xmlns:a16="http://schemas.microsoft.com/office/drawing/2014/main" val="2774870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Federico Catatumbo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extLst>
                  <a:ext uri="{0D108BD9-81ED-4DB2-BD59-A6C34878D82A}">
                    <a16:rowId xmlns:a16="http://schemas.microsoft.com/office/drawing/2014/main" val="693185955"/>
                  </a:ext>
                </a:extLst>
              </a:tr>
            </a:tbl>
          </a:graphicData>
        </a:graphic>
      </p:graphicFrame>
      <p:sp>
        <p:nvSpPr>
          <p:cNvPr id="4" name="Text Placeholder 3">
            <a:extLst>
              <a:ext uri="{FF2B5EF4-FFF2-40B4-BE49-F238E27FC236}">
                <a16:creationId xmlns:a16="http://schemas.microsoft.com/office/drawing/2014/main" id="{A4CE7AB7-F6A3-4DCA-9368-5C1AAEEFB124}"/>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1877152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C426C-323B-4E4D-B64E-B54EE4B8B964}"/>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26EF120A-D8C6-48BC-8C83-CB4BEFC55129}"/>
              </a:ext>
            </a:extLst>
          </p:cNvPr>
          <p:cNvGraphicFramePr>
            <a:graphicFrameLocks noGrp="1"/>
          </p:cNvGraphicFramePr>
          <p:nvPr>
            <p:ph type="tbl" sz="quarter" idx="13"/>
            <p:extLst>
              <p:ext uri="{D42A27DB-BD31-4B8C-83A1-F6EECF244321}">
                <p14:modId xmlns:p14="http://schemas.microsoft.com/office/powerpoint/2010/main" val="18572213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107525873"/>
                    </a:ext>
                  </a:extLst>
                </a:gridCol>
                <a:gridCol w="2468880">
                  <a:extLst>
                    <a:ext uri="{9D8B030D-6E8A-4147-A177-3AD203B41FA5}">
                      <a16:colId xmlns:a16="http://schemas.microsoft.com/office/drawing/2014/main" val="3537190299"/>
                    </a:ext>
                  </a:extLst>
                </a:gridCol>
                <a:gridCol w="822960">
                  <a:extLst>
                    <a:ext uri="{9D8B030D-6E8A-4147-A177-3AD203B41FA5}">
                      <a16:colId xmlns:a16="http://schemas.microsoft.com/office/drawing/2014/main" val="1391346701"/>
                    </a:ext>
                  </a:extLst>
                </a:gridCol>
                <a:gridCol w="822960">
                  <a:extLst>
                    <a:ext uri="{9D8B030D-6E8A-4147-A177-3AD203B41FA5}">
                      <a16:colId xmlns:a16="http://schemas.microsoft.com/office/drawing/2014/main" val="3350972206"/>
                    </a:ext>
                  </a:extLst>
                </a:gridCol>
                <a:gridCol w="822960">
                  <a:extLst>
                    <a:ext uri="{9D8B030D-6E8A-4147-A177-3AD203B41FA5}">
                      <a16:colId xmlns:a16="http://schemas.microsoft.com/office/drawing/2014/main" val="3071195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1064263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Alejandro Buencamino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extLst>
                  <a:ext uri="{0D108BD9-81ED-4DB2-BD59-A6C34878D82A}">
                    <a16:rowId xmlns:a16="http://schemas.microsoft.com/office/drawing/2014/main" val="32931228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Carlos Viola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a:t>
                      </a:r>
                    </a:p>
                  </a:txBody>
                  <a:tcPr/>
                </a:tc>
                <a:extLst>
                  <a:ext uri="{0D108BD9-81ED-4DB2-BD59-A6C34878D82A}">
                    <a16:rowId xmlns:a16="http://schemas.microsoft.com/office/drawing/2014/main" val="2407685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Julieta Unzueta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extLst>
                  <a:ext uri="{0D108BD9-81ED-4DB2-BD59-A6C34878D82A}">
                    <a16:rowId xmlns:a16="http://schemas.microsoft.com/office/drawing/2014/main" val="3881791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Rosy Fernandez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extLst>
                  <a:ext uri="{0D108BD9-81ED-4DB2-BD59-A6C34878D82A}">
                    <a16:rowId xmlns:a16="http://schemas.microsoft.com/office/drawing/2014/main" val="2447556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Marcos Ferreyra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Mauricio Macri (149)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extLst>
                  <a:ext uri="{0D108BD9-81ED-4DB2-BD59-A6C34878D82A}">
                    <a16:rowId xmlns:a16="http://schemas.microsoft.com/office/drawing/2014/main" val="113199338"/>
                  </a:ext>
                </a:extLst>
              </a:tr>
            </a:tbl>
          </a:graphicData>
        </a:graphic>
      </p:graphicFrame>
      <p:sp>
        <p:nvSpPr>
          <p:cNvPr id="4" name="Text Placeholder 3">
            <a:extLst>
              <a:ext uri="{FF2B5EF4-FFF2-40B4-BE49-F238E27FC236}">
                <a16:creationId xmlns:a16="http://schemas.microsoft.com/office/drawing/2014/main" id="{8C0E8DBC-4195-4D1B-A5FB-789CE56032E6}"/>
              </a:ext>
            </a:extLst>
          </p:cNvPr>
          <p:cNvSpPr>
            <a:spLocks noGrp="1"/>
          </p:cNvSpPr>
          <p:nvPr>
            <p:ph type="body" sz="quarter" idx="14"/>
          </p:nvPr>
        </p:nvSpPr>
        <p:spPr/>
        <p:txBody>
          <a:bodyPr/>
          <a:lstStyle/>
          <a:p>
            <a:r>
              <a:rPr lang="en-US"/>
              <a:t>07/01/2017 - 07/31/2017</a:t>
            </a:r>
          </a:p>
        </p:txBody>
      </p:sp>
    </p:spTree>
    <p:extLst>
      <p:ext uri="{BB962C8B-B14F-4D97-AF65-F5344CB8AC3E}">
        <p14:creationId xmlns:p14="http://schemas.microsoft.com/office/powerpoint/2010/main" val="22837583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4F49A1-F789-4994-A4E0-91DB5416091B}"/>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0F84A621-0F0E-411D-8244-BA5448CB71B1}"/>
              </a:ext>
            </a:extLst>
          </p:cNvPr>
          <p:cNvGraphicFramePr>
            <a:graphicFrameLocks noGrp="1"/>
          </p:cNvGraphicFramePr>
          <p:nvPr>
            <p:ph type="chart" sz="quarter" idx="13"/>
            <p:extLst>
              <p:ext uri="{D42A27DB-BD31-4B8C-83A1-F6EECF244321}">
                <p14:modId xmlns:p14="http://schemas.microsoft.com/office/powerpoint/2010/main" val="1317416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1B31F8-0BA0-4BF5-B446-6E7F30CE2595}"/>
              </a:ext>
            </a:extLst>
          </p:cNvPr>
          <p:cNvSpPr>
            <a:spLocks noGrp="1"/>
          </p:cNvSpPr>
          <p:nvPr>
            <p:ph type="body" sz="quarter" idx="14"/>
          </p:nvPr>
        </p:nvSpPr>
        <p:spPr/>
        <p:txBody>
          <a:bodyPr/>
          <a:lstStyle/>
          <a:p>
            <a:r>
              <a:rPr lang="en-US"/>
              <a:t>07/01/2017 - 07/31/2017</a:t>
            </a:r>
          </a:p>
        </p:txBody>
      </p:sp>
      <p:sp>
        <p:nvSpPr>
          <p:cNvPr id="5" name="Footer Placeholder 4">
            <a:extLst>
              <a:ext uri="{FF2B5EF4-FFF2-40B4-BE49-F238E27FC236}">
                <a16:creationId xmlns:a16="http://schemas.microsoft.com/office/drawing/2014/main" id="{4F8141E2-18C8-4B43-80DB-F9EE15535A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02877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841</Words>
  <Application>Microsoft Office PowerPoint</Application>
  <PresentationFormat>On-screen Show (4:3)</PresentationFormat>
  <Paragraphs>415</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Arial</vt:lpstr>
      <vt:lpstr>Calibri</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6</vt:lpstr>
      <vt:lpstr>Facebook Own Posts Table - 2 of 6</vt:lpstr>
      <vt:lpstr>Facebook Own Posts Table - 3 of 6</vt:lpstr>
      <vt:lpstr>Facebook Own Posts Table - 4 of 6</vt:lpstr>
      <vt:lpstr>Facebook Own Posts Table - 5 of 6</vt:lpstr>
      <vt:lpstr>Facebook Own Posts Table - 6 of 6</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2017-08-01T14:19:47Z</dcterms:created>
  <dcterms:modified xsi:type="dcterms:W3CDTF">2017-08-01T14:20:41Z</dcterms:modified>
</cp:coreProperties>
</file>