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63275</c:v>
                </c:pt>
                <c:pt idx="1">
                  <c:v>63311</c:v>
                </c:pt>
                <c:pt idx="2">
                  <c:v>63348</c:v>
                </c:pt>
                <c:pt idx="3">
                  <c:v>63412</c:v>
                </c:pt>
                <c:pt idx="4">
                  <c:v>63468</c:v>
                </c:pt>
                <c:pt idx="5">
                  <c:v>63510</c:v>
                </c:pt>
                <c:pt idx="6">
                  <c:v>63578</c:v>
                </c:pt>
                <c:pt idx="7">
                  <c:v>63633</c:v>
                </c:pt>
                <c:pt idx="8">
                  <c:v>63678</c:v>
                </c:pt>
                <c:pt idx="9">
                  <c:v>63791</c:v>
                </c:pt>
                <c:pt idx="10">
                  <c:v>63864</c:v>
                </c:pt>
                <c:pt idx="11">
                  <c:v>63926</c:v>
                </c:pt>
                <c:pt idx="12">
                  <c:v>64016</c:v>
                </c:pt>
                <c:pt idx="13">
                  <c:v>64247</c:v>
                </c:pt>
                <c:pt idx="14">
                  <c:v>64467</c:v>
                </c:pt>
                <c:pt idx="15">
                  <c:v>64540</c:v>
                </c:pt>
                <c:pt idx="16">
                  <c:v>64581</c:v>
                </c:pt>
                <c:pt idx="17">
                  <c:v>64619</c:v>
                </c:pt>
                <c:pt idx="18">
                  <c:v>64657</c:v>
                </c:pt>
                <c:pt idx="19">
                  <c:v>64684</c:v>
                </c:pt>
                <c:pt idx="20">
                  <c:v>64720</c:v>
                </c:pt>
                <c:pt idx="21">
                  <c:v>64752</c:v>
                </c:pt>
                <c:pt idx="22">
                  <c:v>64766</c:v>
                </c:pt>
                <c:pt idx="23">
                  <c:v>64810</c:v>
                </c:pt>
                <c:pt idx="24">
                  <c:v>64921</c:v>
                </c:pt>
                <c:pt idx="25">
                  <c:v>65094</c:v>
                </c:pt>
                <c:pt idx="26">
                  <c:v>65211</c:v>
                </c:pt>
                <c:pt idx="27">
                  <c:v>65303</c:v>
                </c:pt>
                <c:pt idx="28">
                  <c:v>65349</c:v>
                </c:pt>
                <c:pt idx="29">
                  <c:v>65375</c:v>
                </c:pt>
                <c:pt idx="30">
                  <c:v>65433</c:v>
                </c:pt>
              </c:numCache>
            </c:numRef>
          </c:val>
          <c:smooth val="0"/>
          <c:extLst>
            <c:ext xmlns:c16="http://schemas.microsoft.com/office/drawing/2014/chart" uri="{C3380CC4-5D6E-409C-BE32-E72D297353CC}">
              <c16:uniqueId val="{00000000-F3C0-4356-8B44-A66EE4CAEBE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Sheet1!$C$2:$C$32</c:f>
              <c:numCache>
                <c:formatCode>General</c:formatCode>
                <c:ptCount val="31"/>
                <c:pt idx="0">
                  <c:v>128274</c:v>
                </c:pt>
                <c:pt idx="1">
                  <c:v>128301</c:v>
                </c:pt>
                <c:pt idx="2">
                  <c:v>128352</c:v>
                </c:pt>
                <c:pt idx="3">
                  <c:v>128439</c:v>
                </c:pt>
                <c:pt idx="4">
                  <c:v>128735</c:v>
                </c:pt>
                <c:pt idx="5">
                  <c:v>128862</c:v>
                </c:pt>
                <c:pt idx="6">
                  <c:v>129108</c:v>
                </c:pt>
                <c:pt idx="7">
                  <c:v>129364</c:v>
                </c:pt>
                <c:pt idx="8">
                  <c:v>129622</c:v>
                </c:pt>
                <c:pt idx="9">
                  <c:v>130578</c:v>
                </c:pt>
                <c:pt idx="10">
                  <c:v>130915</c:v>
                </c:pt>
                <c:pt idx="11">
                  <c:v>131243</c:v>
                </c:pt>
                <c:pt idx="12">
                  <c:v>131571</c:v>
                </c:pt>
                <c:pt idx="13">
                  <c:v>131766</c:v>
                </c:pt>
                <c:pt idx="14">
                  <c:v>131908</c:v>
                </c:pt>
                <c:pt idx="15">
                  <c:v>132064</c:v>
                </c:pt>
                <c:pt idx="16">
                  <c:v>132285</c:v>
                </c:pt>
                <c:pt idx="17">
                  <c:v>132438</c:v>
                </c:pt>
                <c:pt idx="18">
                  <c:v>132610</c:v>
                </c:pt>
                <c:pt idx="19">
                  <c:v>132705</c:v>
                </c:pt>
                <c:pt idx="20">
                  <c:v>132781</c:v>
                </c:pt>
                <c:pt idx="21">
                  <c:v>132838</c:v>
                </c:pt>
                <c:pt idx="22">
                  <c:v>132884</c:v>
                </c:pt>
                <c:pt idx="23">
                  <c:v>132917</c:v>
                </c:pt>
                <c:pt idx="24">
                  <c:v>132975</c:v>
                </c:pt>
                <c:pt idx="25">
                  <c:v>133109</c:v>
                </c:pt>
                <c:pt idx="26">
                  <c:v>133196</c:v>
                </c:pt>
                <c:pt idx="27">
                  <c:v>133246</c:v>
                </c:pt>
                <c:pt idx="28">
                  <c:v>133284</c:v>
                </c:pt>
                <c:pt idx="29">
                  <c:v>133329</c:v>
                </c:pt>
                <c:pt idx="30">
                  <c:v>133369</c:v>
                </c:pt>
              </c:numCache>
            </c:numRef>
          </c:val>
          <c:smooth val="0"/>
          <c:extLst>
            <c:ext xmlns:c16="http://schemas.microsoft.com/office/drawing/2014/chart" uri="{C3380CC4-5D6E-409C-BE32-E72D297353CC}">
              <c16:uniqueId val="{00000001-F3C0-4356-8B44-A66EE4CAEBE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Sheet1!$D$2:$D$32</c:f>
              <c:numCache>
                <c:formatCode>General</c:formatCode>
                <c:ptCount val="31"/>
                <c:pt idx="0">
                  <c:v>8822</c:v>
                </c:pt>
                <c:pt idx="2">
                  <c:v>8825</c:v>
                </c:pt>
                <c:pt idx="3">
                  <c:v>8829</c:v>
                </c:pt>
                <c:pt idx="4">
                  <c:v>8832</c:v>
                </c:pt>
                <c:pt idx="5">
                  <c:v>8831</c:v>
                </c:pt>
                <c:pt idx="6">
                  <c:v>8848</c:v>
                </c:pt>
                <c:pt idx="7">
                  <c:v>8858</c:v>
                </c:pt>
                <c:pt idx="8">
                  <c:v>8879</c:v>
                </c:pt>
                <c:pt idx="9">
                  <c:v>8914</c:v>
                </c:pt>
                <c:pt idx="10">
                  <c:v>8929</c:v>
                </c:pt>
                <c:pt idx="11">
                  <c:v>8944</c:v>
                </c:pt>
                <c:pt idx="12">
                  <c:v>8950</c:v>
                </c:pt>
                <c:pt idx="13">
                  <c:v>8955</c:v>
                </c:pt>
                <c:pt idx="14">
                  <c:v>8969</c:v>
                </c:pt>
                <c:pt idx="15">
                  <c:v>8971</c:v>
                </c:pt>
                <c:pt idx="16">
                  <c:v>8972</c:v>
                </c:pt>
                <c:pt idx="17">
                  <c:v>8988</c:v>
                </c:pt>
                <c:pt idx="18">
                  <c:v>9003</c:v>
                </c:pt>
                <c:pt idx="19">
                  <c:v>9019</c:v>
                </c:pt>
                <c:pt idx="20">
                  <c:v>9037</c:v>
                </c:pt>
                <c:pt idx="21">
                  <c:v>9044</c:v>
                </c:pt>
                <c:pt idx="22">
                  <c:v>9052</c:v>
                </c:pt>
                <c:pt idx="23">
                  <c:v>9067</c:v>
                </c:pt>
                <c:pt idx="24">
                  <c:v>9128</c:v>
                </c:pt>
                <c:pt idx="25">
                  <c:v>9143</c:v>
                </c:pt>
                <c:pt idx="26">
                  <c:v>9153</c:v>
                </c:pt>
                <c:pt idx="27">
                  <c:v>9157</c:v>
                </c:pt>
                <c:pt idx="28">
                  <c:v>9162</c:v>
                </c:pt>
                <c:pt idx="29">
                  <c:v>9171</c:v>
                </c:pt>
                <c:pt idx="30">
                  <c:v>9188</c:v>
                </c:pt>
              </c:numCache>
            </c:numRef>
          </c:val>
          <c:smooth val="0"/>
          <c:extLst>
            <c:ext xmlns:c16="http://schemas.microsoft.com/office/drawing/2014/chart" uri="{C3380CC4-5D6E-409C-BE32-E72D297353CC}">
              <c16:uniqueId val="{00000002-F3C0-4356-8B44-A66EE4CAEBE8}"/>
            </c:ext>
          </c:extLst>
        </c:ser>
        <c:dLbls>
          <c:showLegendKey val="0"/>
          <c:showVal val="0"/>
          <c:showCatName val="0"/>
          <c:showSerName val="0"/>
          <c:showPercent val="0"/>
          <c:showBubbleSize val="0"/>
        </c:dLbls>
        <c:smooth val="0"/>
        <c:axId val="175270480"/>
        <c:axId val="250285680"/>
      </c:lineChart>
      <c:dateAx>
        <c:axId val="17527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285680"/>
        <c:crosses val="autoZero"/>
        <c:auto val="1"/>
        <c:lblOffset val="100"/>
        <c:baseTimeUnit val="days"/>
      </c:dateAx>
      <c:valAx>
        <c:axId val="25028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27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0.72519867915882996</c:v>
                </c:pt>
                <c:pt idx="2">
                  <c:v>0.348971245401</c:v>
                </c:pt>
                <c:pt idx="3">
                  <c:v>1.2622278321236999</c:v>
                </c:pt>
                <c:pt idx="4">
                  <c:v>0.81336696090794003</c:v>
                </c:pt>
                <c:pt idx="5">
                  <c:v>7.3697805919136004</c:v>
                </c:pt>
                <c:pt idx="6">
                  <c:v>1.1590394057661</c:v>
                </c:pt>
                <c:pt idx="7">
                  <c:v>0</c:v>
                </c:pt>
                <c:pt idx="8">
                  <c:v>0.65038095986175004</c:v>
                </c:pt>
                <c:pt idx="9">
                  <c:v>2.1958452317443999</c:v>
                </c:pt>
                <c:pt idx="10">
                  <c:v>3.9121374966707001</c:v>
                </c:pt>
                <c:pt idx="11">
                  <c:v>1.3443931450035</c:v>
                </c:pt>
                <c:pt idx="12">
                  <c:v>0.75659283112660003</c:v>
                </c:pt>
                <c:pt idx="13">
                  <c:v>1.1507695186414999</c:v>
                </c:pt>
                <c:pt idx="14">
                  <c:v>0</c:v>
                </c:pt>
                <c:pt idx="15">
                  <c:v>0</c:v>
                </c:pt>
                <c:pt idx="16">
                  <c:v>0.47862453531598997</c:v>
                </c:pt>
                <c:pt idx="17">
                  <c:v>0.79876160990711997</c:v>
                </c:pt>
                <c:pt idx="18">
                  <c:v>0.46567034871127999</c:v>
                </c:pt>
                <c:pt idx="19">
                  <c:v>0</c:v>
                </c:pt>
                <c:pt idx="20">
                  <c:v>0.16846465333374999</c:v>
                </c:pt>
                <c:pt idx="21">
                  <c:v>0</c:v>
                </c:pt>
                <c:pt idx="22">
                  <c:v>0</c:v>
                </c:pt>
                <c:pt idx="23">
                  <c:v>1.0264246465394999</c:v>
                </c:pt>
                <c:pt idx="24">
                  <c:v>0.12333307638942</c:v>
                </c:pt>
                <c:pt idx="25">
                  <c:v>0.60378113126278998</c:v>
                </c:pt>
                <c:pt idx="26">
                  <c:v>0.44818271119843001</c:v>
                </c:pt>
                <c:pt idx="27">
                  <c:v>9.0411756593162002E-2</c:v>
                </c:pt>
                <c:pt idx="28">
                  <c:v>5.3577442365979999E-2</c:v>
                </c:pt>
                <c:pt idx="29">
                  <c:v>0</c:v>
                </c:pt>
                <c:pt idx="30">
                  <c:v>3.8223961837197E-2</c:v>
                </c:pt>
              </c:numCache>
            </c:numRef>
          </c:val>
          <c:smooth val="0"/>
          <c:extLst>
            <c:ext xmlns:c16="http://schemas.microsoft.com/office/drawing/2014/chart" uri="{C3380CC4-5D6E-409C-BE32-E72D297353CC}">
              <c16:uniqueId val="{00000000-C1AE-4AEC-A30C-5C2158AA0F29}"/>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Sheet1!$C$2:$C$32</c:f>
              <c:numCache>
                <c:formatCode>General</c:formatCode>
                <c:ptCount val="31"/>
                <c:pt idx="0">
                  <c:v>0</c:v>
                </c:pt>
                <c:pt idx="1">
                  <c:v>0</c:v>
                </c:pt>
                <c:pt idx="2">
                  <c:v>0</c:v>
                </c:pt>
                <c:pt idx="3">
                  <c:v>4.8195023170683999</c:v>
                </c:pt>
                <c:pt idx="4">
                  <c:v>0</c:v>
                </c:pt>
                <c:pt idx="5">
                  <c:v>10.244724296961</c:v>
                </c:pt>
                <c:pt idx="6">
                  <c:v>0</c:v>
                </c:pt>
                <c:pt idx="7">
                  <c:v>0</c:v>
                </c:pt>
                <c:pt idx="8">
                  <c:v>0</c:v>
                </c:pt>
                <c:pt idx="9">
                  <c:v>0</c:v>
                </c:pt>
                <c:pt idx="10">
                  <c:v>2.5828706040720002</c:v>
                </c:pt>
                <c:pt idx="11">
                  <c:v>0</c:v>
                </c:pt>
                <c:pt idx="12">
                  <c:v>1.2655337995692999</c:v>
                </c:pt>
                <c:pt idx="13">
                  <c:v>0</c:v>
                </c:pt>
                <c:pt idx="14">
                  <c:v>0</c:v>
                </c:pt>
                <c:pt idx="15">
                  <c:v>0</c:v>
                </c:pt>
                <c:pt idx="16">
                  <c:v>1.5676305476115</c:v>
                </c:pt>
                <c:pt idx="17">
                  <c:v>0</c:v>
                </c:pt>
                <c:pt idx="18">
                  <c:v>0.25202982101354998</c:v>
                </c:pt>
                <c:pt idx="19">
                  <c:v>1.1752112591118</c:v>
                </c:pt>
                <c:pt idx="20">
                  <c:v>0.26818739971222999</c:v>
                </c:pt>
                <c:pt idx="21">
                  <c:v>0</c:v>
                </c:pt>
                <c:pt idx="22">
                  <c:v>0</c:v>
                </c:pt>
                <c:pt idx="23">
                  <c:v>0</c:v>
                </c:pt>
                <c:pt idx="24">
                  <c:v>2.5860123659230001</c:v>
                </c:pt>
                <c:pt idx="25">
                  <c:v>0</c:v>
                </c:pt>
                <c:pt idx="26">
                  <c:v>0.68868661379476004</c:v>
                </c:pt>
                <c:pt idx="27">
                  <c:v>0.20417201492257001</c:v>
                </c:pt>
                <c:pt idx="28">
                  <c:v>0</c:v>
                </c:pt>
                <c:pt idx="29">
                  <c:v>0</c:v>
                </c:pt>
                <c:pt idx="30">
                  <c:v>0</c:v>
                </c:pt>
              </c:numCache>
            </c:numRef>
          </c:val>
          <c:smooth val="0"/>
          <c:extLst>
            <c:ext xmlns:c16="http://schemas.microsoft.com/office/drawing/2014/chart" uri="{C3380CC4-5D6E-409C-BE32-E72D297353CC}">
              <c16:uniqueId val="{00000001-C1AE-4AEC-A30C-5C2158AA0F29}"/>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Sheet1!$D$2:$D$32</c:f>
              <c:numCache>
                <c:formatCode>General</c:formatCode>
                <c:ptCount val="31"/>
                <c:pt idx="0">
                  <c:v>0</c:v>
                </c:pt>
                <c:pt idx="1">
                  <c:v>0</c:v>
                </c:pt>
                <c:pt idx="2">
                  <c:v>1.2240734444067001</c:v>
                </c:pt>
                <c:pt idx="3">
                  <c:v>0</c:v>
                </c:pt>
                <c:pt idx="4">
                  <c:v>1.4156285390712999</c:v>
                </c:pt>
                <c:pt idx="5">
                  <c:v>3.0121164081077998</c:v>
                </c:pt>
                <c:pt idx="6">
                  <c:v>2.2626994003847001</c:v>
                </c:pt>
                <c:pt idx="7">
                  <c:v>3.2192477126397998</c:v>
                </c:pt>
                <c:pt idx="8">
                  <c:v>5.3112313937754001</c:v>
                </c:pt>
                <c:pt idx="9">
                  <c:v>2.7540467625898999</c:v>
                </c:pt>
                <c:pt idx="10">
                  <c:v>0</c:v>
                </c:pt>
                <c:pt idx="11">
                  <c:v>0</c:v>
                </c:pt>
                <c:pt idx="12">
                  <c:v>2.1236168548116998</c:v>
                </c:pt>
                <c:pt idx="13">
                  <c:v>1.7537980339589001</c:v>
                </c:pt>
                <c:pt idx="14">
                  <c:v>2.8453470207542999</c:v>
                </c:pt>
                <c:pt idx="15">
                  <c:v>0</c:v>
                </c:pt>
                <c:pt idx="16">
                  <c:v>3.0152714301638999</c:v>
                </c:pt>
                <c:pt idx="17">
                  <c:v>0</c:v>
                </c:pt>
                <c:pt idx="18">
                  <c:v>4.3301834352417998</c:v>
                </c:pt>
                <c:pt idx="19">
                  <c:v>0</c:v>
                </c:pt>
                <c:pt idx="20">
                  <c:v>0</c:v>
                </c:pt>
                <c:pt idx="21">
                  <c:v>0</c:v>
                </c:pt>
                <c:pt idx="22">
                  <c:v>2.5530503978780001</c:v>
                </c:pt>
                <c:pt idx="23">
                  <c:v>11.391985870405</c:v>
                </c:pt>
                <c:pt idx="24">
                  <c:v>3.6275695284160001</c:v>
                </c:pt>
                <c:pt idx="25">
                  <c:v>1.1603721948550001</c:v>
                </c:pt>
                <c:pt idx="26">
                  <c:v>0</c:v>
                </c:pt>
                <c:pt idx="27">
                  <c:v>2.7635172037137998</c:v>
                </c:pt>
                <c:pt idx="28">
                  <c:v>4.1489245550823997</c:v>
                </c:pt>
                <c:pt idx="29">
                  <c:v>0</c:v>
                </c:pt>
                <c:pt idx="30">
                  <c:v>0</c:v>
                </c:pt>
              </c:numCache>
            </c:numRef>
          </c:val>
          <c:smooth val="0"/>
          <c:extLst>
            <c:ext xmlns:c16="http://schemas.microsoft.com/office/drawing/2014/chart" uri="{C3380CC4-5D6E-409C-BE32-E72D297353CC}">
              <c16:uniqueId val="{00000002-C1AE-4AEC-A30C-5C2158AA0F29}"/>
            </c:ext>
          </c:extLst>
        </c:ser>
        <c:dLbls>
          <c:showLegendKey val="0"/>
          <c:showVal val="0"/>
          <c:showCatName val="0"/>
          <c:showSerName val="0"/>
          <c:showPercent val="0"/>
          <c:showBubbleSize val="0"/>
        </c:dLbls>
        <c:smooth val="0"/>
        <c:axId val="249284816"/>
        <c:axId val="249286128"/>
      </c:lineChart>
      <c:dateAx>
        <c:axId val="24928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86128"/>
        <c:crosses val="autoZero"/>
        <c:auto val="1"/>
        <c:lblOffset val="100"/>
        <c:baseTimeUnit val="days"/>
      </c:dateAx>
      <c:valAx>
        <c:axId val="24928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8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72</c:v>
                </c:pt>
                <c:pt idx="2">
                  <c:v>82</c:v>
                </c:pt>
                <c:pt idx="3">
                  <c:v>69</c:v>
                </c:pt>
                <c:pt idx="4">
                  <c:v>107</c:v>
                </c:pt>
                <c:pt idx="5">
                  <c:v>77</c:v>
                </c:pt>
                <c:pt idx="6">
                  <c:v>39</c:v>
                </c:pt>
              </c:numCache>
            </c:numRef>
          </c:val>
          <c:extLst>
            <c:ext xmlns:c16="http://schemas.microsoft.com/office/drawing/2014/chart" uri="{C3380CC4-5D6E-409C-BE32-E72D297353CC}">
              <c16:uniqueId val="{00000000-D114-417B-B334-0EBF9552021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260</c:v>
                </c:pt>
                <c:pt idx="1">
                  <c:v>159</c:v>
                </c:pt>
                <c:pt idx="2">
                  <c:v>233</c:v>
                </c:pt>
                <c:pt idx="3">
                  <c:v>159</c:v>
                </c:pt>
                <c:pt idx="4">
                  <c:v>142</c:v>
                </c:pt>
                <c:pt idx="5">
                  <c:v>104</c:v>
                </c:pt>
                <c:pt idx="6">
                  <c:v>106</c:v>
                </c:pt>
              </c:numCache>
            </c:numRef>
          </c:val>
          <c:extLst>
            <c:ext xmlns:c16="http://schemas.microsoft.com/office/drawing/2014/chart" uri="{C3380CC4-5D6E-409C-BE32-E72D297353CC}">
              <c16:uniqueId val="{00000001-D114-417B-B334-0EBF9552021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c:v>
                </c:pt>
                <c:pt idx="1">
                  <c:v>24</c:v>
                </c:pt>
                <c:pt idx="2">
                  <c:v>12</c:v>
                </c:pt>
                <c:pt idx="3">
                  <c:v>8</c:v>
                </c:pt>
                <c:pt idx="4">
                  <c:v>11</c:v>
                </c:pt>
                <c:pt idx="5">
                  <c:v>8</c:v>
                </c:pt>
                <c:pt idx="6">
                  <c:v>10</c:v>
                </c:pt>
              </c:numCache>
            </c:numRef>
          </c:val>
          <c:extLst>
            <c:ext xmlns:c16="http://schemas.microsoft.com/office/drawing/2014/chart" uri="{C3380CC4-5D6E-409C-BE32-E72D297353CC}">
              <c16:uniqueId val="{00000002-D114-417B-B334-0EBF95520216}"/>
            </c:ext>
          </c:extLst>
        </c:ser>
        <c:dLbls>
          <c:showLegendKey val="0"/>
          <c:showVal val="0"/>
          <c:showCatName val="0"/>
          <c:showSerName val="0"/>
          <c:showPercent val="0"/>
          <c:showBubbleSize val="0"/>
        </c:dLbls>
        <c:gapWidth val="219"/>
        <c:overlap val="-27"/>
        <c:axId val="249283504"/>
        <c:axId val="249283832"/>
      </c:barChart>
      <c:catAx>
        <c:axId val="24928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83832"/>
        <c:crosses val="autoZero"/>
        <c:auto val="1"/>
        <c:lblAlgn val="ctr"/>
        <c:lblOffset val="100"/>
        <c:noMultiLvlLbl val="0"/>
      </c:catAx>
      <c:valAx>
        <c:axId val="24928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8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49.061599999999999</c:v>
                </c:pt>
                <c:pt idx="1">
                  <c:v>100</c:v>
                </c:pt>
                <c:pt idx="2">
                  <c:v>64.0792</c:v>
                </c:pt>
                <c:pt idx="3">
                  <c:v>0</c:v>
                </c:pt>
                <c:pt idx="4">
                  <c:v>38.745600000000003</c:v>
                </c:pt>
                <c:pt idx="5">
                  <c:v>82.527799999999999</c:v>
                </c:pt>
              </c:numCache>
            </c:numRef>
          </c:val>
          <c:extLst>
            <c:ext xmlns:c16="http://schemas.microsoft.com/office/drawing/2014/chart" uri="{C3380CC4-5D6E-409C-BE32-E72D297353CC}">
              <c16:uniqueId val="{00000000-E969-4738-A498-10A6D80D2901}"/>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44.444400000000002</c:v>
                </c:pt>
                <c:pt idx="2">
                  <c:v>100</c:v>
                </c:pt>
                <c:pt idx="3">
                  <c:v>0</c:v>
                </c:pt>
                <c:pt idx="4">
                  <c:v>66.915099999999995</c:v>
                </c:pt>
                <c:pt idx="5">
                  <c:v>95.221900000000005</c:v>
                </c:pt>
              </c:numCache>
            </c:numRef>
          </c:val>
          <c:extLst>
            <c:ext xmlns:c16="http://schemas.microsoft.com/office/drawing/2014/chart" uri="{C3380CC4-5D6E-409C-BE32-E72D297353CC}">
              <c16:uniqueId val="{00000001-E969-4738-A498-10A6D80D2901}"/>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6.8891999999999998</c:v>
                </c:pt>
                <c:pt idx="1">
                  <c:v>85.185199999999995</c:v>
                </c:pt>
                <c:pt idx="2">
                  <c:v>19.714200000000002</c:v>
                </c:pt>
                <c:pt idx="3">
                  <c:v>0</c:v>
                </c:pt>
                <c:pt idx="4">
                  <c:v>100</c:v>
                </c:pt>
                <c:pt idx="5">
                  <c:v>100</c:v>
                </c:pt>
              </c:numCache>
            </c:numRef>
          </c:val>
          <c:extLst>
            <c:ext xmlns:c16="http://schemas.microsoft.com/office/drawing/2014/chart" uri="{C3380CC4-5D6E-409C-BE32-E72D297353CC}">
              <c16:uniqueId val="{00000002-E969-4738-A498-10A6D80D2901}"/>
            </c:ext>
          </c:extLst>
        </c:ser>
        <c:dLbls>
          <c:showLegendKey val="0"/>
          <c:showVal val="0"/>
          <c:showCatName val="0"/>
          <c:showSerName val="0"/>
          <c:showPercent val="0"/>
          <c:showBubbleSize val="0"/>
        </c:dLbls>
        <c:axId val="249484696"/>
        <c:axId val="249481744"/>
      </c:radarChart>
      <c:catAx>
        <c:axId val="24948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81744"/>
        <c:crosses val="autoZero"/>
        <c:auto val="1"/>
        <c:lblAlgn val="ctr"/>
        <c:lblOffset val="100"/>
        <c:noMultiLvlLbl val="0"/>
      </c:catAx>
      <c:valAx>
        <c:axId val="24948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8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32</c:v>
                </c:pt>
                <c:pt idx="1">
                  <c:v>36</c:v>
                </c:pt>
                <c:pt idx="2">
                  <c:v>37</c:v>
                </c:pt>
                <c:pt idx="3">
                  <c:v>64</c:v>
                </c:pt>
                <c:pt idx="4">
                  <c:v>56</c:v>
                </c:pt>
                <c:pt idx="5">
                  <c:v>42</c:v>
                </c:pt>
                <c:pt idx="6">
                  <c:v>68</c:v>
                </c:pt>
                <c:pt idx="7">
                  <c:v>55</c:v>
                </c:pt>
                <c:pt idx="8">
                  <c:v>45</c:v>
                </c:pt>
                <c:pt idx="9">
                  <c:v>113</c:v>
                </c:pt>
                <c:pt idx="10">
                  <c:v>73</c:v>
                </c:pt>
                <c:pt idx="11">
                  <c:v>62</c:v>
                </c:pt>
                <c:pt idx="12">
                  <c:v>90</c:v>
                </c:pt>
                <c:pt idx="13">
                  <c:v>231</c:v>
                </c:pt>
                <c:pt idx="14">
                  <c:v>220</c:v>
                </c:pt>
                <c:pt idx="15">
                  <c:v>73</c:v>
                </c:pt>
                <c:pt idx="16">
                  <c:v>41</c:v>
                </c:pt>
                <c:pt idx="17">
                  <c:v>38</c:v>
                </c:pt>
                <c:pt idx="18">
                  <c:v>38</c:v>
                </c:pt>
                <c:pt idx="19">
                  <c:v>27</c:v>
                </c:pt>
                <c:pt idx="20">
                  <c:v>36</c:v>
                </c:pt>
                <c:pt idx="21">
                  <c:v>32</c:v>
                </c:pt>
                <c:pt idx="22">
                  <c:v>14</c:v>
                </c:pt>
                <c:pt idx="23">
                  <c:v>44</c:v>
                </c:pt>
                <c:pt idx="24">
                  <c:v>111</c:v>
                </c:pt>
                <c:pt idx="25">
                  <c:v>173</c:v>
                </c:pt>
                <c:pt idx="26">
                  <c:v>117</c:v>
                </c:pt>
                <c:pt idx="27">
                  <c:v>92</c:v>
                </c:pt>
                <c:pt idx="28">
                  <c:v>46</c:v>
                </c:pt>
                <c:pt idx="29">
                  <c:v>26</c:v>
                </c:pt>
                <c:pt idx="30">
                  <c:v>58</c:v>
                </c:pt>
              </c:numCache>
            </c:numRef>
          </c:val>
          <c:smooth val="0"/>
          <c:extLst>
            <c:ext xmlns:c16="http://schemas.microsoft.com/office/drawing/2014/chart" uri="{C3380CC4-5D6E-409C-BE32-E72D297353CC}">
              <c16:uniqueId val="{00000000-69E5-481F-A647-F8BFB026C11E}"/>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Sheet1!$C$2:$C$32</c:f>
              <c:numCache>
                <c:formatCode>General</c:formatCode>
                <c:ptCount val="31"/>
                <c:pt idx="0">
                  <c:v>29</c:v>
                </c:pt>
                <c:pt idx="1">
                  <c:v>27</c:v>
                </c:pt>
                <c:pt idx="2">
                  <c:v>51</c:v>
                </c:pt>
                <c:pt idx="3">
                  <c:v>87</c:v>
                </c:pt>
                <c:pt idx="4">
                  <c:v>296</c:v>
                </c:pt>
                <c:pt idx="5">
                  <c:v>127</c:v>
                </c:pt>
                <c:pt idx="6">
                  <c:v>246</c:v>
                </c:pt>
                <c:pt idx="7">
                  <c:v>256</c:v>
                </c:pt>
                <c:pt idx="8">
                  <c:v>258</c:v>
                </c:pt>
                <c:pt idx="9">
                  <c:v>956</c:v>
                </c:pt>
                <c:pt idx="10">
                  <c:v>337</c:v>
                </c:pt>
                <c:pt idx="11">
                  <c:v>328</c:v>
                </c:pt>
                <c:pt idx="12">
                  <c:v>328</c:v>
                </c:pt>
                <c:pt idx="13">
                  <c:v>195</c:v>
                </c:pt>
                <c:pt idx="14">
                  <c:v>142</c:v>
                </c:pt>
                <c:pt idx="15">
                  <c:v>156</c:v>
                </c:pt>
                <c:pt idx="16">
                  <c:v>221</c:v>
                </c:pt>
                <c:pt idx="17">
                  <c:v>153</c:v>
                </c:pt>
                <c:pt idx="18">
                  <c:v>172</c:v>
                </c:pt>
                <c:pt idx="19">
                  <c:v>95</c:v>
                </c:pt>
                <c:pt idx="20">
                  <c:v>76</c:v>
                </c:pt>
                <c:pt idx="21">
                  <c:v>57</c:v>
                </c:pt>
                <c:pt idx="22">
                  <c:v>46</c:v>
                </c:pt>
                <c:pt idx="23">
                  <c:v>33</c:v>
                </c:pt>
                <c:pt idx="24">
                  <c:v>58</c:v>
                </c:pt>
                <c:pt idx="25">
                  <c:v>134</c:v>
                </c:pt>
                <c:pt idx="26">
                  <c:v>87</c:v>
                </c:pt>
                <c:pt idx="27">
                  <c:v>50</c:v>
                </c:pt>
                <c:pt idx="28">
                  <c:v>38</c:v>
                </c:pt>
                <c:pt idx="29">
                  <c:v>45</c:v>
                </c:pt>
                <c:pt idx="30">
                  <c:v>40</c:v>
                </c:pt>
              </c:numCache>
            </c:numRef>
          </c:val>
          <c:smooth val="0"/>
          <c:extLst>
            <c:ext xmlns:c16="http://schemas.microsoft.com/office/drawing/2014/chart" uri="{C3380CC4-5D6E-409C-BE32-E72D297353CC}">
              <c16:uniqueId val="{00000001-69E5-481F-A647-F8BFB026C11E}"/>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Sheet1!$D$2:$D$32</c:f>
              <c:numCache>
                <c:formatCode>General</c:formatCode>
                <c:ptCount val="31"/>
                <c:pt idx="0">
                  <c:v>4</c:v>
                </c:pt>
                <c:pt idx="2">
                  <c:v>3</c:v>
                </c:pt>
                <c:pt idx="3">
                  <c:v>4</c:v>
                </c:pt>
                <c:pt idx="4">
                  <c:v>3</c:v>
                </c:pt>
                <c:pt idx="5">
                  <c:v>-1</c:v>
                </c:pt>
                <c:pt idx="6">
                  <c:v>17</c:v>
                </c:pt>
                <c:pt idx="7">
                  <c:v>10</c:v>
                </c:pt>
                <c:pt idx="8">
                  <c:v>21</c:v>
                </c:pt>
                <c:pt idx="9">
                  <c:v>35</c:v>
                </c:pt>
                <c:pt idx="10">
                  <c:v>15</c:v>
                </c:pt>
                <c:pt idx="11">
                  <c:v>15</c:v>
                </c:pt>
                <c:pt idx="12">
                  <c:v>6</c:v>
                </c:pt>
                <c:pt idx="13">
                  <c:v>5</c:v>
                </c:pt>
                <c:pt idx="14">
                  <c:v>14</c:v>
                </c:pt>
                <c:pt idx="15">
                  <c:v>2</c:v>
                </c:pt>
                <c:pt idx="16">
                  <c:v>1</c:v>
                </c:pt>
                <c:pt idx="17">
                  <c:v>16</c:v>
                </c:pt>
                <c:pt idx="18">
                  <c:v>15</c:v>
                </c:pt>
                <c:pt idx="19">
                  <c:v>16</c:v>
                </c:pt>
                <c:pt idx="20">
                  <c:v>18</c:v>
                </c:pt>
                <c:pt idx="21">
                  <c:v>7</c:v>
                </c:pt>
                <c:pt idx="22">
                  <c:v>8</c:v>
                </c:pt>
                <c:pt idx="23">
                  <c:v>15</c:v>
                </c:pt>
                <c:pt idx="24">
                  <c:v>61</c:v>
                </c:pt>
                <c:pt idx="25">
                  <c:v>15</c:v>
                </c:pt>
                <c:pt idx="26">
                  <c:v>10</c:v>
                </c:pt>
                <c:pt idx="27">
                  <c:v>4</c:v>
                </c:pt>
                <c:pt idx="28">
                  <c:v>5</c:v>
                </c:pt>
                <c:pt idx="29">
                  <c:v>9</c:v>
                </c:pt>
                <c:pt idx="30">
                  <c:v>17</c:v>
                </c:pt>
              </c:numCache>
            </c:numRef>
          </c:val>
          <c:smooth val="0"/>
          <c:extLst>
            <c:ext xmlns:c16="http://schemas.microsoft.com/office/drawing/2014/chart" uri="{C3380CC4-5D6E-409C-BE32-E72D297353CC}">
              <c16:uniqueId val="{00000002-69E5-481F-A647-F8BFB026C11E}"/>
            </c:ext>
          </c:extLst>
        </c:ser>
        <c:dLbls>
          <c:showLegendKey val="0"/>
          <c:showVal val="0"/>
          <c:showCatName val="0"/>
          <c:showSerName val="0"/>
          <c:showPercent val="0"/>
          <c:showBubbleSize val="0"/>
        </c:dLbls>
        <c:smooth val="0"/>
        <c:axId val="249482072"/>
        <c:axId val="249488304"/>
      </c:lineChart>
      <c:dateAx>
        <c:axId val="24948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88304"/>
        <c:crosses val="autoZero"/>
        <c:auto val="1"/>
        <c:lblOffset val="100"/>
        <c:baseTimeUnit val="days"/>
      </c:dateAx>
      <c:valAx>
        <c:axId val="24948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8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1</c:v>
                </c:pt>
                <c:pt idx="2">
                  <c:v>1</c:v>
                </c:pt>
                <c:pt idx="3">
                  <c:v>1</c:v>
                </c:pt>
                <c:pt idx="4">
                  <c:v>1</c:v>
                </c:pt>
                <c:pt idx="5">
                  <c:v>1</c:v>
                </c:pt>
                <c:pt idx="6">
                  <c:v>2</c:v>
                </c:pt>
                <c:pt idx="7">
                  <c:v>0</c:v>
                </c:pt>
                <c:pt idx="8">
                  <c:v>1</c:v>
                </c:pt>
                <c:pt idx="9">
                  <c:v>2</c:v>
                </c:pt>
                <c:pt idx="10">
                  <c:v>2</c:v>
                </c:pt>
                <c:pt idx="11">
                  <c:v>1</c:v>
                </c:pt>
                <c:pt idx="12">
                  <c:v>1</c:v>
                </c:pt>
                <c:pt idx="13">
                  <c:v>1</c:v>
                </c:pt>
                <c:pt idx="14">
                  <c:v>0</c:v>
                </c:pt>
                <c:pt idx="15">
                  <c:v>0</c:v>
                </c:pt>
                <c:pt idx="16">
                  <c:v>1</c:v>
                </c:pt>
                <c:pt idx="17">
                  <c:v>1</c:v>
                </c:pt>
                <c:pt idx="18">
                  <c:v>1</c:v>
                </c:pt>
                <c:pt idx="19">
                  <c:v>0</c:v>
                </c:pt>
                <c:pt idx="20">
                  <c:v>1</c:v>
                </c:pt>
                <c:pt idx="21">
                  <c:v>0</c:v>
                </c:pt>
                <c:pt idx="22">
                  <c:v>0</c:v>
                </c:pt>
                <c:pt idx="23">
                  <c:v>1</c:v>
                </c:pt>
                <c:pt idx="24">
                  <c:v>1</c:v>
                </c:pt>
                <c:pt idx="25">
                  <c:v>2</c:v>
                </c:pt>
                <c:pt idx="26">
                  <c:v>1</c:v>
                </c:pt>
                <c:pt idx="27">
                  <c:v>1</c:v>
                </c:pt>
                <c:pt idx="28">
                  <c:v>1</c:v>
                </c:pt>
                <c:pt idx="29">
                  <c:v>0</c:v>
                </c:pt>
                <c:pt idx="30">
                  <c:v>1</c:v>
                </c:pt>
              </c:numCache>
            </c:numRef>
          </c:val>
          <c:smooth val="0"/>
          <c:extLst>
            <c:ext xmlns:c16="http://schemas.microsoft.com/office/drawing/2014/chart" uri="{C3380CC4-5D6E-409C-BE32-E72D297353CC}">
              <c16:uniqueId val="{00000000-50AD-436C-B9A4-28E846C1EE26}"/>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Sheet1!$C$2:$C$32</c:f>
              <c:numCache>
                <c:formatCode>General</c:formatCode>
                <c:ptCount val="31"/>
                <c:pt idx="0">
                  <c:v>0</c:v>
                </c:pt>
                <c:pt idx="1">
                  <c:v>0</c:v>
                </c:pt>
                <c:pt idx="2">
                  <c:v>0</c:v>
                </c:pt>
                <c:pt idx="3">
                  <c:v>1</c:v>
                </c:pt>
                <c:pt idx="4">
                  <c:v>0</c:v>
                </c:pt>
                <c:pt idx="5">
                  <c:v>1</c:v>
                </c:pt>
                <c:pt idx="6">
                  <c:v>0</c:v>
                </c:pt>
                <c:pt idx="7">
                  <c:v>0</c:v>
                </c:pt>
                <c:pt idx="8">
                  <c:v>0</c:v>
                </c:pt>
                <c:pt idx="9">
                  <c:v>0</c:v>
                </c:pt>
                <c:pt idx="10">
                  <c:v>1</c:v>
                </c:pt>
                <c:pt idx="11">
                  <c:v>0</c:v>
                </c:pt>
                <c:pt idx="12">
                  <c:v>1</c:v>
                </c:pt>
                <c:pt idx="13">
                  <c:v>0</c:v>
                </c:pt>
                <c:pt idx="14">
                  <c:v>0</c:v>
                </c:pt>
                <c:pt idx="15">
                  <c:v>0</c:v>
                </c:pt>
                <c:pt idx="16">
                  <c:v>1</c:v>
                </c:pt>
                <c:pt idx="17">
                  <c:v>0</c:v>
                </c:pt>
                <c:pt idx="18">
                  <c:v>1</c:v>
                </c:pt>
                <c:pt idx="19">
                  <c:v>1</c:v>
                </c:pt>
                <c:pt idx="20">
                  <c:v>2</c:v>
                </c:pt>
                <c:pt idx="21">
                  <c:v>0</c:v>
                </c:pt>
                <c:pt idx="22">
                  <c:v>0</c:v>
                </c:pt>
                <c:pt idx="23">
                  <c:v>0</c:v>
                </c:pt>
                <c:pt idx="24">
                  <c:v>1</c:v>
                </c:pt>
                <c:pt idx="25">
                  <c:v>0</c:v>
                </c:pt>
                <c:pt idx="26">
                  <c:v>1</c:v>
                </c:pt>
                <c:pt idx="27">
                  <c:v>1</c:v>
                </c:pt>
                <c:pt idx="28">
                  <c:v>0</c:v>
                </c:pt>
                <c:pt idx="29">
                  <c:v>0</c:v>
                </c:pt>
                <c:pt idx="30">
                  <c:v>0</c:v>
                </c:pt>
              </c:numCache>
            </c:numRef>
          </c:val>
          <c:smooth val="0"/>
          <c:extLst>
            <c:ext xmlns:c16="http://schemas.microsoft.com/office/drawing/2014/chart" uri="{C3380CC4-5D6E-409C-BE32-E72D297353CC}">
              <c16:uniqueId val="{00000001-50AD-436C-B9A4-28E846C1EE26}"/>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Sheet1!$D$2:$D$32</c:f>
              <c:numCache>
                <c:formatCode>General</c:formatCode>
                <c:ptCount val="31"/>
                <c:pt idx="0">
                  <c:v>0</c:v>
                </c:pt>
                <c:pt idx="1">
                  <c:v>0</c:v>
                </c:pt>
                <c:pt idx="2">
                  <c:v>1</c:v>
                </c:pt>
                <c:pt idx="3">
                  <c:v>0</c:v>
                </c:pt>
                <c:pt idx="4">
                  <c:v>1</c:v>
                </c:pt>
                <c:pt idx="5">
                  <c:v>1</c:v>
                </c:pt>
                <c:pt idx="6">
                  <c:v>1</c:v>
                </c:pt>
                <c:pt idx="7">
                  <c:v>2</c:v>
                </c:pt>
                <c:pt idx="8">
                  <c:v>1</c:v>
                </c:pt>
                <c:pt idx="9">
                  <c:v>1</c:v>
                </c:pt>
                <c:pt idx="10">
                  <c:v>0</c:v>
                </c:pt>
                <c:pt idx="11">
                  <c:v>0</c:v>
                </c:pt>
                <c:pt idx="12">
                  <c:v>1</c:v>
                </c:pt>
                <c:pt idx="13">
                  <c:v>2</c:v>
                </c:pt>
                <c:pt idx="14">
                  <c:v>1</c:v>
                </c:pt>
                <c:pt idx="15">
                  <c:v>0</c:v>
                </c:pt>
                <c:pt idx="16">
                  <c:v>2</c:v>
                </c:pt>
                <c:pt idx="17">
                  <c:v>0</c:v>
                </c:pt>
                <c:pt idx="18">
                  <c:v>2</c:v>
                </c:pt>
                <c:pt idx="19">
                  <c:v>0</c:v>
                </c:pt>
                <c:pt idx="20">
                  <c:v>0</c:v>
                </c:pt>
                <c:pt idx="21">
                  <c:v>0</c:v>
                </c:pt>
                <c:pt idx="22">
                  <c:v>1</c:v>
                </c:pt>
                <c:pt idx="23">
                  <c:v>1</c:v>
                </c:pt>
                <c:pt idx="24">
                  <c:v>1</c:v>
                </c:pt>
                <c:pt idx="25">
                  <c:v>1</c:v>
                </c:pt>
                <c:pt idx="26">
                  <c:v>0</c:v>
                </c:pt>
                <c:pt idx="27">
                  <c:v>2</c:v>
                </c:pt>
                <c:pt idx="28">
                  <c:v>1</c:v>
                </c:pt>
                <c:pt idx="29">
                  <c:v>0</c:v>
                </c:pt>
                <c:pt idx="30">
                  <c:v>0</c:v>
                </c:pt>
              </c:numCache>
            </c:numRef>
          </c:val>
          <c:smooth val="0"/>
          <c:extLst>
            <c:ext xmlns:c16="http://schemas.microsoft.com/office/drawing/2014/chart" uri="{C3380CC4-5D6E-409C-BE32-E72D297353CC}">
              <c16:uniqueId val="{00000002-50AD-436C-B9A4-28E846C1EE26}"/>
            </c:ext>
          </c:extLst>
        </c:ser>
        <c:dLbls>
          <c:showLegendKey val="0"/>
          <c:showVal val="0"/>
          <c:showCatName val="0"/>
          <c:showSerName val="0"/>
          <c:showPercent val="0"/>
          <c:showBubbleSize val="0"/>
        </c:dLbls>
        <c:smooth val="0"/>
        <c:axId val="358628656"/>
        <c:axId val="358632592"/>
      </c:lineChart>
      <c:dateAx>
        <c:axId val="35862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2592"/>
        <c:crosses val="autoZero"/>
        <c:auto val="1"/>
        <c:lblOffset val="100"/>
        <c:baseTimeUnit val="days"/>
      </c:dateAx>
      <c:valAx>
        <c:axId val="35863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5</c:v>
                </c:pt>
                <c:pt idx="2">
                  <c:v>5</c:v>
                </c:pt>
                <c:pt idx="3">
                  <c:v>3</c:v>
                </c:pt>
                <c:pt idx="4">
                  <c:v>5</c:v>
                </c:pt>
                <c:pt idx="5">
                  <c:v>1</c:v>
                </c:pt>
                <c:pt idx="6">
                  <c:v>2</c:v>
                </c:pt>
              </c:numCache>
            </c:numRef>
          </c:val>
          <c:extLst>
            <c:ext xmlns:c16="http://schemas.microsoft.com/office/drawing/2014/chart" uri="{C3380CC4-5D6E-409C-BE32-E72D297353CC}">
              <c16:uniqueId val="{00000000-BDB6-49FC-87B1-E3656AD2EB5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1</c:v>
                </c:pt>
                <c:pt idx="3">
                  <c:v>4</c:v>
                </c:pt>
                <c:pt idx="4">
                  <c:v>3</c:v>
                </c:pt>
                <c:pt idx="5">
                  <c:v>0</c:v>
                </c:pt>
                <c:pt idx="6">
                  <c:v>0</c:v>
                </c:pt>
              </c:numCache>
            </c:numRef>
          </c:val>
          <c:extLst>
            <c:ext xmlns:c16="http://schemas.microsoft.com/office/drawing/2014/chart" uri="{C3380CC4-5D6E-409C-BE32-E72D297353CC}">
              <c16:uniqueId val="{00000001-BDB6-49FC-87B1-E3656AD2EB5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1</c:v>
                </c:pt>
                <c:pt idx="2">
                  <c:v>4</c:v>
                </c:pt>
                <c:pt idx="3">
                  <c:v>2</c:v>
                </c:pt>
                <c:pt idx="4">
                  <c:v>5</c:v>
                </c:pt>
                <c:pt idx="5">
                  <c:v>4</c:v>
                </c:pt>
                <c:pt idx="6">
                  <c:v>2</c:v>
                </c:pt>
              </c:numCache>
            </c:numRef>
          </c:val>
          <c:extLst>
            <c:ext xmlns:c16="http://schemas.microsoft.com/office/drawing/2014/chart" uri="{C3380CC4-5D6E-409C-BE32-E72D297353CC}">
              <c16:uniqueId val="{00000002-BDB6-49FC-87B1-E3656AD2EB5C}"/>
            </c:ext>
          </c:extLst>
        </c:ser>
        <c:dLbls>
          <c:showLegendKey val="0"/>
          <c:showVal val="0"/>
          <c:showCatName val="0"/>
          <c:showSerName val="0"/>
          <c:showPercent val="0"/>
          <c:showBubbleSize val="0"/>
        </c:dLbls>
        <c:gapWidth val="219"/>
        <c:overlap val="-27"/>
        <c:axId val="358639808"/>
        <c:axId val="358640792"/>
      </c:barChart>
      <c:catAx>
        <c:axId val="35863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40792"/>
        <c:crosses val="autoZero"/>
        <c:auto val="1"/>
        <c:lblAlgn val="ctr"/>
        <c:lblOffset val="100"/>
        <c:noMultiLvlLbl val="0"/>
      </c:catAx>
      <c:valAx>
        <c:axId val="35864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1.0408573411649999</c:v>
                </c:pt>
                <c:pt idx="1">
                  <c:v>1.9858905429344</c:v>
                </c:pt>
                <c:pt idx="2">
                  <c:v>0.76483202287347996</c:v>
                </c:pt>
                <c:pt idx="3">
                  <c:v>2.8255171913686001</c:v>
                </c:pt>
                <c:pt idx="4">
                  <c:v>0.73934798147744996</c:v>
                </c:pt>
                <c:pt idx="5">
                  <c:v>5.4386673711035997E-2</c:v>
                </c:pt>
                <c:pt idx="6">
                  <c:v>0.67827951642478002</c:v>
                </c:pt>
              </c:numCache>
            </c:numRef>
          </c:val>
          <c:extLst>
            <c:ext xmlns:c16="http://schemas.microsoft.com/office/drawing/2014/chart" uri="{C3380CC4-5D6E-409C-BE32-E72D297353CC}">
              <c16:uniqueId val="{00000000-7A82-43C8-A4CA-5594F15498B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1.5838435725151001</c:v>
                </c:pt>
                <c:pt idx="1">
                  <c:v>3.3131785671516001</c:v>
                </c:pt>
                <c:pt idx="2">
                  <c:v>0.25531069170852</c:v>
                </c:pt>
                <c:pt idx="3">
                  <c:v>3.3125415644277001</c:v>
                </c:pt>
                <c:pt idx="4">
                  <c:v>0.25072427209699</c:v>
                </c:pt>
              </c:numCache>
            </c:numRef>
          </c:val>
          <c:extLst>
            <c:ext xmlns:c16="http://schemas.microsoft.com/office/drawing/2014/chart" uri="{C3380CC4-5D6E-409C-BE32-E72D297353CC}">
              <c16:uniqueId val="{00000001-7A82-43C8-A4CA-5594F15498B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4.2776235424764</c:v>
                </c:pt>
                <c:pt idx="1">
                  <c:v>3.6646307606885</c:v>
                </c:pt>
                <c:pt idx="2">
                  <c:v>2.8039977790116999</c:v>
                </c:pt>
                <c:pt idx="3">
                  <c:v>2.5319267073848</c:v>
                </c:pt>
                <c:pt idx="4">
                  <c:v>2.2654081066074001</c:v>
                </c:pt>
                <c:pt idx="5">
                  <c:v>3.3453636868405998</c:v>
                </c:pt>
                <c:pt idx="6">
                  <c:v>3.8978345363687001</c:v>
                </c:pt>
              </c:numCache>
            </c:numRef>
          </c:val>
          <c:extLst>
            <c:ext xmlns:c16="http://schemas.microsoft.com/office/drawing/2014/chart" uri="{C3380CC4-5D6E-409C-BE32-E72D297353CC}">
              <c16:uniqueId val="{00000002-7A82-43C8-A4CA-5594F15498B6}"/>
            </c:ext>
          </c:extLst>
        </c:ser>
        <c:dLbls>
          <c:showLegendKey val="0"/>
          <c:showVal val="0"/>
          <c:showCatName val="0"/>
          <c:showSerName val="0"/>
          <c:showPercent val="0"/>
          <c:showBubbleSize val="0"/>
        </c:dLbls>
        <c:gapWidth val="219"/>
        <c:overlap val="-27"/>
        <c:axId val="358635872"/>
        <c:axId val="358641120"/>
      </c:barChart>
      <c:catAx>
        <c:axId val="35863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41120"/>
        <c:crosses val="autoZero"/>
        <c:auto val="1"/>
        <c:lblAlgn val="ctr"/>
        <c:lblOffset val="100"/>
        <c:noMultiLvlLbl val="0"/>
      </c:catAx>
      <c:valAx>
        <c:axId val="35864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0</c:v>
                </c:pt>
                <c:pt idx="1">
                  <c:v>0</c:v>
                </c:pt>
                <c:pt idx="2">
                  <c:v>1</c:v>
                </c:pt>
              </c:numCache>
            </c:numRef>
          </c:val>
          <c:extLst>
            <c:ext xmlns:c16="http://schemas.microsoft.com/office/drawing/2014/chart" uri="{C3380CC4-5D6E-409C-BE32-E72D297353CC}">
              <c16:uniqueId val="{00000000-5C7E-46E0-83F8-178DC74D8988}"/>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c:v>
                </c:pt>
                <c:pt idx="1">
                  <c:v>1</c:v>
                </c:pt>
                <c:pt idx="2">
                  <c:v>13</c:v>
                </c:pt>
              </c:numCache>
            </c:numRef>
          </c:val>
          <c:extLst>
            <c:ext xmlns:c16="http://schemas.microsoft.com/office/drawing/2014/chart" uri="{C3380CC4-5D6E-409C-BE32-E72D297353CC}">
              <c16:uniqueId val="{00000001-5C7E-46E0-83F8-178DC74D8988}"/>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21</c:v>
                </c:pt>
                <c:pt idx="1">
                  <c:v>11</c:v>
                </c:pt>
                <c:pt idx="2">
                  <c:v>9</c:v>
                </c:pt>
              </c:numCache>
            </c:numRef>
          </c:val>
          <c:extLst>
            <c:ext xmlns:c16="http://schemas.microsoft.com/office/drawing/2014/chart" uri="{C3380CC4-5D6E-409C-BE32-E72D297353CC}">
              <c16:uniqueId val="{00000002-5C7E-46E0-83F8-178DC74D8988}"/>
            </c:ext>
          </c:extLst>
        </c:ser>
        <c:dLbls>
          <c:showLegendKey val="0"/>
          <c:showVal val="0"/>
          <c:showCatName val="0"/>
          <c:showSerName val="0"/>
          <c:showPercent val="0"/>
          <c:showBubbleSize val="0"/>
        </c:dLbls>
        <c:gapWidth val="150"/>
        <c:overlap val="100"/>
        <c:axId val="293126544"/>
        <c:axId val="293126872"/>
      </c:barChart>
      <c:catAx>
        <c:axId val="29312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6872"/>
        <c:crosses val="autoZero"/>
        <c:auto val="1"/>
        <c:lblAlgn val="ctr"/>
        <c:lblOffset val="100"/>
        <c:noMultiLvlLbl val="0"/>
      </c:catAx>
      <c:valAx>
        <c:axId val="293126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1.9070266237702</c:v>
                </c:pt>
                <c:pt idx="10">
                  <c:v>1.2068509970314001</c:v>
                </c:pt>
                <c:pt idx="11">
                  <c:v>0.77306849442812997</c:v>
                </c:pt>
                <c:pt idx="12">
                  <c:v>0.76778415007538003</c:v>
                </c:pt>
                <c:pt idx="13">
                  <c:v>1.2433751418225001</c:v>
                </c:pt>
                <c:pt idx="14">
                  <c:v>0.72970578635706995</c:v>
                </c:pt>
                <c:pt idx="15">
                  <c:v>1.5008574107749</c:v>
                </c:pt>
                <c:pt idx="16">
                  <c:v>0</c:v>
                </c:pt>
                <c:pt idx="17">
                  <c:v>0.45383192676520001</c:v>
                </c:pt>
                <c:pt idx="18">
                  <c:v>1.8063132372826001</c:v>
                </c:pt>
                <c:pt idx="19">
                  <c:v>0</c:v>
                </c:pt>
                <c:pt idx="20">
                  <c:v>0</c:v>
                </c:pt>
                <c:pt idx="21">
                  <c:v>0</c:v>
                </c:pt>
                <c:pt idx="22">
                  <c:v>0</c:v>
                </c:pt>
                <c:pt idx="23">
                  <c:v>0</c:v>
                </c:pt>
              </c:numCache>
            </c:numRef>
          </c:val>
          <c:smooth val="0"/>
          <c:extLst>
            <c:ext xmlns:c16="http://schemas.microsoft.com/office/drawing/2014/chart" uri="{C3380CC4-5D6E-409C-BE32-E72D297353CC}">
              <c16:uniqueId val="{00000000-5929-450A-B4B9-3B4257AB2249}"/>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0.20793676276097001</c:v>
                </c:pt>
                <c:pt idx="11">
                  <c:v>0</c:v>
                </c:pt>
                <c:pt idx="12">
                  <c:v>0</c:v>
                </c:pt>
                <c:pt idx="13">
                  <c:v>0</c:v>
                </c:pt>
                <c:pt idx="14">
                  <c:v>0</c:v>
                </c:pt>
                <c:pt idx="15">
                  <c:v>0.17047756652830001</c:v>
                </c:pt>
                <c:pt idx="16">
                  <c:v>2.5816266464846001</c:v>
                </c:pt>
                <c:pt idx="17">
                  <c:v>2.3503734452521998</c:v>
                </c:pt>
                <c:pt idx="18">
                  <c:v>3.3128454464142001</c:v>
                </c:pt>
                <c:pt idx="19">
                  <c:v>0</c:v>
                </c:pt>
                <c:pt idx="20">
                  <c:v>0</c:v>
                </c:pt>
                <c:pt idx="21">
                  <c:v>0</c:v>
                </c:pt>
                <c:pt idx="22">
                  <c:v>0</c:v>
                </c:pt>
                <c:pt idx="23">
                  <c:v>0</c:v>
                </c:pt>
              </c:numCache>
            </c:numRef>
          </c:val>
          <c:smooth val="0"/>
          <c:extLst>
            <c:ext xmlns:c16="http://schemas.microsoft.com/office/drawing/2014/chart" uri="{C3380CC4-5D6E-409C-BE32-E72D297353CC}">
              <c16:uniqueId val="{00000001-5929-450A-B4B9-3B4257AB2249}"/>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3.2037756801777002</c:v>
                </c:pt>
                <c:pt idx="11">
                  <c:v>0</c:v>
                </c:pt>
                <c:pt idx="12">
                  <c:v>4.4086618545252998</c:v>
                </c:pt>
                <c:pt idx="13">
                  <c:v>2.8317601332593001</c:v>
                </c:pt>
                <c:pt idx="14">
                  <c:v>6.4741810105497004</c:v>
                </c:pt>
                <c:pt idx="15">
                  <c:v>2.7207107162686999</c:v>
                </c:pt>
                <c:pt idx="16">
                  <c:v>1.8045530260966001</c:v>
                </c:pt>
                <c:pt idx="17">
                  <c:v>3.1167869702017001</c:v>
                </c:pt>
                <c:pt idx="18">
                  <c:v>3.4925041643530998</c:v>
                </c:pt>
                <c:pt idx="19">
                  <c:v>2.3320377568018</c:v>
                </c:pt>
                <c:pt idx="20">
                  <c:v>6.2113640570054001</c:v>
                </c:pt>
                <c:pt idx="21">
                  <c:v>0</c:v>
                </c:pt>
                <c:pt idx="22">
                  <c:v>1.1993337034981</c:v>
                </c:pt>
                <c:pt idx="23">
                  <c:v>0.94392004441976995</c:v>
                </c:pt>
              </c:numCache>
            </c:numRef>
          </c:val>
          <c:smooth val="0"/>
          <c:extLst>
            <c:ext xmlns:c16="http://schemas.microsoft.com/office/drawing/2014/chart" uri="{C3380CC4-5D6E-409C-BE32-E72D297353CC}">
              <c16:uniqueId val="{00000002-5929-450A-B4B9-3B4257AB2249}"/>
            </c:ext>
          </c:extLst>
        </c:ser>
        <c:dLbls>
          <c:showLegendKey val="0"/>
          <c:showVal val="0"/>
          <c:showCatName val="0"/>
          <c:showSerName val="0"/>
          <c:showPercent val="0"/>
          <c:showBubbleSize val="0"/>
        </c:dLbls>
        <c:smooth val="0"/>
        <c:axId val="293123592"/>
        <c:axId val="293125560"/>
      </c:lineChart>
      <c:catAx>
        <c:axId val="29312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5560"/>
        <c:crosses val="autoZero"/>
        <c:auto val="1"/>
        <c:lblAlgn val="ctr"/>
        <c:lblOffset val="100"/>
        <c:noMultiLvlLbl val="0"/>
      </c:catAx>
      <c:valAx>
        <c:axId val="29312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5</c:v>
                </c:pt>
                <c:pt idx="12">
                  <c:v>3</c:v>
                </c:pt>
                <c:pt idx="13">
                  <c:v>1</c:v>
                </c:pt>
                <c:pt idx="14">
                  <c:v>2</c:v>
                </c:pt>
                <c:pt idx="15">
                  <c:v>6</c:v>
                </c:pt>
                <c:pt idx="16">
                  <c:v>0</c:v>
                </c:pt>
                <c:pt idx="17">
                  <c:v>1</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0-5E54-4766-9D41-395EEC056C89}"/>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2</c:v>
                </c:pt>
                <c:pt idx="16">
                  <c:v>1</c:v>
                </c:pt>
                <c:pt idx="17">
                  <c:v>4</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1-5E54-4766-9D41-395EEC056C89}"/>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1</c:v>
                </c:pt>
                <c:pt idx="13">
                  <c:v>1</c:v>
                </c:pt>
                <c:pt idx="14">
                  <c:v>1</c:v>
                </c:pt>
                <c:pt idx="15">
                  <c:v>1</c:v>
                </c:pt>
                <c:pt idx="16">
                  <c:v>2</c:v>
                </c:pt>
                <c:pt idx="17">
                  <c:v>3</c:v>
                </c:pt>
                <c:pt idx="18">
                  <c:v>2</c:v>
                </c:pt>
                <c:pt idx="19">
                  <c:v>4</c:v>
                </c:pt>
                <c:pt idx="20">
                  <c:v>3</c:v>
                </c:pt>
                <c:pt idx="21">
                  <c:v>0</c:v>
                </c:pt>
                <c:pt idx="22">
                  <c:v>1</c:v>
                </c:pt>
                <c:pt idx="23">
                  <c:v>2</c:v>
                </c:pt>
              </c:numCache>
            </c:numRef>
          </c:val>
          <c:smooth val="0"/>
          <c:extLst>
            <c:ext xmlns:c16="http://schemas.microsoft.com/office/drawing/2014/chart" uri="{C3380CC4-5D6E-409C-BE32-E72D297353CC}">
              <c16:uniqueId val="{00000002-5E54-4766-9D41-395EEC056C89}"/>
            </c:ext>
          </c:extLst>
        </c:ser>
        <c:dLbls>
          <c:showLegendKey val="0"/>
          <c:showVal val="0"/>
          <c:showCatName val="0"/>
          <c:showSerName val="0"/>
          <c:showPercent val="0"/>
          <c:showBubbleSize val="0"/>
        </c:dLbls>
        <c:smooth val="0"/>
        <c:axId val="293122280"/>
        <c:axId val="293124248"/>
      </c:lineChart>
      <c:catAx>
        <c:axId val="29312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4248"/>
        <c:crosses val="autoZero"/>
        <c:auto val="1"/>
        <c:lblAlgn val="ctr"/>
        <c:lblOffset val="100"/>
        <c:noMultiLvlLbl val="0"/>
      </c:catAx>
      <c:valAx>
        <c:axId val="29312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0.85707359549773998</c:v>
                </c:pt>
                <c:pt idx="3">
                  <c:v>0</c:v>
                </c:pt>
                <c:pt idx="4">
                  <c:v>1.3663065102892999</c:v>
                </c:pt>
                <c:pt idx="5">
                  <c:v>0</c:v>
                </c:pt>
                <c:pt idx="6">
                  <c:v>0</c:v>
                </c:pt>
              </c:numCache>
            </c:numRef>
          </c:val>
          <c:extLst>
            <c:ext xmlns:c16="http://schemas.microsoft.com/office/drawing/2014/chart" uri="{C3380CC4-5D6E-409C-BE32-E72D297353CC}">
              <c16:uniqueId val="{00000000-BE96-41FB-B2E8-7B2E0560AAF2}"/>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8.4349417461835996E-2</c:v>
                </c:pt>
                <c:pt idx="3">
                  <c:v>0</c:v>
                </c:pt>
                <c:pt idx="4">
                  <c:v>2.3476237235575002</c:v>
                </c:pt>
                <c:pt idx="5">
                  <c:v>0</c:v>
                </c:pt>
                <c:pt idx="6">
                  <c:v>0</c:v>
                </c:pt>
              </c:numCache>
            </c:numRef>
          </c:val>
          <c:extLst>
            <c:ext xmlns:c16="http://schemas.microsoft.com/office/drawing/2014/chart" uri="{C3380CC4-5D6E-409C-BE32-E72D297353CC}">
              <c16:uniqueId val="{00000001-BE96-41FB-B2E8-7B2E0560AAF2}"/>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2.2603978300180998</c:v>
                </c:pt>
                <c:pt idx="2">
                  <c:v>3.3424335113872998</c:v>
                </c:pt>
                <c:pt idx="3">
                  <c:v>0</c:v>
                </c:pt>
                <c:pt idx="4">
                  <c:v>3.1360482108310999</c:v>
                </c:pt>
                <c:pt idx="5">
                  <c:v>0</c:v>
                </c:pt>
                <c:pt idx="6">
                  <c:v>0</c:v>
                </c:pt>
              </c:numCache>
            </c:numRef>
          </c:val>
          <c:extLst>
            <c:ext xmlns:c16="http://schemas.microsoft.com/office/drawing/2014/chart" uri="{C3380CC4-5D6E-409C-BE32-E72D297353CC}">
              <c16:uniqueId val="{00000002-BE96-41FB-B2E8-7B2E0560AAF2}"/>
            </c:ext>
          </c:extLst>
        </c:ser>
        <c:dLbls>
          <c:showLegendKey val="0"/>
          <c:showVal val="0"/>
          <c:showCatName val="0"/>
          <c:showSerName val="0"/>
          <c:showPercent val="0"/>
          <c:showBubbleSize val="0"/>
        </c:dLbls>
        <c:gapWidth val="219"/>
        <c:overlap val="-27"/>
        <c:axId val="293129824"/>
        <c:axId val="293130152"/>
      </c:barChart>
      <c:catAx>
        <c:axId val="29312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30152"/>
        <c:crosses val="autoZero"/>
        <c:auto val="1"/>
        <c:lblAlgn val="ctr"/>
        <c:lblOffset val="100"/>
        <c:noMultiLvlLbl val="0"/>
      </c:catAx>
      <c:valAx>
        <c:axId val="29313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6343</c:v>
                </c:pt>
                <c:pt idx="1">
                  <c:v>14050</c:v>
                </c:pt>
                <c:pt idx="2">
                  <c:v>4440</c:v>
                </c:pt>
              </c:numCache>
            </c:numRef>
          </c:val>
          <c:extLst>
            <c:ext xmlns:c16="http://schemas.microsoft.com/office/drawing/2014/chart" uri="{C3380CC4-5D6E-409C-BE32-E72D297353CC}">
              <c16:uniqueId val="{00000000-16EB-4181-887A-B0C376915610}"/>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690</c:v>
                </c:pt>
                <c:pt idx="1">
                  <c:v>2339</c:v>
                </c:pt>
                <c:pt idx="2">
                  <c:v>532</c:v>
                </c:pt>
              </c:numCache>
            </c:numRef>
          </c:val>
          <c:extLst>
            <c:ext xmlns:c16="http://schemas.microsoft.com/office/drawing/2014/chart" uri="{C3380CC4-5D6E-409C-BE32-E72D297353CC}">
              <c16:uniqueId val="{00000001-16EB-4181-887A-B0C376915610}"/>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12</c:v>
                </c:pt>
                <c:pt idx="1">
                  <c:v>144</c:v>
                </c:pt>
                <c:pt idx="2">
                  <c:v>18</c:v>
                </c:pt>
              </c:numCache>
            </c:numRef>
          </c:val>
          <c:extLst>
            <c:ext xmlns:c16="http://schemas.microsoft.com/office/drawing/2014/chart" uri="{C3380CC4-5D6E-409C-BE32-E72D297353CC}">
              <c16:uniqueId val="{00000002-16EB-4181-887A-B0C376915610}"/>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25</c:v>
                </c:pt>
                <c:pt idx="1">
                  <c:v>141</c:v>
                </c:pt>
                <c:pt idx="2">
                  <c:v>8</c:v>
                </c:pt>
              </c:numCache>
            </c:numRef>
          </c:val>
          <c:extLst>
            <c:ext xmlns:c16="http://schemas.microsoft.com/office/drawing/2014/chart" uri="{C3380CC4-5D6E-409C-BE32-E72D297353CC}">
              <c16:uniqueId val="{00000003-16EB-4181-887A-B0C376915610}"/>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10</c:v>
                </c:pt>
                <c:pt idx="1">
                  <c:v>4</c:v>
                </c:pt>
                <c:pt idx="2">
                  <c:v>1</c:v>
                </c:pt>
              </c:numCache>
            </c:numRef>
          </c:val>
          <c:extLst>
            <c:ext xmlns:c16="http://schemas.microsoft.com/office/drawing/2014/chart" uri="{C3380CC4-5D6E-409C-BE32-E72D297353CC}">
              <c16:uniqueId val="{00000004-16EB-4181-887A-B0C376915610}"/>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7</c:v>
                </c:pt>
                <c:pt idx="1">
                  <c:v>14</c:v>
                </c:pt>
                <c:pt idx="2">
                  <c:v>2</c:v>
                </c:pt>
              </c:numCache>
            </c:numRef>
          </c:val>
          <c:extLst>
            <c:ext xmlns:c16="http://schemas.microsoft.com/office/drawing/2014/chart" uri="{C3380CC4-5D6E-409C-BE32-E72D297353CC}">
              <c16:uniqueId val="{00000005-16EB-4181-887A-B0C37691561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359</c:v>
                </c:pt>
                <c:pt idx="1">
                  <c:v>1456</c:v>
                </c:pt>
                <c:pt idx="2">
                  <c:v>210</c:v>
                </c:pt>
              </c:numCache>
            </c:numRef>
          </c:val>
          <c:extLst>
            <c:ext xmlns:c16="http://schemas.microsoft.com/office/drawing/2014/chart" uri="{C3380CC4-5D6E-409C-BE32-E72D297353CC}">
              <c16:uniqueId val="{00000006-16EB-4181-887A-B0C37691561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14166</c:v>
                </c:pt>
                <c:pt idx="1">
                  <c:v>15579</c:v>
                </c:pt>
                <c:pt idx="2">
                  <c:v>1438</c:v>
                </c:pt>
              </c:numCache>
            </c:numRef>
          </c:val>
          <c:extLst>
            <c:ext xmlns:c16="http://schemas.microsoft.com/office/drawing/2014/chart" uri="{C3380CC4-5D6E-409C-BE32-E72D297353CC}">
              <c16:uniqueId val="{00000007-16EB-4181-887A-B0C376915610}"/>
            </c:ext>
          </c:extLst>
        </c:ser>
        <c:dLbls>
          <c:showLegendKey val="0"/>
          <c:showVal val="0"/>
          <c:showCatName val="0"/>
          <c:showSerName val="0"/>
          <c:showPercent val="0"/>
          <c:showBubbleSize val="0"/>
        </c:dLbls>
        <c:gapWidth val="150"/>
        <c:overlap val="100"/>
        <c:axId val="293131792"/>
        <c:axId val="293135072"/>
      </c:barChart>
      <c:catAx>
        <c:axId val="29313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35072"/>
        <c:crosses val="autoZero"/>
        <c:auto val="1"/>
        <c:lblAlgn val="ctr"/>
        <c:lblOffset val="100"/>
        <c:noMultiLvlLbl val="0"/>
      </c:catAx>
      <c:valAx>
        <c:axId val="29313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3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0-8707-40CC-9171-427119A237B4}"/>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707-40CC-9171-427119A237B4}"/>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707-40CC-9171-427119A237B4}"/>
            </c:ext>
          </c:extLst>
        </c:ser>
        <c:dLbls>
          <c:showLegendKey val="0"/>
          <c:showVal val="0"/>
          <c:showCatName val="0"/>
          <c:showSerName val="0"/>
          <c:showPercent val="0"/>
          <c:showBubbleSize val="0"/>
        </c:dLbls>
        <c:gapWidth val="219"/>
        <c:overlap val="-27"/>
        <c:axId val="397802304"/>
        <c:axId val="397802960"/>
      </c:barChart>
      <c:catAx>
        <c:axId val="39780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02960"/>
        <c:crosses val="autoZero"/>
        <c:auto val="1"/>
        <c:lblAlgn val="ctr"/>
        <c:lblOffset val="100"/>
        <c:noMultiLvlLbl val="0"/>
      </c:catAx>
      <c:valAx>
        <c:axId val="39780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0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8E78-E407-40E9-AB69-25F212812FC5}"/>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6C12DA3-59D4-4769-8539-B82ADAD53FC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5399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C5FA0-AD83-4725-BCAE-C6F6551D468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7FAC051-06FE-467A-8CA1-3213AB606A09}"/>
              </a:ext>
            </a:extLst>
          </p:cNvPr>
          <p:cNvGraphicFramePr>
            <a:graphicFrameLocks noGrp="1"/>
          </p:cNvGraphicFramePr>
          <p:nvPr>
            <p:ph type="tbl" sz="quarter" idx="13"/>
            <p:extLst>
              <p:ext uri="{D42A27DB-BD31-4B8C-83A1-F6EECF244321}">
                <p14:modId xmlns:p14="http://schemas.microsoft.com/office/powerpoint/2010/main" val="96236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67040575"/>
                    </a:ext>
                  </a:extLst>
                </a:gridCol>
                <a:gridCol w="740664">
                  <a:extLst>
                    <a:ext uri="{9D8B030D-6E8A-4147-A177-3AD203B41FA5}">
                      <a16:colId xmlns:a16="http://schemas.microsoft.com/office/drawing/2014/main" val="3769011553"/>
                    </a:ext>
                  </a:extLst>
                </a:gridCol>
                <a:gridCol w="740664">
                  <a:extLst>
                    <a:ext uri="{9D8B030D-6E8A-4147-A177-3AD203B41FA5}">
                      <a16:colId xmlns:a16="http://schemas.microsoft.com/office/drawing/2014/main" val="2815193766"/>
                    </a:ext>
                  </a:extLst>
                </a:gridCol>
                <a:gridCol w="740664">
                  <a:extLst>
                    <a:ext uri="{9D8B030D-6E8A-4147-A177-3AD203B41FA5}">
                      <a16:colId xmlns:a16="http://schemas.microsoft.com/office/drawing/2014/main" val="1889053204"/>
                    </a:ext>
                  </a:extLst>
                </a:gridCol>
                <a:gridCol w="740664">
                  <a:extLst>
                    <a:ext uri="{9D8B030D-6E8A-4147-A177-3AD203B41FA5}">
                      <a16:colId xmlns:a16="http://schemas.microsoft.com/office/drawing/2014/main" val="78949916"/>
                    </a:ext>
                  </a:extLst>
                </a:gridCol>
                <a:gridCol w="740664">
                  <a:extLst>
                    <a:ext uri="{9D8B030D-6E8A-4147-A177-3AD203B41FA5}">
                      <a16:colId xmlns:a16="http://schemas.microsoft.com/office/drawing/2014/main" val="463542515"/>
                    </a:ext>
                  </a:extLst>
                </a:gridCol>
                <a:gridCol w="740664">
                  <a:extLst>
                    <a:ext uri="{9D8B030D-6E8A-4147-A177-3AD203B41FA5}">
                      <a16:colId xmlns:a16="http://schemas.microsoft.com/office/drawing/2014/main" val="1658848433"/>
                    </a:ext>
                  </a:extLst>
                </a:gridCol>
                <a:gridCol w="740664">
                  <a:extLst>
                    <a:ext uri="{9D8B030D-6E8A-4147-A177-3AD203B41FA5}">
                      <a16:colId xmlns:a16="http://schemas.microsoft.com/office/drawing/2014/main" val="1721268168"/>
                    </a:ext>
                  </a:extLst>
                </a:gridCol>
                <a:gridCol w="740664">
                  <a:extLst>
                    <a:ext uri="{9D8B030D-6E8A-4147-A177-3AD203B41FA5}">
                      <a16:colId xmlns:a16="http://schemas.microsoft.com/office/drawing/2014/main" val="2475436607"/>
                    </a:ext>
                  </a:extLst>
                </a:gridCol>
                <a:gridCol w="740664">
                  <a:extLst>
                    <a:ext uri="{9D8B030D-6E8A-4147-A177-3AD203B41FA5}">
                      <a16:colId xmlns:a16="http://schemas.microsoft.com/office/drawing/2014/main" val="12470685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55783883"/>
                  </a:ext>
                </a:extLst>
              </a:tr>
              <a:tr h="370840">
                <a:tc>
                  <a:txBody>
                    <a:bodyPr/>
                    <a:lstStyle/>
                    <a:p>
                      <a:r>
                        <a:rPr lang="es-ES" sz="1000"/>
                        <a:t>Ministerio de Agroindustria de la Nación Argentina</a:t>
                      </a:r>
                      <a:endParaRPr lang="en-US" sz="1000"/>
                    </a:p>
                  </a:txBody>
                  <a:tcPr/>
                </a:tc>
                <a:tc>
                  <a:txBody>
                    <a:bodyPr/>
                    <a:lstStyle/>
                    <a:p>
                      <a:r>
                        <a:rPr lang="en-US" sz="1000"/>
                        <a:t>65433</a:t>
                      </a:r>
                    </a:p>
                  </a:txBody>
                  <a:tcPr/>
                </a:tc>
                <a:tc>
                  <a:txBody>
                    <a:bodyPr/>
                    <a:lstStyle/>
                    <a:p>
                      <a:r>
                        <a:rPr lang="en-US" sz="1000"/>
                        <a:t>2190</a:t>
                      </a:r>
                    </a:p>
                  </a:txBody>
                  <a:tcPr/>
                </a:tc>
                <a:tc>
                  <a:txBody>
                    <a:bodyPr/>
                    <a:lstStyle/>
                    <a:p>
                      <a:r>
                        <a:rPr lang="en-US" sz="1000"/>
                        <a:t>27</a:t>
                      </a:r>
                    </a:p>
                  </a:txBody>
                  <a:tcPr/>
                </a:tc>
                <a:tc>
                  <a:txBody>
                    <a:bodyPr/>
                    <a:lstStyle/>
                    <a:p>
                      <a:r>
                        <a:rPr lang="en-US" sz="1000"/>
                        <a:t>7087</a:t>
                      </a:r>
                    </a:p>
                  </a:txBody>
                  <a:tcPr/>
                </a:tc>
                <a:tc>
                  <a:txBody>
                    <a:bodyPr/>
                    <a:lstStyle/>
                    <a:p>
                      <a:r>
                        <a:rPr lang="en-US" sz="1000"/>
                        <a:t>359</a:t>
                      </a:r>
                    </a:p>
                  </a:txBody>
                  <a:tcPr/>
                </a:tc>
                <a:tc>
                  <a:txBody>
                    <a:bodyPr/>
                    <a:lstStyle/>
                    <a:p>
                      <a:r>
                        <a:rPr lang="en-US" sz="1000"/>
                        <a:t>14166</a:t>
                      </a:r>
                    </a:p>
                  </a:txBody>
                  <a:tcPr/>
                </a:tc>
                <a:tc>
                  <a:txBody>
                    <a:bodyPr/>
                    <a:lstStyle/>
                    <a:p>
                      <a:r>
                        <a:rPr lang="en-US" sz="1000"/>
                        <a:t>11</a:t>
                      </a:r>
                    </a:p>
                  </a:txBody>
                  <a:tcPr/>
                </a:tc>
                <a:tc>
                  <a:txBody>
                    <a:bodyPr/>
                    <a:lstStyle/>
                    <a:p>
                      <a:r>
                        <a:rPr lang="en-US" sz="1000"/>
                        <a:t>1.2441%</a:t>
                      </a:r>
                    </a:p>
                  </a:txBody>
                  <a:tcPr/>
                </a:tc>
                <a:tc>
                  <a:txBody>
                    <a:bodyPr/>
                    <a:lstStyle/>
                    <a:p>
                      <a:r>
                        <a:rPr lang="en-US" sz="1000"/>
                        <a:t>0.0%</a:t>
                      </a:r>
                    </a:p>
                  </a:txBody>
                  <a:tcPr/>
                </a:tc>
                <a:extLst>
                  <a:ext uri="{0D108BD9-81ED-4DB2-BD59-A6C34878D82A}">
                    <a16:rowId xmlns:a16="http://schemas.microsoft.com/office/drawing/2014/main" val="3749278923"/>
                  </a:ext>
                </a:extLst>
              </a:tr>
              <a:tr h="370840">
                <a:tc>
                  <a:txBody>
                    <a:bodyPr/>
                    <a:lstStyle/>
                    <a:p>
                      <a:r>
                        <a:rPr lang="es-ES" sz="1000"/>
                        <a:t>Ministerio de Producción de la Nación Argentina</a:t>
                      </a:r>
                      <a:endParaRPr lang="en-US" sz="1000"/>
                    </a:p>
                  </a:txBody>
                  <a:tcPr/>
                </a:tc>
                <a:tc>
                  <a:txBody>
                    <a:bodyPr/>
                    <a:lstStyle/>
                    <a:p>
                      <a:r>
                        <a:rPr lang="en-US" sz="1000"/>
                        <a:t>133369</a:t>
                      </a:r>
                    </a:p>
                  </a:txBody>
                  <a:tcPr/>
                </a:tc>
                <a:tc>
                  <a:txBody>
                    <a:bodyPr/>
                    <a:lstStyle/>
                    <a:p>
                      <a:r>
                        <a:rPr lang="en-US" sz="1000"/>
                        <a:t>5124</a:t>
                      </a:r>
                    </a:p>
                  </a:txBody>
                  <a:tcPr/>
                </a:tc>
                <a:tc>
                  <a:txBody>
                    <a:bodyPr/>
                    <a:lstStyle/>
                    <a:p>
                      <a:r>
                        <a:rPr lang="en-US" sz="1000"/>
                        <a:t>12</a:t>
                      </a:r>
                    </a:p>
                  </a:txBody>
                  <a:tcPr/>
                </a:tc>
                <a:tc>
                  <a:txBody>
                    <a:bodyPr/>
                    <a:lstStyle/>
                    <a:p>
                      <a:r>
                        <a:rPr lang="en-US" sz="1000"/>
                        <a:t>16692</a:t>
                      </a:r>
                    </a:p>
                  </a:txBody>
                  <a:tcPr/>
                </a:tc>
                <a:tc>
                  <a:txBody>
                    <a:bodyPr/>
                    <a:lstStyle/>
                    <a:p>
                      <a:r>
                        <a:rPr lang="en-US" sz="1000"/>
                        <a:t>1456</a:t>
                      </a:r>
                    </a:p>
                  </a:txBody>
                  <a:tcPr/>
                </a:tc>
                <a:tc>
                  <a:txBody>
                    <a:bodyPr/>
                    <a:lstStyle/>
                    <a:p>
                      <a:r>
                        <a:rPr lang="en-US" sz="1000"/>
                        <a:t>15579</a:t>
                      </a:r>
                    </a:p>
                  </a:txBody>
                  <a:tcPr/>
                </a:tc>
                <a:tc>
                  <a:txBody>
                    <a:bodyPr/>
                    <a:lstStyle/>
                    <a:p>
                      <a:r>
                        <a:rPr lang="en-US" sz="1000"/>
                        <a:t>0</a:t>
                      </a:r>
                    </a:p>
                  </a:txBody>
                  <a:tcPr/>
                </a:tc>
                <a:tc>
                  <a:txBody>
                    <a:bodyPr/>
                    <a:lstStyle/>
                    <a:p>
                      <a:r>
                        <a:rPr lang="en-US" sz="1000"/>
                        <a:t>2.1486%</a:t>
                      </a:r>
                    </a:p>
                  </a:txBody>
                  <a:tcPr/>
                </a:tc>
                <a:tc>
                  <a:txBody>
                    <a:bodyPr/>
                    <a:lstStyle/>
                    <a:p>
                      <a:r>
                        <a:rPr lang="en-US" sz="1000"/>
                        <a:t>0.0%</a:t>
                      </a:r>
                    </a:p>
                  </a:txBody>
                  <a:tcPr/>
                </a:tc>
                <a:extLst>
                  <a:ext uri="{0D108BD9-81ED-4DB2-BD59-A6C34878D82A}">
                    <a16:rowId xmlns:a16="http://schemas.microsoft.com/office/drawing/2014/main" val="239805496"/>
                  </a:ext>
                </a:extLst>
              </a:tr>
              <a:tr h="370840">
                <a:tc>
                  <a:txBody>
                    <a:bodyPr/>
                    <a:lstStyle/>
                    <a:p>
                      <a:r>
                        <a:rPr lang="en-US" sz="1000"/>
                        <a:t>Ricardo Buryaile</a:t>
                      </a:r>
                    </a:p>
                  </a:txBody>
                  <a:tcPr/>
                </a:tc>
                <a:tc>
                  <a:txBody>
                    <a:bodyPr/>
                    <a:lstStyle/>
                    <a:p>
                      <a:r>
                        <a:rPr lang="en-US" sz="1000"/>
                        <a:t>9188</a:t>
                      </a:r>
                    </a:p>
                  </a:txBody>
                  <a:tcPr/>
                </a:tc>
                <a:tc>
                  <a:txBody>
                    <a:bodyPr/>
                    <a:lstStyle/>
                    <a:p>
                      <a:r>
                        <a:rPr lang="en-US" sz="1000"/>
                        <a:t>370</a:t>
                      </a:r>
                    </a:p>
                  </a:txBody>
                  <a:tcPr/>
                </a:tc>
                <a:tc>
                  <a:txBody>
                    <a:bodyPr/>
                    <a:lstStyle/>
                    <a:p>
                      <a:r>
                        <a:rPr lang="en-US" sz="1000"/>
                        <a:t>23</a:t>
                      </a:r>
                    </a:p>
                  </a:txBody>
                  <a:tcPr/>
                </a:tc>
                <a:tc>
                  <a:txBody>
                    <a:bodyPr/>
                    <a:lstStyle/>
                    <a:p>
                      <a:r>
                        <a:rPr lang="en-US" sz="1000"/>
                        <a:t>5001</a:t>
                      </a:r>
                    </a:p>
                  </a:txBody>
                  <a:tcPr/>
                </a:tc>
                <a:tc>
                  <a:txBody>
                    <a:bodyPr/>
                    <a:lstStyle/>
                    <a:p>
                      <a:r>
                        <a:rPr lang="en-US" sz="1000"/>
                        <a:t>210</a:t>
                      </a:r>
                    </a:p>
                  </a:txBody>
                  <a:tcPr/>
                </a:tc>
                <a:tc>
                  <a:txBody>
                    <a:bodyPr/>
                    <a:lstStyle/>
                    <a:p>
                      <a:r>
                        <a:rPr lang="en-US" sz="1000"/>
                        <a:t>1438</a:t>
                      </a:r>
                    </a:p>
                  </a:txBody>
                  <a:tcPr/>
                </a:tc>
                <a:tc>
                  <a:txBody>
                    <a:bodyPr/>
                    <a:lstStyle/>
                    <a:p>
                      <a:r>
                        <a:rPr lang="en-US" sz="1000"/>
                        <a:t>0</a:t>
                      </a:r>
                    </a:p>
                  </a:txBody>
                  <a:tcPr/>
                </a:tc>
                <a:tc>
                  <a:txBody>
                    <a:bodyPr/>
                    <a:lstStyle/>
                    <a:p>
                      <a:r>
                        <a:rPr lang="en-US" sz="1000"/>
                        <a:t>3.2110%</a:t>
                      </a:r>
                    </a:p>
                  </a:txBody>
                  <a:tcPr/>
                </a:tc>
                <a:tc>
                  <a:txBody>
                    <a:bodyPr/>
                    <a:lstStyle/>
                    <a:p>
                      <a:r>
                        <a:rPr lang="en-US" sz="1000"/>
                        <a:t>0.0%</a:t>
                      </a:r>
                    </a:p>
                  </a:txBody>
                  <a:tcPr/>
                </a:tc>
                <a:extLst>
                  <a:ext uri="{0D108BD9-81ED-4DB2-BD59-A6C34878D82A}">
                    <a16:rowId xmlns:a16="http://schemas.microsoft.com/office/drawing/2014/main" val="1469652572"/>
                  </a:ext>
                </a:extLst>
              </a:tr>
            </a:tbl>
          </a:graphicData>
        </a:graphic>
      </p:graphicFrame>
      <p:sp>
        <p:nvSpPr>
          <p:cNvPr id="4" name="Text Placeholder 3">
            <a:extLst>
              <a:ext uri="{FF2B5EF4-FFF2-40B4-BE49-F238E27FC236}">
                <a16:creationId xmlns:a16="http://schemas.microsoft.com/office/drawing/2014/main" id="{82E191DA-FF85-4627-8B65-CBA6E334CBC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511313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570B-3D09-46CA-B85D-BAFB5D44717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3AD6131-F126-4ACE-99B4-220475797E09}"/>
              </a:ext>
            </a:extLst>
          </p:cNvPr>
          <p:cNvGraphicFramePr>
            <a:graphicFrameLocks noGrp="1"/>
          </p:cNvGraphicFramePr>
          <p:nvPr>
            <p:ph type="chart" sz="quarter" idx="13"/>
            <p:extLst>
              <p:ext uri="{D42A27DB-BD31-4B8C-83A1-F6EECF244321}">
                <p14:modId xmlns:p14="http://schemas.microsoft.com/office/powerpoint/2010/main" val="343604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F97A9-8E02-4FEC-836E-DDB01EC01DC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587A5E4-AA95-4BD5-9C71-1B55519C6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026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7C65E-5FA8-47F4-ABB1-D30703DC3F4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EAF228F-AFDA-4DA3-B764-B836071889DB}"/>
              </a:ext>
            </a:extLst>
          </p:cNvPr>
          <p:cNvGraphicFramePr>
            <a:graphicFrameLocks noGrp="1"/>
          </p:cNvGraphicFramePr>
          <p:nvPr>
            <p:ph type="chart" sz="quarter" idx="13"/>
            <p:extLst>
              <p:ext uri="{D42A27DB-BD31-4B8C-83A1-F6EECF244321}">
                <p14:modId xmlns:p14="http://schemas.microsoft.com/office/powerpoint/2010/main" val="3208492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395E8-E9D2-49F4-9FB4-E4C3116E6E3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9FF7A33-BE12-4DB9-9319-5497756F9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8826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DA14-3F10-4337-BB41-EB4EF72FF8E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C2A1814-DC40-498D-BACF-D4CD7FE63DAD}"/>
              </a:ext>
            </a:extLst>
          </p:cNvPr>
          <p:cNvGraphicFramePr>
            <a:graphicFrameLocks noGrp="1"/>
          </p:cNvGraphicFramePr>
          <p:nvPr>
            <p:ph type="chart" sz="quarter" idx="13"/>
            <p:extLst>
              <p:ext uri="{D42A27DB-BD31-4B8C-83A1-F6EECF244321}">
                <p14:modId xmlns:p14="http://schemas.microsoft.com/office/powerpoint/2010/main" val="393635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B3A90-63F0-481C-9AF2-18C181EE295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7F4B7AF-E8D9-4B6B-A718-63132B79E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073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6417-A8BF-44FB-976E-57AC26D1A62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7E1AA75-82EB-4423-9022-B6736BB6AC57}"/>
              </a:ext>
            </a:extLst>
          </p:cNvPr>
          <p:cNvGraphicFramePr>
            <a:graphicFrameLocks noGrp="1"/>
          </p:cNvGraphicFramePr>
          <p:nvPr>
            <p:ph type="chart" sz="quarter" idx="13"/>
            <p:extLst>
              <p:ext uri="{D42A27DB-BD31-4B8C-83A1-F6EECF244321}">
                <p14:modId xmlns:p14="http://schemas.microsoft.com/office/powerpoint/2010/main" val="3588262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30CEA-35F8-447B-AEEB-DF778B1F750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7E11FF1-6C1E-4230-A1E1-F64D971C0F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134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312E-2372-4069-9766-F5C8291C2F2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DF1D564-A83D-47DE-B43A-74523DAE57F7}"/>
              </a:ext>
            </a:extLst>
          </p:cNvPr>
          <p:cNvGraphicFramePr>
            <a:graphicFrameLocks noGrp="1"/>
          </p:cNvGraphicFramePr>
          <p:nvPr>
            <p:ph type="chart" sz="quarter" idx="13"/>
            <p:extLst>
              <p:ext uri="{D42A27DB-BD31-4B8C-83A1-F6EECF244321}">
                <p14:modId xmlns:p14="http://schemas.microsoft.com/office/powerpoint/2010/main" val="546835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3FD562-6A08-480C-948D-47D1CE408D5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4CC4FB0-3732-4941-8152-E8BEE0C63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087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7538-4DB0-450D-A519-0FAB8C14D377}"/>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4C027761-978D-4CF1-8D34-361BA1A10393}"/>
              </a:ext>
            </a:extLst>
          </p:cNvPr>
          <p:cNvGraphicFramePr>
            <a:graphicFrameLocks noGrp="1"/>
          </p:cNvGraphicFramePr>
          <p:nvPr>
            <p:ph type="tbl" sz="quarter" idx="13"/>
            <p:extLst>
              <p:ext uri="{D42A27DB-BD31-4B8C-83A1-F6EECF244321}">
                <p14:modId xmlns:p14="http://schemas.microsoft.com/office/powerpoint/2010/main" val="391765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5825497"/>
                    </a:ext>
                  </a:extLst>
                </a:gridCol>
                <a:gridCol w="658368">
                  <a:extLst>
                    <a:ext uri="{9D8B030D-6E8A-4147-A177-3AD203B41FA5}">
                      <a16:colId xmlns:a16="http://schemas.microsoft.com/office/drawing/2014/main" val="3759554899"/>
                    </a:ext>
                  </a:extLst>
                </a:gridCol>
                <a:gridCol w="658368">
                  <a:extLst>
                    <a:ext uri="{9D8B030D-6E8A-4147-A177-3AD203B41FA5}">
                      <a16:colId xmlns:a16="http://schemas.microsoft.com/office/drawing/2014/main" val="3162824453"/>
                    </a:ext>
                  </a:extLst>
                </a:gridCol>
                <a:gridCol w="658368">
                  <a:extLst>
                    <a:ext uri="{9D8B030D-6E8A-4147-A177-3AD203B41FA5}">
                      <a16:colId xmlns:a16="http://schemas.microsoft.com/office/drawing/2014/main" val="544957789"/>
                    </a:ext>
                  </a:extLst>
                </a:gridCol>
                <a:gridCol w="658368">
                  <a:extLst>
                    <a:ext uri="{9D8B030D-6E8A-4147-A177-3AD203B41FA5}">
                      <a16:colId xmlns:a16="http://schemas.microsoft.com/office/drawing/2014/main" val="897159529"/>
                    </a:ext>
                  </a:extLst>
                </a:gridCol>
                <a:gridCol w="658368">
                  <a:extLst>
                    <a:ext uri="{9D8B030D-6E8A-4147-A177-3AD203B41FA5}">
                      <a16:colId xmlns:a16="http://schemas.microsoft.com/office/drawing/2014/main" val="1022953520"/>
                    </a:ext>
                  </a:extLst>
                </a:gridCol>
                <a:gridCol w="658368">
                  <a:extLst>
                    <a:ext uri="{9D8B030D-6E8A-4147-A177-3AD203B41FA5}">
                      <a16:colId xmlns:a16="http://schemas.microsoft.com/office/drawing/2014/main" val="790287358"/>
                    </a:ext>
                  </a:extLst>
                </a:gridCol>
                <a:gridCol w="658368">
                  <a:extLst>
                    <a:ext uri="{9D8B030D-6E8A-4147-A177-3AD203B41FA5}">
                      <a16:colId xmlns:a16="http://schemas.microsoft.com/office/drawing/2014/main" val="2774132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731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- 2017-07-06 18:02:41</a:t>
                      </a:r>
                      <a:r>
                        <a:rPr kumimoji="0" lang="es-ES" sz="1000" b="0" i="0" u="none" strike="noStrike" kern="1200" cap="none" spc="0" normalizeH="0" baseline="0" noProof="0">
                          <a:ln>
                            <a:noFill/>
                          </a:ln>
                          <a:solidFill>
                            <a:prstClr val="black"/>
                          </a:solidFill>
                          <a:effectLst/>
                          <a:uLnTx/>
                          <a:uFillTx/>
                          <a:latin typeface="+mn-lt"/>
                          <a:ea typeface="+mn-ea"/>
                          <a:cs typeface="+mn-cs"/>
                        </a:rPr>
                        <a:t>
Hace dos años que los hermanos Fernando y Pablo empezaron a hacer anteojos de madera en #VillaMartelli. Hoy, Numag vende en todo el país a través de su página de Internet. Si vos también tenés una #PyME, entrá a goo.gl/H4gCNd y pedí un préstamo para crecer.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933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- 2017-07-04 17:04:49</a:t>
                      </a:r>
                      <a:r>
                        <a:rPr kumimoji="0" lang="es-ES" sz="1000" b="0" i="0" u="none" strike="noStrike" kern="1200" cap="none" spc="0" normalizeH="0" baseline="0" noProof="0">
                          <a:ln>
                            <a:noFill/>
                          </a:ln>
                          <a:solidFill>
                            <a:prstClr val="black"/>
                          </a:solidFill>
                          <a:effectLst/>
                          <a:uLnTx/>
                          <a:uFillTx/>
                          <a:latin typeface="+mn-lt"/>
                          <a:ea typeface="+mn-ea"/>
                          <a:cs typeface="+mn-cs"/>
                        </a:rPr>
                        <a:t>
Sky Teddy empezó como el sueño de una pareja de emprendedores de La Matanza y hoy es una PyME que diseña y vende sus zapatillas en todo el país. ¿Te registrate como PyME? Ellos sí. Hacelo vos también y empezá a pagar menos impuestos →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53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- 2017-07-06 15:32:41</a:t>
                      </a:r>
                      <a:r>
                        <a:rPr kumimoji="0" lang="es-ES" sz="1000" b="0" i="0" u="none" strike="noStrike" kern="1200" cap="none" spc="0" normalizeH="0" baseline="0" noProof="0">
                          <a:ln>
                            <a:noFill/>
                          </a:ln>
                          <a:solidFill>
                            <a:prstClr val="black"/>
                          </a:solidFill>
                          <a:effectLst/>
                          <a:uLnTx/>
                          <a:uFillTx/>
                          <a:latin typeface="+mn-lt"/>
                          <a:ea typeface="+mn-ea"/>
                          <a:cs typeface="+mn-cs"/>
                        </a:rPr>
                        <a:t>
NUESTRAS NARANJAS LLEGARON A BRASIL, UN MERCADO QUE ESTUVO 8 AÑOS CERRADO
Ya ingresó el primer cargamento, de casi 22 toneladas, desde la localidad entrerriana de Concordia. El mercado brasileño estuvo cerrado para nuestro país desde el 2009 y de esta manera recuperamos oportunidades para nuestras economías regionales.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4065344"/>
                  </a:ext>
                </a:extLst>
              </a:tr>
            </a:tbl>
          </a:graphicData>
        </a:graphic>
      </p:graphicFrame>
      <p:sp>
        <p:nvSpPr>
          <p:cNvPr id="4" name="Text Placeholder 3">
            <a:extLst>
              <a:ext uri="{FF2B5EF4-FFF2-40B4-BE49-F238E27FC236}">
                <a16:creationId xmlns:a16="http://schemas.microsoft.com/office/drawing/2014/main" id="{D3D8B43D-25D9-4C10-ADF9-B0B50F1C2DC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25776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7FB6E-E53E-4E76-8D34-36557D19FD15}"/>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5DB3CCE7-3FE3-4B4E-B65A-71C13E585C02}"/>
              </a:ext>
            </a:extLst>
          </p:cNvPr>
          <p:cNvGraphicFramePr>
            <a:graphicFrameLocks noGrp="1"/>
          </p:cNvGraphicFramePr>
          <p:nvPr>
            <p:ph type="tbl" sz="quarter" idx="13"/>
            <p:extLst>
              <p:ext uri="{D42A27DB-BD31-4B8C-83A1-F6EECF244321}">
                <p14:modId xmlns:p14="http://schemas.microsoft.com/office/powerpoint/2010/main" val="11232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5117808"/>
                    </a:ext>
                  </a:extLst>
                </a:gridCol>
                <a:gridCol w="658368">
                  <a:extLst>
                    <a:ext uri="{9D8B030D-6E8A-4147-A177-3AD203B41FA5}">
                      <a16:colId xmlns:a16="http://schemas.microsoft.com/office/drawing/2014/main" val="257429277"/>
                    </a:ext>
                  </a:extLst>
                </a:gridCol>
                <a:gridCol w="658368">
                  <a:extLst>
                    <a:ext uri="{9D8B030D-6E8A-4147-A177-3AD203B41FA5}">
                      <a16:colId xmlns:a16="http://schemas.microsoft.com/office/drawing/2014/main" val="832590369"/>
                    </a:ext>
                  </a:extLst>
                </a:gridCol>
                <a:gridCol w="658368">
                  <a:extLst>
                    <a:ext uri="{9D8B030D-6E8A-4147-A177-3AD203B41FA5}">
                      <a16:colId xmlns:a16="http://schemas.microsoft.com/office/drawing/2014/main" val="2894462778"/>
                    </a:ext>
                  </a:extLst>
                </a:gridCol>
                <a:gridCol w="658368">
                  <a:extLst>
                    <a:ext uri="{9D8B030D-6E8A-4147-A177-3AD203B41FA5}">
                      <a16:colId xmlns:a16="http://schemas.microsoft.com/office/drawing/2014/main" val="2604677076"/>
                    </a:ext>
                  </a:extLst>
                </a:gridCol>
                <a:gridCol w="658368">
                  <a:extLst>
                    <a:ext uri="{9D8B030D-6E8A-4147-A177-3AD203B41FA5}">
                      <a16:colId xmlns:a16="http://schemas.microsoft.com/office/drawing/2014/main" val="1614467992"/>
                    </a:ext>
                  </a:extLst>
                </a:gridCol>
                <a:gridCol w="658368">
                  <a:extLst>
                    <a:ext uri="{9D8B030D-6E8A-4147-A177-3AD203B41FA5}">
                      <a16:colId xmlns:a16="http://schemas.microsoft.com/office/drawing/2014/main" val="2482822034"/>
                    </a:ext>
                  </a:extLst>
                </a:gridCol>
                <a:gridCol w="658368">
                  <a:extLst>
                    <a:ext uri="{9D8B030D-6E8A-4147-A177-3AD203B41FA5}">
                      <a16:colId xmlns:a16="http://schemas.microsoft.com/office/drawing/2014/main" val="1846750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294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- 2017-07-11 18:58:09</a:t>
                      </a:r>
                      <a:r>
                        <a:rPr kumimoji="0" lang="es-ES" sz="1000" b="0" i="0" u="none" strike="noStrike" kern="1200" cap="none" spc="0" normalizeH="0" baseline="0" noProof="0">
                          <a:ln>
                            <a:noFill/>
                          </a:ln>
                          <a:solidFill>
                            <a:prstClr val="black"/>
                          </a:solidFill>
                          <a:effectLst/>
                          <a:uLnTx/>
                          <a:uFillTx/>
                          <a:latin typeface="+mn-lt"/>
                          <a:ea typeface="+mn-ea"/>
                          <a:cs typeface="+mn-cs"/>
                        </a:rPr>
                        <a:t>
Te contamos cómo combatir plagas comunes, hormigas y hongos en tu #HuertaUrbana. Más tips acá → http://goo.gl/alUcqH #NuestraHuerta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746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- 2017-07-25 17:39:33</a:t>
                      </a:r>
                      <a:r>
                        <a:rPr kumimoji="0" lang="es-ES" sz="1000" b="0" i="0" u="none" strike="noStrike" kern="1200" cap="none" spc="0" normalizeH="0" baseline="0" noProof="0">
                          <a:ln>
                            <a:noFill/>
                          </a:ln>
                          <a:solidFill>
                            <a:prstClr val="black"/>
                          </a:solidFill>
                          <a:effectLst/>
                          <a:uLnTx/>
                          <a:uFillTx/>
                          <a:latin typeface="+mn-lt"/>
                          <a:ea typeface="+mn-ea"/>
                          <a:cs typeface="+mn-cs"/>
                        </a:rPr>
                        <a:t>
Lucciano's fabrica helados artesanales en Mar del Plata, tiene 18 locales propios y 10 mil pedidos de franquicia. Ellos ya están registrados como #PyME, hacelo vos también y empezá a pagar menos impuestos → www.produccion.com/pymes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720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- 2017-07-11 16:55:11</a:t>
                      </a:r>
                      <a:r>
                        <a:rPr kumimoji="0" lang="es-ES" sz="1000" b="0" i="0" u="none" strike="noStrike" kern="1200" cap="none" spc="0" normalizeH="0" baseline="0" noProof="0">
                          <a:ln>
                            <a:noFill/>
                          </a:ln>
                          <a:solidFill>
                            <a:prstClr val="black"/>
                          </a:solidFill>
                          <a:effectLst/>
                          <a:uLnTx/>
                          <a:uFillTx/>
                          <a:latin typeface="+mn-lt"/>
                          <a:ea typeface="+mn-ea"/>
                          <a:cs typeface="+mn-cs"/>
                        </a:rPr>
                        <a:t>
ESTA PYME FAMILIAR DE MAR DEL PLATA ENVASA MUCHAS DE LAS COSAS QUE ESTÁN EN TU COCINA
Delpack está ampliando su planta con un crédito del Banco BICE. ¿Tu PyME necesita un préstamo? El BICE te ofrece los mejores plazos y tasas bajas para que crezcas. Entrá acá → goo.gl/VeVJuw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064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- 2017-07-17 17:40:07</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3º exportador de maní en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8628647"/>
                  </a:ext>
                </a:extLst>
              </a:tr>
            </a:tbl>
          </a:graphicData>
        </a:graphic>
      </p:graphicFrame>
      <p:sp>
        <p:nvSpPr>
          <p:cNvPr id="4" name="Text Placeholder 3">
            <a:extLst>
              <a:ext uri="{FF2B5EF4-FFF2-40B4-BE49-F238E27FC236}">
                <a16:creationId xmlns:a16="http://schemas.microsoft.com/office/drawing/2014/main" id="{95E389EF-5532-4735-9FBC-60AC019D69A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85796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1508-75CB-41B0-BD38-5665AFB425DA}"/>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B5B67A1C-4054-41EA-9938-806B43E912B7}"/>
              </a:ext>
            </a:extLst>
          </p:cNvPr>
          <p:cNvGraphicFramePr>
            <a:graphicFrameLocks noGrp="1"/>
          </p:cNvGraphicFramePr>
          <p:nvPr>
            <p:ph type="tbl" sz="quarter" idx="13"/>
            <p:extLst>
              <p:ext uri="{D42A27DB-BD31-4B8C-83A1-F6EECF244321}">
                <p14:modId xmlns:p14="http://schemas.microsoft.com/office/powerpoint/2010/main" val="983916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9364159"/>
                    </a:ext>
                  </a:extLst>
                </a:gridCol>
                <a:gridCol w="658368">
                  <a:extLst>
                    <a:ext uri="{9D8B030D-6E8A-4147-A177-3AD203B41FA5}">
                      <a16:colId xmlns:a16="http://schemas.microsoft.com/office/drawing/2014/main" val="3854451505"/>
                    </a:ext>
                  </a:extLst>
                </a:gridCol>
                <a:gridCol w="658368">
                  <a:extLst>
                    <a:ext uri="{9D8B030D-6E8A-4147-A177-3AD203B41FA5}">
                      <a16:colId xmlns:a16="http://schemas.microsoft.com/office/drawing/2014/main" val="3391897102"/>
                    </a:ext>
                  </a:extLst>
                </a:gridCol>
                <a:gridCol w="658368">
                  <a:extLst>
                    <a:ext uri="{9D8B030D-6E8A-4147-A177-3AD203B41FA5}">
                      <a16:colId xmlns:a16="http://schemas.microsoft.com/office/drawing/2014/main" val="4077910063"/>
                    </a:ext>
                  </a:extLst>
                </a:gridCol>
                <a:gridCol w="658368">
                  <a:extLst>
                    <a:ext uri="{9D8B030D-6E8A-4147-A177-3AD203B41FA5}">
                      <a16:colId xmlns:a16="http://schemas.microsoft.com/office/drawing/2014/main" val="3288172104"/>
                    </a:ext>
                  </a:extLst>
                </a:gridCol>
                <a:gridCol w="658368">
                  <a:extLst>
                    <a:ext uri="{9D8B030D-6E8A-4147-A177-3AD203B41FA5}">
                      <a16:colId xmlns:a16="http://schemas.microsoft.com/office/drawing/2014/main" val="3938291279"/>
                    </a:ext>
                  </a:extLst>
                </a:gridCol>
                <a:gridCol w="658368">
                  <a:extLst>
                    <a:ext uri="{9D8B030D-6E8A-4147-A177-3AD203B41FA5}">
                      <a16:colId xmlns:a16="http://schemas.microsoft.com/office/drawing/2014/main" val="1038040245"/>
                    </a:ext>
                  </a:extLst>
                </a:gridCol>
                <a:gridCol w="658368">
                  <a:extLst>
                    <a:ext uri="{9D8B030D-6E8A-4147-A177-3AD203B41FA5}">
                      <a16:colId xmlns:a16="http://schemas.microsoft.com/office/drawing/2014/main" val="302382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975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- 2017-07-10 09:00:00</a:t>
                      </a:r>
                      <a:r>
                        <a:rPr kumimoji="0" lang="es-ES" sz="1000" b="0" i="0" u="none" strike="noStrike" kern="1200" cap="none" spc="0" normalizeH="0" baseline="0" noProof="0">
                          <a:ln>
                            <a:noFill/>
                          </a:ln>
                          <a:solidFill>
                            <a:prstClr val="black"/>
                          </a:solidFill>
                          <a:effectLst/>
                          <a:uLnTx/>
                          <a:uFillTx/>
                          <a:latin typeface="+mn-lt"/>
                          <a:ea typeface="+mn-ea"/>
                          <a:cs typeface="+mn-cs"/>
                        </a:rPr>
                        <a:t>
DÍA DE LA GANADERÍA
¿Sabías? La ganadería es la cría de animales y una de las actividades más importantes de Argentina. No solo produce carne, sino también leche, huevos, cueros, lanas y miel.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190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- 2017-07-13 18:38:37</a:t>
                      </a:r>
                      <a:r>
                        <a:rPr kumimoji="0" lang="es-ES" sz="1000" b="0" i="0" u="none" strike="noStrike" kern="1200" cap="none" spc="0" normalizeH="0" baseline="0" noProof="0">
                          <a:ln>
                            <a:noFill/>
                          </a:ln>
                          <a:solidFill>
                            <a:prstClr val="black"/>
                          </a:solidFill>
                          <a:effectLst/>
                          <a:uLnTx/>
                          <a:uFillTx/>
                          <a:latin typeface="+mn-lt"/>
                          <a:ea typeface="+mn-ea"/>
                          <a:cs typeface="+mn-cs"/>
                        </a:rPr>
                        <a:t>
SuperUco. es una PyME de #Tunuyán, Mendoza, que obtuvo un crédito del Banco BICE para aumentar su producción y exportar a más países. Si tu PyME necesita un préstamo, el BICE te ofrece los mejores plazos y créditos a tasas bajas para que crezcas. ¡Conocélos! -&gt; www.primercreditopyme.com.ar/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265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- 2017-07-20 18:03:32</a:t>
                      </a:r>
                      <a:r>
                        <a:rPr kumimoji="0" lang="es-ES" sz="1000" b="0" i="0" u="none" strike="noStrike" kern="1200" cap="none" spc="0" normalizeH="0" baseline="0" noProof="0">
                          <a:ln>
                            <a:noFill/>
                          </a:ln>
                          <a:solidFill>
                            <a:prstClr val="black"/>
                          </a:solidFill>
                          <a:effectLst/>
                          <a:uLnTx/>
                          <a:uFillTx/>
                          <a:latin typeface="+mn-lt"/>
                          <a:ea typeface="+mn-ea"/>
                          <a:cs typeface="+mn-cs"/>
                        </a:rPr>
                        <a:t>
Por primera vez los limones argentinos van a exportarse a México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8816613"/>
                  </a:ext>
                </a:extLst>
              </a:tr>
            </a:tbl>
          </a:graphicData>
        </a:graphic>
      </p:graphicFrame>
      <p:sp>
        <p:nvSpPr>
          <p:cNvPr id="4" name="Text Placeholder 3">
            <a:extLst>
              <a:ext uri="{FF2B5EF4-FFF2-40B4-BE49-F238E27FC236}">
                <a16:creationId xmlns:a16="http://schemas.microsoft.com/office/drawing/2014/main" id="{A26689C5-7E38-4ACB-A3F1-3CB237CAB77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1852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F227-F528-419B-85BB-BD369536AB60}"/>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16C74E51-3882-454B-A34D-4D62075CE6EE}"/>
              </a:ext>
            </a:extLst>
          </p:cNvPr>
          <p:cNvGraphicFramePr>
            <a:graphicFrameLocks noGrp="1"/>
          </p:cNvGraphicFramePr>
          <p:nvPr>
            <p:ph type="tbl" sz="quarter" idx="13"/>
            <p:extLst>
              <p:ext uri="{D42A27DB-BD31-4B8C-83A1-F6EECF244321}">
                <p14:modId xmlns:p14="http://schemas.microsoft.com/office/powerpoint/2010/main" val="131653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5854095"/>
                    </a:ext>
                  </a:extLst>
                </a:gridCol>
                <a:gridCol w="658368">
                  <a:extLst>
                    <a:ext uri="{9D8B030D-6E8A-4147-A177-3AD203B41FA5}">
                      <a16:colId xmlns:a16="http://schemas.microsoft.com/office/drawing/2014/main" val="10293588"/>
                    </a:ext>
                  </a:extLst>
                </a:gridCol>
                <a:gridCol w="658368">
                  <a:extLst>
                    <a:ext uri="{9D8B030D-6E8A-4147-A177-3AD203B41FA5}">
                      <a16:colId xmlns:a16="http://schemas.microsoft.com/office/drawing/2014/main" val="3071993568"/>
                    </a:ext>
                  </a:extLst>
                </a:gridCol>
                <a:gridCol w="658368">
                  <a:extLst>
                    <a:ext uri="{9D8B030D-6E8A-4147-A177-3AD203B41FA5}">
                      <a16:colId xmlns:a16="http://schemas.microsoft.com/office/drawing/2014/main" val="1177002564"/>
                    </a:ext>
                  </a:extLst>
                </a:gridCol>
                <a:gridCol w="658368">
                  <a:extLst>
                    <a:ext uri="{9D8B030D-6E8A-4147-A177-3AD203B41FA5}">
                      <a16:colId xmlns:a16="http://schemas.microsoft.com/office/drawing/2014/main" val="4248828287"/>
                    </a:ext>
                  </a:extLst>
                </a:gridCol>
                <a:gridCol w="658368">
                  <a:extLst>
                    <a:ext uri="{9D8B030D-6E8A-4147-A177-3AD203B41FA5}">
                      <a16:colId xmlns:a16="http://schemas.microsoft.com/office/drawing/2014/main" val="3668401002"/>
                    </a:ext>
                  </a:extLst>
                </a:gridCol>
                <a:gridCol w="658368">
                  <a:extLst>
                    <a:ext uri="{9D8B030D-6E8A-4147-A177-3AD203B41FA5}">
                      <a16:colId xmlns:a16="http://schemas.microsoft.com/office/drawing/2014/main" val="4263030327"/>
                    </a:ext>
                  </a:extLst>
                </a:gridCol>
                <a:gridCol w="658368">
                  <a:extLst>
                    <a:ext uri="{9D8B030D-6E8A-4147-A177-3AD203B41FA5}">
                      <a16:colId xmlns:a16="http://schemas.microsoft.com/office/drawing/2014/main" val="2476204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304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- 2017-07-07 10:30:00</a:t>
                      </a:r>
                      <a:r>
                        <a:rPr kumimoji="0" lang="es-ES" sz="1000" b="0" i="0" u="none" strike="noStrike" kern="1200" cap="none" spc="0" normalizeH="0" baseline="0" noProof="0">
                          <a:ln>
                            <a:noFill/>
                          </a:ln>
                          <a:solidFill>
                            <a:prstClr val="black"/>
                          </a:solidFill>
                          <a:effectLst/>
                          <a:uLnTx/>
                          <a:uFillTx/>
                          <a:latin typeface="+mn-lt"/>
                          <a:ea typeface="+mn-ea"/>
                          <a:cs typeface="+mn-cs"/>
                        </a:rPr>
                        <a:t>
LA ELECTRICIDAD LLEGÓ A LAS TRANCAS
Es un pueblo ubicado a 172 kilómetros de la Ciudad de San Juan y al límite con San Luis, donde la crianza y venta de chivos es la principal actividad. Allí concretamos una obra de tendido eléctrico que llevó energía a la escuela y a más de 120 familias rurales. Escuchá a la directora de la escuela.
Más info: https://goo.gl/ui3mTq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65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- 2017-07-24 20:17:35</a:t>
                      </a:r>
                      <a:r>
                        <a:rPr kumimoji="0" lang="es-ES" sz="1000" b="0" i="0" u="none" strike="noStrike" kern="1200" cap="none" spc="0" normalizeH="0" baseline="0" noProof="0">
                          <a:ln>
                            <a:noFill/>
                          </a:ln>
                          <a:solidFill>
                            <a:prstClr val="black"/>
                          </a:solidFill>
                          <a:effectLst/>
                          <a:uLnTx/>
                          <a:uFillTx/>
                          <a:latin typeface="+mn-lt"/>
                          <a:ea typeface="+mn-ea"/>
                          <a:cs typeface="+mn-cs"/>
                        </a:rPr>
                        <a:t>
Nací y me crié en el campo. Creo en el potencial de la Agroindustria porque desde chiquito respiro ese mundo lleno de posibilidades llamado #campoargentino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998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- 2017-07-27 18:17:58</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240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- 2017-07-12 14:59:35</a:t>
                      </a:r>
                      <a:r>
                        <a:rPr kumimoji="0" lang="es-ES" sz="1000" b="0" i="0" u="none" strike="noStrike" kern="1200" cap="none" spc="0" normalizeH="0" baseline="0" noProof="0">
                          <a:ln>
                            <a:noFill/>
                          </a:ln>
                          <a:solidFill>
                            <a:prstClr val="black"/>
                          </a:solidFill>
                          <a:effectLst/>
                          <a:uLnTx/>
                          <a:uFillTx/>
                          <a:latin typeface="+mn-lt"/>
                          <a:ea typeface="+mn-ea"/>
                          <a:cs typeface="+mn-cs"/>
                        </a:rPr>
                        <a:t>
EL TRIGO SIGUE BATIENDO RÉCORDS
Las ventas del cereal muestran una dinámica comercial superior a las campañas anteriores. Recuperamos un cultivo estratégico:
➡ Más mercados ➡ Más producción ➡ Más industrialización (molienda) goo.gl/1R6a7c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4404507"/>
                  </a:ext>
                </a:extLst>
              </a:tr>
            </a:tbl>
          </a:graphicData>
        </a:graphic>
      </p:graphicFrame>
      <p:sp>
        <p:nvSpPr>
          <p:cNvPr id="4" name="Text Placeholder 3">
            <a:extLst>
              <a:ext uri="{FF2B5EF4-FFF2-40B4-BE49-F238E27FC236}">
                <a16:creationId xmlns:a16="http://schemas.microsoft.com/office/drawing/2014/main" id="{8FB490F5-002D-4F8E-BEF3-3878FA0F198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9692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DB6B-CECF-4A21-8E50-A99311C06EA2}"/>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C3B7D931-732A-4A64-ABC0-74BB5F341640}"/>
              </a:ext>
            </a:extLst>
          </p:cNvPr>
          <p:cNvGraphicFramePr>
            <a:graphicFrameLocks noGrp="1"/>
          </p:cNvGraphicFramePr>
          <p:nvPr>
            <p:ph type="tbl" sz="quarter" idx="13"/>
            <p:extLst>
              <p:ext uri="{D42A27DB-BD31-4B8C-83A1-F6EECF244321}">
                <p14:modId xmlns:p14="http://schemas.microsoft.com/office/powerpoint/2010/main" val="211088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3620743"/>
                    </a:ext>
                  </a:extLst>
                </a:gridCol>
                <a:gridCol w="658368">
                  <a:extLst>
                    <a:ext uri="{9D8B030D-6E8A-4147-A177-3AD203B41FA5}">
                      <a16:colId xmlns:a16="http://schemas.microsoft.com/office/drawing/2014/main" val="457986471"/>
                    </a:ext>
                  </a:extLst>
                </a:gridCol>
                <a:gridCol w="658368">
                  <a:extLst>
                    <a:ext uri="{9D8B030D-6E8A-4147-A177-3AD203B41FA5}">
                      <a16:colId xmlns:a16="http://schemas.microsoft.com/office/drawing/2014/main" val="1822789591"/>
                    </a:ext>
                  </a:extLst>
                </a:gridCol>
                <a:gridCol w="658368">
                  <a:extLst>
                    <a:ext uri="{9D8B030D-6E8A-4147-A177-3AD203B41FA5}">
                      <a16:colId xmlns:a16="http://schemas.microsoft.com/office/drawing/2014/main" val="2681686606"/>
                    </a:ext>
                  </a:extLst>
                </a:gridCol>
                <a:gridCol w="658368">
                  <a:extLst>
                    <a:ext uri="{9D8B030D-6E8A-4147-A177-3AD203B41FA5}">
                      <a16:colId xmlns:a16="http://schemas.microsoft.com/office/drawing/2014/main" val="1130374958"/>
                    </a:ext>
                  </a:extLst>
                </a:gridCol>
                <a:gridCol w="658368">
                  <a:extLst>
                    <a:ext uri="{9D8B030D-6E8A-4147-A177-3AD203B41FA5}">
                      <a16:colId xmlns:a16="http://schemas.microsoft.com/office/drawing/2014/main" val="3850254743"/>
                    </a:ext>
                  </a:extLst>
                </a:gridCol>
                <a:gridCol w="658368">
                  <a:extLst>
                    <a:ext uri="{9D8B030D-6E8A-4147-A177-3AD203B41FA5}">
                      <a16:colId xmlns:a16="http://schemas.microsoft.com/office/drawing/2014/main" val="3035067710"/>
                    </a:ext>
                  </a:extLst>
                </a:gridCol>
                <a:gridCol w="658368">
                  <a:extLst>
                    <a:ext uri="{9D8B030D-6E8A-4147-A177-3AD203B41FA5}">
                      <a16:colId xmlns:a16="http://schemas.microsoft.com/office/drawing/2014/main" val="71317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763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- 2017-07-10 11:00:00</a:t>
                      </a:r>
                      <a:r>
                        <a:rPr kumimoji="0" lang="es-ES" sz="1000" b="0" i="0" u="none" strike="noStrike" kern="1200" cap="none" spc="0" normalizeH="0" baseline="0" noProof="0">
                          <a:ln>
                            <a:noFill/>
                          </a:ln>
                          <a:solidFill>
                            <a:prstClr val="black"/>
                          </a:solidFill>
                          <a:effectLst/>
                          <a:uLnTx/>
                          <a:uFillTx/>
                          <a:latin typeface="+mn-lt"/>
                          <a:ea typeface="+mn-ea"/>
                          <a:cs typeface="+mn-cs"/>
                        </a:rPr>
                        <a:t>
Te contamos cómo un emprendimiento innovador y sustentable puede cambiar la forma de producir de una región y dar nuevas oportunidades en localidades del interior.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723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- 2017-07-04 13:44:10</a:t>
                      </a:r>
                      <a:r>
                        <a:rPr kumimoji="0" lang="es-ES" sz="1000" b="0" i="0" u="none" strike="noStrike" kern="1200" cap="none" spc="0" normalizeH="0" baseline="0" noProof="0">
                          <a:ln>
                            <a:noFill/>
                          </a:ln>
                          <a:solidFill>
                            <a:prstClr val="black"/>
                          </a:solidFill>
                          <a:effectLst/>
                          <a:uLnTx/>
                          <a:uFillTx/>
                          <a:latin typeface="+mn-lt"/>
                          <a:ea typeface="+mn-ea"/>
                          <a:cs typeface="+mn-cs"/>
                        </a:rPr>
                        <a:t>
HUERTA EN BALCONES
En la ciudad también podemos producir nuestros propios alimentos. En este link te contamos, paso a paso, cómo podes empezar. ¿Te animás? ➡️ http://www.agroindustria.gob.ar/nuestrahuerta/
#HuertaUrbana #NuestraHuerta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456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- 2017-07-26 11:00:00</a:t>
                      </a:r>
                      <a:r>
                        <a:rPr kumimoji="0" lang="es-ES" sz="1000" b="0" i="0" u="none" strike="noStrike" kern="1200" cap="none" spc="0" normalizeH="0" baseline="0" noProof="0">
                          <a:ln>
                            <a:noFill/>
                          </a:ln>
                          <a:solidFill>
                            <a:prstClr val="black"/>
                          </a:solidFill>
                          <a:effectLst/>
                          <a:uLnTx/>
                          <a:uFillTx/>
                          <a:latin typeface="+mn-lt"/>
                          <a:ea typeface="+mn-ea"/>
                          <a:cs typeface="+mn-cs"/>
                        </a:rPr>
                        <a:t>
OTRA FORMA DE TENTARTE 
Hay emprendedores que saben que cuidar tu dieta hace muy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113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- 2017-07-14 11:00:00</a:t>
                      </a:r>
                      <a:r>
                        <a:rPr kumimoji="0" lang="es-ES" sz="1000" b="0" i="0" u="none" strike="noStrike" kern="1200" cap="none" spc="0" normalizeH="0" baseline="0" noProof="0">
                          <a:ln>
                            <a:noFill/>
                          </a:ln>
                          <a:solidFill>
                            <a:prstClr val="black"/>
                          </a:solidFill>
                          <a:effectLst/>
                          <a:uLnTx/>
                          <a:uFillTx/>
                          <a:latin typeface="+mn-lt"/>
                          <a:ea typeface="+mn-ea"/>
                          <a:cs typeface="+mn-cs"/>
                        </a:rPr>
                        <a:t>
UN NORTE MÁS CONECTADO
Estamos construyendo el muelle de Puerto Las Palmas. Los productores de la zona tendrán un menor costo de flete y mejor acceso a los mercados.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8477970"/>
                  </a:ext>
                </a:extLst>
              </a:tr>
            </a:tbl>
          </a:graphicData>
        </a:graphic>
      </p:graphicFrame>
      <p:sp>
        <p:nvSpPr>
          <p:cNvPr id="4" name="Text Placeholder 3">
            <a:extLst>
              <a:ext uri="{FF2B5EF4-FFF2-40B4-BE49-F238E27FC236}">
                <a16:creationId xmlns:a16="http://schemas.microsoft.com/office/drawing/2014/main" id="{AF84A51A-36E8-454A-BBD7-ACCB5260DBE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654587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3E3A-2B45-45A2-A85D-E8D954350386}"/>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70B55E5D-AE03-4249-9451-2D19F0F2E48D}"/>
              </a:ext>
            </a:extLst>
          </p:cNvPr>
          <p:cNvGraphicFramePr>
            <a:graphicFrameLocks noGrp="1"/>
          </p:cNvGraphicFramePr>
          <p:nvPr>
            <p:ph type="tbl" sz="quarter" idx="13"/>
            <p:extLst>
              <p:ext uri="{D42A27DB-BD31-4B8C-83A1-F6EECF244321}">
                <p14:modId xmlns:p14="http://schemas.microsoft.com/office/powerpoint/2010/main" val="77981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5384228"/>
                    </a:ext>
                  </a:extLst>
                </a:gridCol>
                <a:gridCol w="658368">
                  <a:extLst>
                    <a:ext uri="{9D8B030D-6E8A-4147-A177-3AD203B41FA5}">
                      <a16:colId xmlns:a16="http://schemas.microsoft.com/office/drawing/2014/main" val="2358854234"/>
                    </a:ext>
                  </a:extLst>
                </a:gridCol>
                <a:gridCol w="658368">
                  <a:extLst>
                    <a:ext uri="{9D8B030D-6E8A-4147-A177-3AD203B41FA5}">
                      <a16:colId xmlns:a16="http://schemas.microsoft.com/office/drawing/2014/main" val="2586762410"/>
                    </a:ext>
                  </a:extLst>
                </a:gridCol>
                <a:gridCol w="658368">
                  <a:extLst>
                    <a:ext uri="{9D8B030D-6E8A-4147-A177-3AD203B41FA5}">
                      <a16:colId xmlns:a16="http://schemas.microsoft.com/office/drawing/2014/main" val="2429195113"/>
                    </a:ext>
                  </a:extLst>
                </a:gridCol>
                <a:gridCol w="658368">
                  <a:extLst>
                    <a:ext uri="{9D8B030D-6E8A-4147-A177-3AD203B41FA5}">
                      <a16:colId xmlns:a16="http://schemas.microsoft.com/office/drawing/2014/main" val="1944560244"/>
                    </a:ext>
                  </a:extLst>
                </a:gridCol>
                <a:gridCol w="658368">
                  <a:extLst>
                    <a:ext uri="{9D8B030D-6E8A-4147-A177-3AD203B41FA5}">
                      <a16:colId xmlns:a16="http://schemas.microsoft.com/office/drawing/2014/main" val="3454887150"/>
                    </a:ext>
                  </a:extLst>
                </a:gridCol>
                <a:gridCol w="658368">
                  <a:extLst>
                    <a:ext uri="{9D8B030D-6E8A-4147-A177-3AD203B41FA5}">
                      <a16:colId xmlns:a16="http://schemas.microsoft.com/office/drawing/2014/main" val="1384029154"/>
                    </a:ext>
                  </a:extLst>
                </a:gridCol>
                <a:gridCol w="658368">
                  <a:extLst>
                    <a:ext uri="{9D8B030D-6E8A-4147-A177-3AD203B41FA5}">
                      <a16:colId xmlns:a16="http://schemas.microsoft.com/office/drawing/2014/main" val="2212194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786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- 2017-07-24 12:25:16</a:t>
                      </a:r>
                      <a:r>
                        <a:rPr kumimoji="0" lang="es-ES" sz="1000" b="0" i="0" u="none" strike="noStrike" kern="1200" cap="none" spc="0" normalizeH="0" baseline="0" noProof="0">
                          <a:ln>
                            <a:noFill/>
                          </a:ln>
                          <a:solidFill>
                            <a:prstClr val="black"/>
                          </a:solidFill>
                          <a:effectLst/>
                          <a:uLnTx/>
                          <a:uFillTx/>
                          <a:latin typeface="+mn-lt"/>
                          <a:ea typeface="+mn-ea"/>
                          <a:cs typeface="+mn-cs"/>
                        </a:rPr>
                        <a:t>
EL MAÍZ ES COSECHA RÉCORD
Seguimos construyendo una agroindustria cada vez más fuerte 🚜🌽💪→ https://goo.gl/GoWT61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151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- 2017-07-21 17:28:45</a:t>
                      </a:r>
                      <a:r>
                        <a:rPr kumimoji="0" lang="es-ES" sz="1000" b="0" i="0" u="none" strike="noStrike" kern="1200" cap="none" spc="0" normalizeH="0" baseline="0" noProof="0">
                          <a:ln>
                            <a:noFill/>
                          </a:ln>
                          <a:solidFill>
                            <a:prstClr val="black"/>
                          </a:solidFill>
                          <a:effectLst/>
                          <a:uLnTx/>
                          <a:uFillTx/>
                          <a:latin typeface="+mn-lt"/>
                          <a:ea typeface="+mn-ea"/>
                          <a:cs typeface="+mn-cs"/>
                        </a:rPr>
                        <a:t>
DOS CORDOBESES CREARON UN DOMO QUE AHORA ESTÁ EN LA ANTÁRTIDA
Con la ayuda del INTI los emprendedores cordobeses Julián Demo y Mariano Bearzotti crearon un domo de fibra de vidrio, modular, transportable y liviano que resiste condiciones climáticas extremas. Hace más de 20 días que el refugio móvil está a prueba en la Antártida 👉 goo.gl/k6Gsvx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521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- 2017-07-19 14:54:42</a:t>
                      </a:r>
                      <a:r>
                        <a:rPr kumimoji="0" lang="es-ES" sz="1000" b="0" i="0" u="none" strike="noStrike" kern="1200" cap="none" spc="0" normalizeH="0" baseline="0" noProof="0">
                          <a:ln>
                            <a:noFill/>
                          </a:ln>
                          <a:solidFill>
                            <a:prstClr val="black"/>
                          </a:solidFill>
                          <a:effectLst/>
                          <a:uLnTx/>
                          <a:uFillTx/>
                          <a:latin typeface="+mn-lt"/>
                          <a:ea typeface="+mn-ea"/>
                          <a:cs typeface="+mn-cs"/>
                        </a:rPr>
                        <a:t>
Estamos batiendo récords de producción para que millones de argentinos puedan progresar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1325646"/>
                  </a:ext>
                </a:extLst>
              </a:tr>
            </a:tbl>
          </a:graphicData>
        </a:graphic>
      </p:graphicFrame>
      <p:sp>
        <p:nvSpPr>
          <p:cNvPr id="4" name="Text Placeholder 3">
            <a:extLst>
              <a:ext uri="{FF2B5EF4-FFF2-40B4-BE49-F238E27FC236}">
                <a16:creationId xmlns:a16="http://schemas.microsoft.com/office/drawing/2014/main" id="{68937D26-CADB-4964-A0BB-136149C480C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374892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E663-6E1B-410E-B446-6C322CD4901B}"/>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E2872D92-ED96-4360-A7B7-2CB33523DA9C}"/>
              </a:ext>
            </a:extLst>
          </p:cNvPr>
          <p:cNvGraphicFramePr>
            <a:graphicFrameLocks noGrp="1"/>
          </p:cNvGraphicFramePr>
          <p:nvPr>
            <p:ph type="tbl" sz="quarter" idx="13"/>
            <p:extLst>
              <p:ext uri="{D42A27DB-BD31-4B8C-83A1-F6EECF244321}">
                <p14:modId xmlns:p14="http://schemas.microsoft.com/office/powerpoint/2010/main" val="127303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2495401"/>
                    </a:ext>
                  </a:extLst>
                </a:gridCol>
                <a:gridCol w="658368">
                  <a:extLst>
                    <a:ext uri="{9D8B030D-6E8A-4147-A177-3AD203B41FA5}">
                      <a16:colId xmlns:a16="http://schemas.microsoft.com/office/drawing/2014/main" val="2817913077"/>
                    </a:ext>
                  </a:extLst>
                </a:gridCol>
                <a:gridCol w="658368">
                  <a:extLst>
                    <a:ext uri="{9D8B030D-6E8A-4147-A177-3AD203B41FA5}">
                      <a16:colId xmlns:a16="http://schemas.microsoft.com/office/drawing/2014/main" val="403598829"/>
                    </a:ext>
                  </a:extLst>
                </a:gridCol>
                <a:gridCol w="658368">
                  <a:extLst>
                    <a:ext uri="{9D8B030D-6E8A-4147-A177-3AD203B41FA5}">
                      <a16:colId xmlns:a16="http://schemas.microsoft.com/office/drawing/2014/main" val="2367488674"/>
                    </a:ext>
                  </a:extLst>
                </a:gridCol>
                <a:gridCol w="658368">
                  <a:extLst>
                    <a:ext uri="{9D8B030D-6E8A-4147-A177-3AD203B41FA5}">
                      <a16:colId xmlns:a16="http://schemas.microsoft.com/office/drawing/2014/main" val="4167650605"/>
                    </a:ext>
                  </a:extLst>
                </a:gridCol>
                <a:gridCol w="658368">
                  <a:extLst>
                    <a:ext uri="{9D8B030D-6E8A-4147-A177-3AD203B41FA5}">
                      <a16:colId xmlns:a16="http://schemas.microsoft.com/office/drawing/2014/main" val="2915758709"/>
                    </a:ext>
                  </a:extLst>
                </a:gridCol>
                <a:gridCol w="658368">
                  <a:extLst>
                    <a:ext uri="{9D8B030D-6E8A-4147-A177-3AD203B41FA5}">
                      <a16:colId xmlns:a16="http://schemas.microsoft.com/office/drawing/2014/main" val="1778198364"/>
                    </a:ext>
                  </a:extLst>
                </a:gridCol>
                <a:gridCol w="658368">
                  <a:extLst>
                    <a:ext uri="{9D8B030D-6E8A-4147-A177-3AD203B41FA5}">
                      <a16:colId xmlns:a16="http://schemas.microsoft.com/office/drawing/2014/main" val="3681803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40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- 2017-07-11 15:03:24</a:t>
                      </a:r>
                      <a:r>
                        <a:rPr kumimoji="0" lang="es-ES" sz="1000" b="0" i="0" u="none" strike="noStrike" kern="1200" cap="none" spc="0" normalizeH="0" baseline="0" noProof="0">
                          <a:ln>
                            <a:noFill/>
                          </a:ln>
                          <a:solidFill>
                            <a:prstClr val="black"/>
                          </a:solidFill>
                          <a:effectLst/>
                          <a:uLnTx/>
                          <a:uFillTx/>
                          <a:latin typeface="+mn-lt"/>
                          <a:ea typeface="+mn-ea"/>
                          <a:cs typeface="+mn-cs"/>
                        </a:rPr>
                        <a:t>
UN ANIMAL MUY ESPECIAL
La cabra criolla del norte neuquino produce fibra cashmere, una de las lanas más finas y valoradas del mundo. Se obtiene mediante la esquila y peinado. En este video te mostramos cómo es el proceso que los productores realizan con asesoramiento de INTA (Via Inta Norte Neuquino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875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- 2017-07-18 18:34:15</a:t>
                      </a:r>
                      <a:r>
                        <a:rPr kumimoji="0" lang="es-ES" sz="1000" b="0" i="0" u="none" strike="noStrike" kern="1200" cap="none" spc="0" normalizeH="0" baseline="0" noProof="0">
                          <a:ln>
                            <a:noFill/>
                          </a:ln>
                          <a:solidFill>
                            <a:prstClr val="black"/>
                          </a:solidFill>
                          <a:effectLst/>
                          <a:uLnTx/>
                          <a:uFillTx/>
                          <a:latin typeface="+mn-lt"/>
                          <a:ea typeface="+mn-ea"/>
                          <a:cs typeface="+mn-cs"/>
                        </a:rPr>
                        <a:t>
¿Cómo hacer rotación de cultivos en una #HuertaUrbana? Entrá a http://goo.gl/alUcqH  y empezá a producir tus alimentos en 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216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- 2017-07-05 12:22:08</a:t>
                      </a:r>
                      <a:r>
                        <a:rPr kumimoji="0" lang="es-ES" sz="1000" b="0" i="0" u="none" strike="noStrike" kern="1200" cap="none" spc="0" normalizeH="0" baseline="0" noProof="0">
                          <a:ln>
                            <a:noFill/>
                          </a:ln>
                          <a:solidFill>
                            <a:prstClr val="black"/>
                          </a:solidFill>
                          <a:effectLst/>
                          <a:uLnTx/>
                          <a:uFillTx/>
                          <a:latin typeface="+mn-lt"/>
                          <a:ea typeface="+mn-ea"/>
                          <a:cs typeface="+mn-cs"/>
                        </a:rPr>
                        <a:t>
LAS EXPORTACIONES PESQUERAS SIGUEN CRECIENDO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930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- 2017-07-13 18:18:20</a:t>
                      </a:r>
                      <a:r>
                        <a:rPr kumimoji="0" lang="es-ES" sz="1000" b="0" i="0" u="none" strike="noStrike" kern="1200" cap="none" spc="0" normalizeH="0" baseline="0" noProof="0">
                          <a:ln>
                            <a:noFill/>
                          </a:ln>
                          <a:solidFill>
                            <a:prstClr val="black"/>
                          </a:solidFill>
                          <a:effectLst/>
                          <a:uLnTx/>
                          <a:uFillTx/>
                          <a:latin typeface="+mn-lt"/>
                          <a:ea typeface="+mn-ea"/>
                          <a:cs typeface="+mn-cs"/>
                        </a:rPr>
                        <a:t>
Los chicos del jardín de infantes de nuestro Ministerio aprenden con la #HuertaUrbana a sumar #MásFrutasyVerduras a las comidas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4441454"/>
                  </a:ext>
                </a:extLst>
              </a:tr>
            </a:tbl>
          </a:graphicData>
        </a:graphic>
      </p:graphicFrame>
      <p:sp>
        <p:nvSpPr>
          <p:cNvPr id="4" name="Text Placeholder 3">
            <a:extLst>
              <a:ext uri="{FF2B5EF4-FFF2-40B4-BE49-F238E27FC236}">
                <a16:creationId xmlns:a16="http://schemas.microsoft.com/office/drawing/2014/main" id="{5223FD55-A75E-4456-8FF7-21DD5DCAF07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743454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907C-D1BB-416A-AE09-C8A0C32D3DC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EB8C2D8-7ECE-4816-94BD-4C0099BCA101}"/>
              </a:ext>
            </a:extLst>
          </p:cNvPr>
          <p:cNvGraphicFramePr>
            <a:graphicFrameLocks noGrp="1"/>
          </p:cNvGraphicFramePr>
          <p:nvPr>
            <p:ph type="chart" sz="quarter" idx="13"/>
            <p:extLst>
              <p:ext uri="{D42A27DB-BD31-4B8C-83A1-F6EECF244321}">
                <p14:modId xmlns:p14="http://schemas.microsoft.com/office/powerpoint/2010/main" val="2905570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5B45E-3DE3-4DAA-9683-68CE1E9A2C0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550157F-769C-4E86-BAAB-39AEA53258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2470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DE7F-DC89-44AB-B966-D632251CC19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ABFBCC2-C34D-4A75-A353-5258DD009B45}"/>
              </a:ext>
            </a:extLst>
          </p:cNvPr>
          <p:cNvGraphicFramePr>
            <a:graphicFrameLocks noGrp="1"/>
          </p:cNvGraphicFramePr>
          <p:nvPr>
            <p:ph type="chart" sz="quarter" idx="13"/>
            <p:extLst>
              <p:ext uri="{D42A27DB-BD31-4B8C-83A1-F6EECF244321}">
                <p14:modId xmlns:p14="http://schemas.microsoft.com/office/powerpoint/2010/main" val="3790875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CA0B2-2C54-40D3-B746-95541314365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D53B7EB-D9E9-4D3A-B758-E3270778F3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45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955F-DA6F-47E8-93BF-1EEC282017D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D9D7D6C-761D-4EEB-B424-9847317E2340}"/>
              </a:ext>
            </a:extLst>
          </p:cNvPr>
          <p:cNvGraphicFramePr>
            <a:graphicFrameLocks noGrp="1"/>
          </p:cNvGraphicFramePr>
          <p:nvPr>
            <p:ph type="chart" sz="quarter" idx="13"/>
            <p:extLst>
              <p:ext uri="{D42A27DB-BD31-4B8C-83A1-F6EECF244321}">
                <p14:modId xmlns:p14="http://schemas.microsoft.com/office/powerpoint/2010/main" val="3064544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0D2B8-4290-4ED4-9CE2-E1C6C8562B7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E0B8577-79D2-40E1-BCF6-921BE6D35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049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264C-F31B-4C33-85F2-4A80373E5D4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132EA82-5D74-45FF-BD99-183F360EAF78}"/>
              </a:ext>
            </a:extLst>
          </p:cNvPr>
          <p:cNvGraphicFramePr>
            <a:graphicFrameLocks noGrp="1"/>
          </p:cNvGraphicFramePr>
          <p:nvPr>
            <p:ph type="chart" sz="quarter" idx="13"/>
            <p:extLst>
              <p:ext uri="{D42A27DB-BD31-4B8C-83A1-F6EECF244321}">
                <p14:modId xmlns:p14="http://schemas.microsoft.com/office/powerpoint/2010/main" val="1308690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00DC5F-DCC7-4330-99FD-22D0A319961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96C0186-45F4-4B1A-AF05-CED2A04D4D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920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FBBEA-DE43-4662-AD77-B88E0A4DC6A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C65B610-BAFC-466A-BC98-5238B18D08C7}"/>
              </a:ext>
            </a:extLst>
          </p:cNvPr>
          <p:cNvGraphicFramePr>
            <a:graphicFrameLocks noGrp="1"/>
          </p:cNvGraphicFramePr>
          <p:nvPr>
            <p:ph type="chart" sz="quarter" idx="13"/>
            <p:extLst>
              <p:ext uri="{D42A27DB-BD31-4B8C-83A1-F6EECF244321}">
                <p14:modId xmlns:p14="http://schemas.microsoft.com/office/powerpoint/2010/main" val="2179009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B5F8F-60E5-4757-8220-2E59496958A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E05A4EF-EBAC-4986-A60F-5D8485CEB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059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8C862-E7C6-42BA-BB15-3201DE86FEEB}"/>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B9B7945-4316-4C3E-8476-32E0605C1B84}"/>
              </a:ext>
            </a:extLst>
          </p:cNvPr>
          <p:cNvGraphicFramePr>
            <a:graphicFrameLocks noGrp="1"/>
          </p:cNvGraphicFramePr>
          <p:nvPr>
            <p:ph type="chart" sz="quarter" idx="13"/>
            <p:extLst>
              <p:ext uri="{D42A27DB-BD31-4B8C-83A1-F6EECF244321}">
                <p14:modId xmlns:p14="http://schemas.microsoft.com/office/powerpoint/2010/main" val="126925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FAD3E-4335-4A88-B4E6-18C9D564075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D128311-27EF-4708-B936-8F6BE3928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6385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1ADCB-8CCA-49E3-AC42-2CC57198418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4FCDEF4-B638-4556-8A43-2F2E78CE9AA3}"/>
              </a:ext>
            </a:extLst>
          </p:cNvPr>
          <p:cNvGraphicFramePr>
            <a:graphicFrameLocks noGrp="1"/>
          </p:cNvGraphicFramePr>
          <p:nvPr>
            <p:ph type="chart" sz="quarter" idx="13"/>
            <p:extLst>
              <p:ext uri="{D42A27DB-BD31-4B8C-83A1-F6EECF244321}">
                <p14:modId xmlns:p14="http://schemas.microsoft.com/office/powerpoint/2010/main" val="3472474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F324E4-90BA-4F30-B42D-F3DED10EF42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8335B7A-89FE-4D38-8E20-BAF1D4EB0B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2578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4BDE5-5821-4D33-94B9-17A40DC634D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095BA11E-7D09-44F4-A1C5-EFBE447CAD96}"/>
              </a:ext>
            </a:extLst>
          </p:cNvPr>
          <p:cNvGraphicFramePr>
            <a:graphicFrameLocks noGrp="1"/>
          </p:cNvGraphicFramePr>
          <p:nvPr>
            <p:ph type="chart" sz="quarter" idx="13"/>
            <p:extLst>
              <p:ext uri="{D42A27DB-BD31-4B8C-83A1-F6EECF244321}">
                <p14:modId xmlns:p14="http://schemas.microsoft.com/office/powerpoint/2010/main" val="639651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80ECB-9F8C-43CB-B093-3C06EED5BAF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5F11A743-3F02-4EFC-B8EB-9CF0F15D1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273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F80F7-BD8F-4479-896C-6CB51A916FD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96DB199D-A5F6-40CD-B2B5-AF431766B0A3}"/>
              </a:ext>
            </a:extLst>
          </p:cNvPr>
          <p:cNvGraphicFramePr>
            <a:graphicFrameLocks noGrp="1"/>
          </p:cNvGraphicFramePr>
          <p:nvPr>
            <p:ph type="tbl" sz="quarter" idx="13"/>
            <p:extLst>
              <p:ext uri="{D42A27DB-BD31-4B8C-83A1-F6EECF244321}">
                <p14:modId xmlns:p14="http://schemas.microsoft.com/office/powerpoint/2010/main" val="159798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8031636"/>
                    </a:ext>
                  </a:extLst>
                </a:gridCol>
                <a:gridCol w="2468880">
                  <a:extLst>
                    <a:ext uri="{9D8B030D-6E8A-4147-A177-3AD203B41FA5}">
                      <a16:colId xmlns:a16="http://schemas.microsoft.com/office/drawing/2014/main" val="162896693"/>
                    </a:ext>
                  </a:extLst>
                </a:gridCol>
                <a:gridCol w="822960">
                  <a:extLst>
                    <a:ext uri="{9D8B030D-6E8A-4147-A177-3AD203B41FA5}">
                      <a16:colId xmlns:a16="http://schemas.microsoft.com/office/drawing/2014/main" val="3416025266"/>
                    </a:ext>
                  </a:extLst>
                </a:gridCol>
                <a:gridCol w="822960">
                  <a:extLst>
                    <a:ext uri="{9D8B030D-6E8A-4147-A177-3AD203B41FA5}">
                      <a16:colId xmlns:a16="http://schemas.microsoft.com/office/drawing/2014/main" val="692043588"/>
                    </a:ext>
                  </a:extLst>
                </a:gridCol>
                <a:gridCol w="822960">
                  <a:extLst>
                    <a:ext uri="{9D8B030D-6E8A-4147-A177-3AD203B41FA5}">
                      <a16:colId xmlns:a16="http://schemas.microsoft.com/office/drawing/2014/main" val="408977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5447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9206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(1), Ministerio de Producción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0914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25302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49479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 Ricardo Buryaile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34154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 Cisco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60281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López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8237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 Contrera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67995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Julio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826042763"/>
                  </a:ext>
                </a:extLst>
              </a:tr>
            </a:tbl>
          </a:graphicData>
        </a:graphic>
      </p:graphicFrame>
      <p:sp>
        <p:nvSpPr>
          <p:cNvPr id="4" name="Text Placeholder 3">
            <a:extLst>
              <a:ext uri="{FF2B5EF4-FFF2-40B4-BE49-F238E27FC236}">
                <a16:creationId xmlns:a16="http://schemas.microsoft.com/office/drawing/2014/main" id="{84A0A7CD-1B95-4072-86FF-EBB8EB0A7D0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28686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5F0DD-71E1-4552-9AAF-6DA233F0519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DF37D78-A6E7-4440-AF0D-25BDBCF3E7E9}"/>
              </a:ext>
            </a:extLst>
          </p:cNvPr>
          <p:cNvGraphicFramePr>
            <a:graphicFrameLocks noGrp="1"/>
          </p:cNvGraphicFramePr>
          <p:nvPr>
            <p:ph type="tbl" sz="quarter" idx="13"/>
            <p:extLst>
              <p:ext uri="{D42A27DB-BD31-4B8C-83A1-F6EECF244321}">
                <p14:modId xmlns:p14="http://schemas.microsoft.com/office/powerpoint/2010/main" val="303088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5224672"/>
                    </a:ext>
                  </a:extLst>
                </a:gridCol>
                <a:gridCol w="2468880">
                  <a:extLst>
                    <a:ext uri="{9D8B030D-6E8A-4147-A177-3AD203B41FA5}">
                      <a16:colId xmlns:a16="http://schemas.microsoft.com/office/drawing/2014/main" val="1364416463"/>
                    </a:ext>
                  </a:extLst>
                </a:gridCol>
                <a:gridCol w="822960">
                  <a:extLst>
                    <a:ext uri="{9D8B030D-6E8A-4147-A177-3AD203B41FA5}">
                      <a16:colId xmlns:a16="http://schemas.microsoft.com/office/drawing/2014/main" val="2352382060"/>
                    </a:ext>
                  </a:extLst>
                </a:gridCol>
                <a:gridCol w="822960">
                  <a:extLst>
                    <a:ext uri="{9D8B030D-6E8A-4147-A177-3AD203B41FA5}">
                      <a16:colId xmlns:a16="http://schemas.microsoft.com/office/drawing/2014/main" val="3135248851"/>
                    </a:ext>
                  </a:extLst>
                </a:gridCol>
                <a:gridCol w="822960">
                  <a:extLst>
                    <a:ext uri="{9D8B030D-6E8A-4147-A177-3AD203B41FA5}">
                      <a16:colId xmlns:a16="http://schemas.microsoft.com/office/drawing/2014/main" val="54436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3134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Eduardo 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07790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 Sarandría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92690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 Lmt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2332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 Minardi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2554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Cammalleri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428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Caballero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615780524"/>
                  </a:ext>
                </a:extLst>
              </a:tr>
            </a:tbl>
          </a:graphicData>
        </a:graphic>
      </p:graphicFrame>
      <p:sp>
        <p:nvSpPr>
          <p:cNvPr id="4" name="Text Placeholder 3">
            <a:extLst>
              <a:ext uri="{FF2B5EF4-FFF2-40B4-BE49-F238E27FC236}">
                <a16:creationId xmlns:a16="http://schemas.microsoft.com/office/drawing/2014/main" id="{3133DC8C-648B-42E7-8D27-F1607CABE90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107896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C988B-05C5-4322-9FA2-1936159A5EBA}"/>
              </a:ext>
            </a:extLst>
          </p:cNvPr>
          <p:cNvSpPr>
            <a:spLocks noGrp="1"/>
          </p:cNvSpPr>
          <p:nvPr>
            <p:ph type="title"/>
          </p:nvPr>
        </p:nvSpPr>
        <p:spPr/>
        <p:txBody>
          <a:bodyPr/>
          <a:lstStyle/>
          <a:p>
            <a:r>
              <a:rPr lang="en-US"/>
              <a:t>Facebook User Posts Table - 1 of 3</a:t>
            </a:r>
          </a:p>
        </p:txBody>
      </p:sp>
      <p:graphicFrame>
        <p:nvGraphicFramePr>
          <p:cNvPr id="5" name="Table Placeholder 4">
            <a:extLst>
              <a:ext uri="{FF2B5EF4-FFF2-40B4-BE49-F238E27FC236}">
                <a16:creationId xmlns:a16="http://schemas.microsoft.com/office/drawing/2014/main" id="{8E4AF053-E83E-44ED-A3E5-AC957E6BD967}"/>
              </a:ext>
            </a:extLst>
          </p:cNvPr>
          <p:cNvGraphicFramePr>
            <a:graphicFrameLocks noGrp="1"/>
          </p:cNvGraphicFramePr>
          <p:nvPr>
            <p:ph type="tbl" sz="quarter" idx="13"/>
            <p:extLst>
              <p:ext uri="{D42A27DB-BD31-4B8C-83A1-F6EECF244321}">
                <p14:modId xmlns:p14="http://schemas.microsoft.com/office/powerpoint/2010/main" val="160191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97835098"/>
                    </a:ext>
                  </a:extLst>
                </a:gridCol>
                <a:gridCol w="822960">
                  <a:extLst>
                    <a:ext uri="{9D8B030D-6E8A-4147-A177-3AD203B41FA5}">
                      <a16:colId xmlns:a16="http://schemas.microsoft.com/office/drawing/2014/main" val="3158426044"/>
                    </a:ext>
                  </a:extLst>
                </a:gridCol>
                <a:gridCol w="822960">
                  <a:extLst>
                    <a:ext uri="{9D8B030D-6E8A-4147-A177-3AD203B41FA5}">
                      <a16:colId xmlns:a16="http://schemas.microsoft.com/office/drawing/2014/main" val="2973732732"/>
                    </a:ext>
                  </a:extLst>
                </a:gridCol>
                <a:gridCol w="822960">
                  <a:extLst>
                    <a:ext uri="{9D8B030D-6E8A-4147-A177-3AD203B41FA5}">
                      <a16:colId xmlns:a16="http://schemas.microsoft.com/office/drawing/2014/main" val="1569654416"/>
                    </a:ext>
                  </a:extLst>
                </a:gridCol>
                <a:gridCol w="822960">
                  <a:extLst>
                    <a:ext uri="{9D8B030D-6E8A-4147-A177-3AD203B41FA5}">
                      <a16:colId xmlns:a16="http://schemas.microsoft.com/office/drawing/2014/main" val="870724747"/>
                    </a:ext>
                  </a:extLst>
                </a:gridCol>
                <a:gridCol w="822960">
                  <a:extLst>
                    <a:ext uri="{9D8B030D-6E8A-4147-A177-3AD203B41FA5}">
                      <a16:colId xmlns:a16="http://schemas.microsoft.com/office/drawing/2014/main" val="1976948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8533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Katy Ruiz Dias - 2017-07-27 17:44:52</a:t>
                      </a:r>
                      <a:r>
                        <a:rPr kumimoji="0" lang="es-ES" sz="1000" b="0" i="0" u="none" strike="noStrike" kern="1200" cap="none" spc="0" normalizeH="0" baseline="0" noProof="0">
                          <a:ln>
                            <a:noFill/>
                          </a:ln>
                          <a:solidFill>
                            <a:prstClr val="black"/>
                          </a:solidFill>
                          <a:effectLst/>
                          <a:uLnTx/>
                          <a:uFillTx/>
                          <a:latin typeface="+mn-lt"/>
                          <a:ea typeface="+mn-ea"/>
                          <a:cs typeface="+mn-cs"/>
                        </a:rPr>
                        <a:t>
Cm puedo aser para anotarle a m hijo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258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Veronica Cavanagh Esencias Florales - 2017-07-27 12:06:29</a:t>
                      </a:r>
                      <a:r>
                        <a:rPr kumimoji="0" lang="es-ES" sz="1000" b="0" i="0" u="none" strike="noStrike" kern="1200" cap="none" spc="0" normalizeH="0" baseline="0" noProof="0">
                          <a:ln>
                            <a:noFill/>
                          </a:ln>
                          <a:solidFill>
                            <a:prstClr val="black"/>
                          </a:solidFill>
                          <a:effectLst/>
                          <a:uLnTx/>
                          <a:uFillTx/>
                          <a:latin typeface="+mn-lt"/>
                          <a:ea typeface="+mn-ea"/>
                          <a:cs typeface="+mn-cs"/>
                        </a:rPr>
                        <a:t>
Agroindustria sin agrotoxicos por favor! Muertes, enfermedades....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227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Veronica Cavanagh Esencias Florales - 2017-07-27 12:05:29</a:t>
                      </a:r>
                      <a:r>
                        <a:rPr kumimoji="0" lang="es-ES" sz="1000" b="0" i="0" u="none" strike="noStrike" kern="1200" cap="none" spc="0" normalizeH="0" baseline="0" noProof="0">
                          <a:ln>
                            <a:noFill/>
                          </a:ln>
                          <a:solidFill>
                            <a:prstClr val="black"/>
                          </a:solidFill>
                          <a:effectLst/>
                          <a:uLnTx/>
                          <a:uFillTx/>
                          <a:latin typeface="+mn-lt"/>
                          <a:ea typeface="+mn-ea"/>
                          <a:cs typeface="+mn-cs"/>
                        </a:rPr>
                        <a:t>
Agroindustria sin agrotoxicos por favor! Muertes, enfermedades....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833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Veronica Cavanagh Esencias Florales - 2017-07-27 12:05:18</a:t>
                      </a:r>
                      <a:r>
                        <a:rPr kumimoji="0" lang="es-ES" sz="1000" b="0" i="0" u="none" strike="noStrike" kern="1200" cap="none" spc="0" normalizeH="0" baseline="0" noProof="0">
                          <a:ln>
                            <a:noFill/>
                          </a:ln>
                          <a:solidFill>
                            <a:prstClr val="black"/>
                          </a:solidFill>
                          <a:effectLst/>
                          <a:uLnTx/>
                          <a:uFillTx/>
                          <a:latin typeface="+mn-lt"/>
                          <a:ea typeface="+mn-ea"/>
                          <a:cs typeface="+mn-cs"/>
                        </a:rPr>
                        <a:t>
Agroindustria sin agrotoxicos por favor! Muertes, enfermedades....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624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Esther Pereyra de Druetta - 2017-07-25 23:06:33</a:t>
                      </a:r>
                      <a:r>
                        <a:rPr kumimoji="0" lang="es-ES" sz="1000" b="0" i="0" u="none" strike="noStrike" kern="1200" cap="none" spc="0" normalizeH="0" baseline="0" noProof="0">
                          <a:ln>
                            <a:noFill/>
                          </a:ln>
                          <a:solidFill>
                            <a:prstClr val="black"/>
                          </a:solidFill>
                          <a:effectLst/>
                          <a:uLnTx/>
                          <a:uFillTx/>
                          <a:latin typeface="+mn-lt"/>
                          <a:ea typeface="+mn-ea"/>
                          <a:cs typeface="+mn-cs"/>
                        </a:rPr>
                        <a:t>
Me gustaria saber como se hace para truchar los plastiquitos amarillos colocadosen la oreja de una vaca "que le llaman guia " ..creo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473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Magno Federico Bence - 2017-07-24 15:15:40</a:t>
                      </a:r>
                      <a:r>
                        <a:rPr kumimoji="0" lang="en-US" sz="1000" b="0" i="0" u="none" strike="noStrike" kern="1200" cap="none" spc="0" normalizeH="0" baseline="0" noProof="0">
                          <a:ln>
                            <a:noFill/>
                          </a:ln>
                          <a:solidFill>
                            <a:prstClr val="black"/>
                          </a:solidFill>
                          <a:effectLst/>
                          <a:uLnTx/>
                          <a:uFillTx/>
                          <a:latin typeface="+mn-lt"/>
                          <a:ea typeface="+mn-ea"/>
                          <a:cs typeface="+mn-cs"/>
                        </a:rPr>
                        <a:t>
Lo invito a que visite nuestra fanpage https://www.facebook.com/poalancar/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6502934"/>
                  </a:ext>
                </a:extLst>
              </a:tr>
            </a:tbl>
          </a:graphicData>
        </a:graphic>
      </p:graphicFrame>
      <p:sp>
        <p:nvSpPr>
          <p:cNvPr id="4" name="Text Placeholder 3">
            <a:extLst>
              <a:ext uri="{FF2B5EF4-FFF2-40B4-BE49-F238E27FC236}">
                <a16:creationId xmlns:a16="http://schemas.microsoft.com/office/drawing/2014/main" id="{B49B6A2D-1DF5-4DC2-9D12-75504F5BCAF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543608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FB8D5-D46C-434D-BC59-F67E27FC4944}"/>
              </a:ext>
            </a:extLst>
          </p:cNvPr>
          <p:cNvSpPr>
            <a:spLocks noGrp="1"/>
          </p:cNvSpPr>
          <p:nvPr>
            <p:ph type="title"/>
          </p:nvPr>
        </p:nvSpPr>
        <p:spPr/>
        <p:txBody>
          <a:bodyPr/>
          <a:lstStyle/>
          <a:p>
            <a:r>
              <a:rPr lang="en-US"/>
              <a:t>Facebook User Posts Table - 2 of 3</a:t>
            </a:r>
          </a:p>
        </p:txBody>
      </p:sp>
      <p:graphicFrame>
        <p:nvGraphicFramePr>
          <p:cNvPr id="5" name="Table Placeholder 4">
            <a:extLst>
              <a:ext uri="{FF2B5EF4-FFF2-40B4-BE49-F238E27FC236}">
                <a16:creationId xmlns:a16="http://schemas.microsoft.com/office/drawing/2014/main" id="{2FC89337-2715-4AB8-BDC3-139D0CB79528}"/>
              </a:ext>
            </a:extLst>
          </p:cNvPr>
          <p:cNvGraphicFramePr>
            <a:graphicFrameLocks noGrp="1"/>
          </p:cNvGraphicFramePr>
          <p:nvPr>
            <p:ph type="tbl" sz="quarter" idx="13"/>
            <p:extLst>
              <p:ext uri="{D42A27DB-BD31-4B8C-83A1-F6EECF244321}">
                <p14:modId xmlns:p14="http://schemas.microsoft.com/office/powerpoint/2010/main" val="199854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9633867"/>
                    </a:ext>
                  </a:extLst>
                </a:gridCol>
                <a:gridCol w="822960">
                  <a:extLst>
                    <a:ext uri="{9D8B030D-6E8A-4147-A177-3AD203B41FA5}">
                      <a16:colId xmlns:a16="http://schemas.microsoft.com/office/drawing/2014/main" val="1375726917"/>
                    </a:ext>
                  </a:extLst>
                </a:gridCol>
                <a:gridCol w="822960">
                  <a:extLst>
                    <a:ext uri="{9D8B030D-6E8A-4147-A177-3AD203B41FA5}">
                      <a16:colId xmlns:a16="http://schemas.microsoft.com/office/drawing/2014/main" val="4166235725"/>
                    </a:ext>
                  </a:extLst>
                </a:gridCol>
                <a:gridCol w="822960">
                  <a:extLst>
                    <a:ext uri="{9D8B030D-6E8A-4147-A177-3AD203B41FA5}">
                      <a16:colId xmlns:a16="http://schemas.microsoft.com/office/drawing/2014/main" val="2981075949"/>
                    </a:ext>
                  </a:extLst>
                </a:gridCol>
                <a:gridCol w="822960">
                  <a:extLst>
                    <a:ext uri="{9D8B030D-6E8A-4147-A177-3AD203B41FA5}">
                      <a16:colId xmlns:a16="http://schemas.microsoft.com/office/drawing/2014/main" val="2999768422"/>
                    </a:ext>
                  </a:extLst>
                </a:gridCol>
                <a:gridCol w="822960">
                  <a:extLst>
                    <a:ext uri="{9D8B030D-6E8A-4147-A177-3AD203B41FA5}">
                      <a16:colId xmlns:a16="http://schemas.microsoft.com/office/drawing/2014/main" val="2263652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1366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Maximiliano Gil Scelzo - 2017-07-19 10:04:17</a:t>
                      </a:r>
                      <a:r>
                        <a:rPr kumimoji="0" lang="es-ES" sz="1000" b="0" i="0" u="none" strike="noStrike" kern="1200" cap="none" spc="0" normalizeH="0" baseline="0" noProof="0">
                          <a:ln>
                            <a:noFill/>
                          </a:ln>
                          <a:solidFill>
                            <a:prstClr val="black"/>
                          </a:solidFill>
                          <a:effectLst/>
                          <a:uLnTx/>
                          <a:uFillTx/>
                          <a:latin typeface="+mn-lt"/>
                          <a:ea typeface="+mn-ea"/>
                          <a:cs typeface="+mn-cs"/>
                        </a:rPr>
                        <a:t>
¿Dónde se puede enviar el CV para trabajar en el Ministerio?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584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Decreto - 2017-07-13 16:37:44</a:t>
                      </a:r>
                      <a:r>
                        <a:rPr kumimoji="0" lang="es-ES" sz="1000" b="0" i="0" u="none" strike="noStrike" kern="1200" cap="none" spc="0" normalizeH="0" baseline="0" noProof="0">
                          <a:ln>
                            <a:noFill/>
                          </a:ln>
                          <a:solidFill>
                            <a:prstClr val="black"/>
                          </a:solidFill>
                          <a:effectLst/>
                          <a:uLnTx/>
                          <a:uFillTx/>
                          <a:latin typeface="+mn-lt"/>
                          <a:ea typeface="+mn-ea"/>
                          <a:cs typeface="+mn-cs"/>
                        </a:rPr>
                        <a:t>
PROGRAMA DE FORMACION 2017 EN GESTION PUBLICA
SE EXTIENDE HASTA EL 24/07 LOS ARANCELES CON DESCUENTO
​
Info: www.programadecapacitacion2016.blogspot.com.ar
Consultas:eventosaaap@gmail.com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759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Maxi Eiza - 2017-07-10 23:08:31</a:t>
                      </a:r>
                      <a:r>
                        <a:rPr kumimoji="0" lang="es-ES" sz="1000" b="0" i="0" u="none" strike="noStrike" kern="1200" cap="none" spc="0" normalizeH="0" baseline="0" noProof="0">
                          <a:ln>
                            <a:noFill/>
                          </a:ln>
                          <a:solidFill>
                            <a:prstClr val="black"/>
                          </a:solidFill>
                          <a:effectLst/>
                          <a:uLnTx/>
                          <a:uFillTx/>
                          <a:latin typeface="+mn-lt"/>
                          <a:ea typeface="+mn-ea"/>
                          <a:cs typeface="+mn-cs"/>
                        </a:rPr>
                        <a:t>
Jornada Nacional de Conservación de Suelos 2017 Pampero TV.
#InstitutodeSuelos #INTA #ConservacióndeSuelos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4605780"/>
                  </a:ext>
                </a:extLst>
              </a:tr>
            </a:tbl>
          </a:graphicData>
        </a:graphic>
      </p:graphicFrame>
      <p:sp>
        <p:nvSpPr>
          <p:cNvPr id="4" name="Text Placeholder 3">
            <a:extLst>
              <a:ext uri="{FF2B5EF4-FFF2-40B4-BE49-F238E27FC236}">
                <a16:creationId xmlns:a16="http://schemas.microsoft.com/office/drawing/2014/main" id="{66A20740-3D30-402C-A2FC-3B163490B80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84259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9CFD-D260-464D-8948-08C6793107BD}"/>
              </a:ext>
            </a:extLst>
          </p:cNvPr>
          <p:cNvSpPr>
            <a:spLocks noGrp="1"/>
          </p:cNvSpPr>
          <p:nvPr>
            <p:ph type="title"/>
          </p:nvPr>
        </p:nvSpPr>
        <p:spPr/>
        <p:txBody>
          <a:bodyPr/>
          <a:lstStyle/>
          <a:p>
            <a:r>
              <a:rPr lang="en-US"/>
              <a:t>Facebook User Posts Table - 3 of 3</a:t>
            </a:r>
          </a:p>
        </p:txBody>
      </p:sp>
      <p:graphicFrame>
        <p:nvGraphicFramePr>
          <p:cNvPr id="5" name="Table Placeholder 4">
            <a:extLst>
              <a:ext uri="{FF2B5EF4-FFF2-40B4-BE49-F238E27FC236}">
                <a16:creationId xmlns:a16="http://schemas.microsoft.com/office/drawing/2014/main" id="{C2BF1D2B-3DC6-45F7-96CA-20737691963A}"/>
              </a:ext>
            </a:extLst>
          </p:cNvPr>
          <p:cNvGraphicFramePr>
            <a:graphicFrameLocks noGrp="1"/>
          </p:cNvGraphicFramePr>
          <p:nvPr>
            <p:ph type="tbl" sz="quarter" idx="13"/>
            <p:extLst>
              <p:ext uri="{D42A27DB-BD31-4B8C-83A1-F6EECF244321}">
                <p14:modId xmlns:p14="http://schemas.microsoft.com/office/powerpoint/2010/main" val="417373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551652"/>
                    </a:ext>
                  </a:extLst>
                </a:gridCol>
                <a:gridCol w="822960">
                  <a:extLst>
                    <a:ext uri="{9D8B030D-6E8A-4147-A177-3AD203B41FA5}">
                      <a16:colId xmlns:a16="http://schemas.microsoft.com/office/drawing/2014/main" val="3998036900"/>
                    </a:ext>
                  </a:extLst>
                </a:gridCol>
                <a:gridCol w="822960">
                  <a:extLst>
                    <a:ext uri="{9D8B030D-6E8A-4147-A177-3AD203B41FA5}">
                      <a16:colId xmlns:a16="http://schemas.microsoft.com/office/drawing/2014/main" val="2813603908"/>
                    </a:ext>
                  </a:extLst>
                </a:gridCol>
                <a:gridCol w="822960">
                  <a:extLst>
                    <a:ext uri="{9D8B030D-6E8A-4147-A177-3AD203B41FA5}">
                      <a16:colId xmlns:a16="http://schemas.microsoft.com/office/drawing/2014/main" val="4228155280"/>
                    </a:ext>
                  </a:extLst>
                </a:gridCol>
                <a:gridCol w="822960">
                  <a:extLst>
                    <a:ext uri="{9D8B030D-6E8A-4147-A177-3AD203B41FA5}">
                      <a16:colId xmlns:a16="http://schemas.microsoft.com/office/drawing/2014/main" val="1978255270"/>
                    </a:ext>
                  </a:extLst>
                </a:gridCol>
                <a:gridCol w="822960">
                  <a:extLst>
                    <a:ext uri="{9D8B030D-6E8A-4147-A177-3AD203B41FA5}">
                      <a16:colId xmlns:a16="http://schemas.microsoft.com/office/drawing/2014/main" val="1165571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4435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 Abregu - 2017-07-03 23:17:36</a:t>
                      </a:r>
                      <a:r>
                        <a:rPr kumimoji="0" lang="es-ES" sz="1000" b="0" i="0" u="none" strike="noStrike" kern="1200" cap="none" spc="0" normalizeH="0" baseline="0" noProof="0">
                          <a:ln>
                            <a:noFill/>
                          </a:ln>
                          <a:solidFill>
                            <a:prstClr val="black"/>
                          </a:solidFill>
                          <a:effectLst/>
                          <a:uLnTx/>
                          <a:uFillTx/>
                          <a:latin typeface="+mn-lt"/>
                          <a:ea typeface="+mn-ea"/>
                          <a:cs typeface="+mn-cs"/>
                        </a:rPr>
                        <a:t>
Buenas noches .Cuando se prohibirá en Argentina el uso de GLIFOSATO? 
Otros países del mundo ,aún quienes fabrican este herbicida han dejado de utilizarlo, debido a la toma de conciencia ,de los daños que ocasionan al medio ambiente y las personas. 
Sin ir más lejos , es de público conocimiento que a aumentado notoriamente, los porcentajes de  enfermos de Cáncer , en nuestro país . Por favor ! No superponer , los intereses creados, por sobre  la salud de los argentinos . 
Me interesa la gestión actual , y este es un tema " FUNDAMENTAL" para resolver .
Quiero " LOS CAMBIOS " confío en " LOS CAMBIOS"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460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 Abregu - 2017-07-03 23:06:15</a:t>
                      </a:r>
                      <a:r>
                        <a:rPr kumimoji="0" lang="es-ES" sz="1000" b="0" i="0" u="none" strike="noStrike" kern="1200" cap="none" spc="0" normalizeH="0" baseline="0" noProof="0">
                          <a:ln>
                            <a:noFill/>
                          </a:ln>
                          <a:solidFill>
                            <a:prstClr val="black"/>
                          </a:solidFill>
                          <a:effectLst/>
                          <a:uLnTx/>
                          <a:uFillTx/>
                          <a:latin typeface="+mn-lt"/>
                          <a:ea typeface="+mn-ea"/>
                          <a:cs typeface="+mn-cs"/>
                        </a:rPr>
                        <a:t>
Hola ! Quisiera saber qué medidas se están tomando desde el Gobierno, para evitar la contaminación agroquímica.Cuando se dejará de utilizar GLIFOSATO EN NUESTRO PAÍS? 
Agradeceré su respuesta . Slds.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2482039"/>
                  </a:ext>
                </a:extLst>
              </a:tr>
            </a:tbl>
          </a:graphicData>
        </a:graphic>
      </p:graphicFrame>
      <p:sp>
        <p:nvSpPr>
          <p:cNvPr id="4" name="Text Placeholder 3">
            <a:extLst>
              <a:ext uri="{FF2B5EF4-FFF2-40B4-BE49-F238E27FC236}">
                <a16:creationId xmlns:a16="http://schemas.microsoft.com/office/drawing/2014/main" id="{347DC127-19BB-491C-B5FB-805C9738696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48705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3615F-E426-472C-81E1-33D3E2201166}"/>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2D1716EA-91ED-4516-AB26-5FBD9291F6D6}"/>
              </a:ext>
            </a:extLst>
          </p:cNvPr>
          <p:cNvGraphicFramePr>
            <a:graphicFrameLocks noGrp="1"/>
          </p:cNvGraphicFramePr>
          <p:nvPr>
            <p:ph type="tbl" sz="quarter" idx="13"/>
            <p:extLst>
              <p:ext uri="{D42A27DB-BD31-4B8C-83A1-F6EECF244321}">
                <p14:modId xmlns:p14="http://schemas.microsoft.com/office/powerpoint/2010/main" val="326254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3963815"/>
                    </a:ext>
                  </a:extLst>
                </a:gridCol>
                <a:gridCol w="1645920">
                  <a:extLst>
                    <a:ext uri="{9D8B030D-6E8A-4147-A177-3AD203B41FA5}">
                      <a16:colId xmlns:a16="http://schemas.microsoft.com/office/drawing/2014/main" val="1994856112"/>
                    </a:ext>
                  </a:extLst>
                </a:gridCol>
                <a:gridCol w="822960">
                  <a:extLst>
                    <a:ext uri="{9D8B030D-6E8A-4147-A177-3AD203B41FA5}">
                      <a16:colId xmlns:a16="http://schemas.microsoft.com/office/drawing/2014/main" val="1656031447"/>
                    </a:ext>
                  </a:extLst>
                </a:gridCol>
                <a:gridCol w="822960">
                  <a:extLst>
                    <a:ext uri="{9D8B030D-6E8A-4147-A177-3AD203B41FA5}">
                      <a16:colId xmlns:a16="http://schemas.microsoft.com/office/drawing/2014/main" val="181522570"/>
                    </a:ext>
                  </a:extLst>
                </a:gridCol>
                <a:gridCol w="822960">
                  <a:extLst>
                    <a:ext uri="{9D8B030D-6E8A-4147-A177-3AD203B41FA5}">
                      <a16:colId xmlns:a16="http://schemas.microsoft.com/office/drawing/2014/main" val="2198004963"/>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759133477"/>
                  </a:ext>
                </a:extLst>
              </a:tr>
              <a:tr h="370840">
                <a:tc>
                  <a:txBody>
                    <a:bodyPr/>
                    <a:lstStyle/>
                    <a:p>
                      <a:r>
                        <a:rPr lang="es-ES" sz="1000" b="1"/>
                        <a:t>Ministerio de Agroindustria de la Nación Argentina</a:t>
                      </a:r>
                      <a:r>
                        <a:rPr lang="es-ES" sz="1000"/>
                        <a:t> was asked by </a:t>
                      </a:r>
                      <a:r>
                        <a:rPr lang="es-ES" sz="1000" b="1"/>
                        <a:t>Maximiliano Gil Scelzo - 2017-07-19 10:04:17</a:t>
                      </a:r>
                      <a:r>
                        <a:rPr lang="es-ES" sz="1000"/>
                        <a:t>
¿Dónde se puede enviar el CV para trabajar en el Ministerio? Gracias.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52394784"/>
                  </a:ext>
                </a:extLst>
              </a:tr>
              <a:tr h="370840">
                <a:tc>
                  <a:txBody>
                    <a:bodyPr/>
                    <a:lstStyle/>
                    <a:p>
                      <a:r>
                        <a:rPr lang="es-ES" sz="1000" b="1"/>
                        <a:t>Ministerio de Agroindustria de la Nación Argentina</a:t>
                      </a:r>
                      <a:r>
                        <a:rPr lang="es-ES" sz="1000"/>
                        <a:t> was asked by </a:t>
                      </a:r>
                      <a:r>
                        <a:rPr lang="es-ES" sz="1000" b="1"/>
                        <a:t>Val Abregu - 2017-07-03 23:17:36</a:t>
                      </a:r>
                      <a:r>
                        <a:rPr lang="es-ES" sz="1000"/>
                        <a:t>
Buenas noches .Cuando se prohibirá en Argentina el uso de GLIFOSATO? 
Otros países del mundo ,aún quienes fabrican este herbicida han dejado de utilizarlo, debido a la toma de conciencia ,de los daños que ocasionan al medio ambiente y las personas. 
Sin ir más lejos , es de público conocimiento que a aumentado notoriamente, los porcentajes de  enfermos de Cáncer , en nuestro país . Por favor ! No superponer , los intereses creados, por sobre  la salud de los argentinos . 
Me interesa la gestión actual , y este es un tema " FUNDAMENTAL" para resolver .
Quiero " LOS CAMBIOS " confío en " LOS CAMBIOS"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64324526"/>
                  </a:ext>
                </a:extLst>
              </a:tr>
              <a:tr h="370840">
                <a:tc>
                  <a:txBody>
                    <a:bodyPr/>
                    <a:lstStyle/>
                    <a:p>
                      <a:r>
                        <a:rPr lang="es-ES" sz="1000" b="1"/>
                        <a:t>Ministerio de Agroindustria de la Nación Argentina</a:t>
                      </a:r>
                      <a:r>
                        <a:rPr lang="es-ES" sz="1000"/>
                        <a:t> was asked by </a:t>
                      </a:r>
                      <a:r>
                        <a:rPr lang="es-ES" sz="1000" b="1"/>
                        <a:t>Val Abregu - 2017-07-03 23:06:15</a:t>
                      </a:r>
                      <a:r>
                        <a:rPr lang="es-ES" sz="1000"/>
                        <a:t>
Hola ! Quisiera saber qué medidas se están tomando desde el Gobierno, para evitar la contaminación agroquímica.Cuando se dejará de utilizar GLIFOSATO EN NUESTRO PAÍS? 
Agradeceré su respuesta . Slds.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95665035"/>
                  </a:ext>
                </a:extLst>
              </a:tr>
            </a:tbl>
          </a:graphicData>
        </a:graphic>
      </p:graphicFrame>
      <p:sp>
        <p:nvSpPr>
          <p:cNvPr id="4" name="Text Placeholder 3">
            <a:extLst>
              <a:ext uri="{FF2B5EF4-FFF2-40B4-BE49-F238E27FC236}">
                <a16:creationId xmlns:a16="http://schemas.microsoft.com/office/drawing/2014/main" id="{3A509331-698B-465D-8734-5DAE5C69F59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32638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B871-CB0B-4CE7-8895-84EAC3EB307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D2FFC57-2C65-4F2D-A44F-1F4CC6BAFE0D}"/>
              </a:ext>
            </a:extLst>
          </p:cNvPr>
          <p:cNvGraphicFramePr>
            <a:graphicFrameLocks noGrp="1"/>
          </p:cNvGraphicFramePr>
          <p:nvPr>
            <p:ph type="chart" sz="quarter" idx="13"/>
            <p:extLst>
              <p:ext uri="{D42A27DB-BD31-4B8C-83A1-F6EECF244321}">
                <p14:modId xmlns:p14="http://schemas.microsoft.com/office/powerpoint/2010/main" val="1191505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3CFE9-3351-4211-9CDD-D606267FD22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BC1C46C-F91B-472C-B6C2-14557179C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188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1490</Words>
  <Application>Microsoft Office PowerPoint</Application>
  <PresentationFormat>On-screen Show (4:3)</PresentationFormat>
  <Paragraphs>557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3</vt:lpstr>
      <vt:lpstr>Facebook User Posts Table - 2 of 3</vt:lpstr>
      <vt:lpstr>Facebook User Posts Table - 3 of 3</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2017-07-31T20:09:25Z</dcterms:created>
  <dcterms:modified xsi:type="dcterms:W3CDTF">2017-07-31T20:10:29Z</dcterms:modified>
</cp:coreProperties>
</file>