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8583</c:v>
                </c:pt>
                <c:pt idx="1">
                  <c:v>8588</c:v>
                </c:pt>
                <c:pt idx="2">
                  <c:v>8624</c:v>
                </c:pt>
                <c:pt idx="3">
                  <c:v>8625</c:v>
                </c:pt>
                <c:pt idx="4">
                  <c:v>8624</c:v>
                </c:pt>
                <c:pt idx="5">
                  <c:v>8632</c:v>
                </c:pt>
                <c:pt idx="6">
                  <c:v>8645</c:v>
                </c:pt>
                <c:pt idx="7">
                  <c:v>8668</c:v>
                </c:pt>
                <c:pt idx="8">
                  <c:v>8668</c:v>
                </c:pt>
                <c:pt idx="9">
                  <c:v>8676</c:v>
                </c:pt>
                <c:pt idx="10">
                  <c:v>8677</c:v>
                </c:pt>
                <c:pt idx="11">
                  <c:v>8677</c:v>
                </c:pt>
                <c:pt idx="12">
                  <c:v>8683</c:v>
                </c:pt>
                <c:pt idx="13">
                  <c:v>8691</c:v>
                </c:pt>
                <c:pt idx="14">
                  <c:v>8701</c:v>
                </c:pt>
                <c:pt idx="15">
                  <c:v>8711</c:v>
                </c:pt>
                <c:pt idx="16">
                  <c:v>8717</c:v>
                </c:pt>
                <c:pt idx="17">
                  <c:v>8726</c:v>
                </c:pt>
                <c:pt idx="18">
                  <c:v>8741</c:v>
                </c:pt>
                <c:pt idx="19">
                  <c:v>8741</c:v>
                </c:pt>
                <c:pt idx="20">
                  <c:v>8748</c:v>
                </c:pt>
                <c:pt idx="21">
                  <c:v>8755</c:v>
                </c:pt>
                <c:pt idx="22">
                  <c:v>8758</c:v>
                </c:pt>
                <c:pt idx="23">
                  <c:v>8761</c:v>
                </c:pt>
                <c:pt idx="24">
                  <c:v>8767</c:v>
                </c:pt>
                <c:pt idx="25">
                  <c:v>8774</c:v>
                </c:pt>
                <c:pt idx="26">
                  <c:v>8787</c:v>
                </c:pt>
                <c:pt idx="27">
                  <c:v>8808</c:v>
                </c:pt>
                <c:pt idx="28">
                  <c:v>8813</c:v>
                </c:pt>
                <c:pt idx="29">
                  <c:v>8818</c:v>
                </c:pt>
              </c:numCache>
            </c:numRef>
          </c:val>
          <c:smooth val="0"/>
          <c:extLst>
            <c:ext xmlns:c16="http://schemas.microsoft.com/office/drawing/2014/chart" uri="{C3380CC4-5D6E-409C-BE32-E72D297353CC}">
              <c16:uniqueId val="{00000000-B098-4B21-8305-D6FEE24DD748}"/>
            </c:ext>
          </c:extLst>
        </c:ser>
        <c:dLbls>
          <c:showLegendKey val="0"/>
          <c:showVal val="0"/>
          <c:showCatName val="0"/>
          <c:showSerName val="0"/>
          <c:showPercent val="0"/>
          <c:showBubbleSize val="0"/>
        </c:dLbls>
        <c:smooth val="0"/>
        <c:axId val="252112488"/>
        <c:axId val="252111176"/>
      </c:lineChart>
      <c:dateAx>
        <c:axId val="252112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1176"/>
        <c:crosses val="autoZero"/>
        <c:auto val="1"/>
        <c:lblOffset val="100"/>
        <c:baseTimeUnit val="days"/>
      </c:dateAx>
      <c:valAx>
        <c:axId val="25211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2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1.9116447138360999</c:v>
                </c:pt>
                <c:pt idx="1">
                  <c:v>4.4845661036692004</c:v>
                </c:pt>
                <c:pt idx="2">
                  <c:v>0</c:v>
                </c:pt>
                <c:pt idx="3">
                  <c:v>0</c:v>
                </c:pt>
                <c:pt idx="4">
                  <c:v>0.84647495361781</c:v>
                </c:pt>
                <c:pt idx="5">
                  <c:v>5.8182661103384001</c:v>
                </c:pt>
                <c:pt idx="6">
                  <c:v>3.1951840703866998</c:v>
                </c:pt>
                <c:pt idx="7">
                  <c:v>1.1783733826248</c:v>
                </c:pt>
                <c:pt idx="8">
                  <c:v>3.7724965389939999</c:v>
                </c:pt>
                <c:pt idx="9">
                  <c:v>0</c:v>
                </c:pt>
                <c:pt idx="10">
                  <c:v>0</c:v>
                </c:pt>
                <c:pt idx="11">
                  <c:v>1.3599170220122001</c:v>
                </c:pt>
                <c:pt idx="12">
                  <c:v>1.9758064516128999</c:v>
                </c:pt>
                <c:pt idx="13">
                  <c:v>1.0705652123863001</c:v>
                </c:pt>
                <c:pt idx="14">
                  <c:v>1.9376724931003</c:v>
                </c:pt>
                <c:pt idx="15">
                  <c:v>2.6878015161956998</c:v>
                </c:pt>
                <c:pt idx="16">
                  <c:v>1.6066100527886</c:v>
                </c:pt>
                <c:pt idx="17">
                  <c:v>11.432175209265001</c:v>
                </c:pt>
                <c:pt idx="18">
                  <c:v>1.6947211725638001</c:v>
                </c:pt>
                <c:pt idx="19">
                  <c:v>3.1804141402586001</c:v>
                </c:pt>
                <c:pt idx="20">
                  <c:v>2.7561756633119998</c:v>
                </c:pt>
                <c:pt idx="21">
                  <c:v>2.0454805165123999</c:v>
                </c:pt>
                <c:pt idx="22">
                  <c:v>0</c:v>
                </c:pt>
                <c:pt idx="23">
                  <c:v>1.2101838109373</c:v>
                </c:pt>
                <c:pt idx="24">
                  <c:v>0</c:v>
                </c:pt>
                <c:pt idx="25">
                  <c:v>3.2839224629418</c:v>
                </c:pt>
                <c:pt idx="26">
                  <c:v>4.2312072892938</c:v>
                </c:pt>
                <c:pt idx="27">
                  <c:v>2.5804251449358002</c:v>
                </c:pt>
                <c:pt idx="28">
                  <c:v>0</c:v>
                </c:pt>
                <c:pt idx="29">
                  <c:v>3.4259784458309999</c:v>
                </c:pt>
              </c:numCache>
            </c:numRef>
          </c:val>
          <c:smooth val="0"/>
          <c:extLst>
            <c:ext xmlns:c16="http://schemas.microsoft.com/office/drawing/2014/chart" uri="{C3380CC4-5D6E-409C-BE32-E72D297353CC}">
              <c16:uniqueId val="{00000000-5300-4DF5-B8C4-177D7F57BF2C}"/>
            </c:ext>
          </c:extLst>
        </c:ser>
        <c:dLbls>
          <c:showLegendKey val="0"/>
          <c:showVal val="0"/>
          <c:showCatName val="0"/>
          <c:showSerName val="0"/>
          <c:showPercent val="0"/>
          <c:showBubbleSize val="0"/>
        </c:dLbls>
        <c:smooth val="0"/>
        <c:axId val="252116096"/>
        <c:axId val="252116752"/>
      </c:lineChart>
      <c:dateAx>
        <c:axId val="252116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6752"/>
        <c:crosses val="autoZero"/>
        <c:auto val="1"/>
        <c:lblOffset val="100"/>
        <c:baseTimeUnit val="days"/>
      </c:dateAx>
      <c:valAx>
        <c:axId val="252116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7</c:v>
                </c:pt>
                <c:pt idx="2">
                  <c:v>12</c:v>
                </c:pt>
                <c:pt idx="3">
                  <c:v>11</c:v>
                </c:pt>
                <c:pt idx="4">
                  <c:v>5</c:v>
                </c:pt>
                <c:pt idx="5">
                  <c:v>13</c:v>
                </c:pt>
                <c:pt idx="6">
                  <c:v>4</c:v>
                </c:pt>
              </c:numCache>
            </c:numRef>
          </c:val>
          <c:extLst>
            <c:ext xmlns:c16="http://schemas.microsoft.com/office/drawing/2014/chart" uri="{C3380CC4-5D6E-409C-BE32-E72D297353CC}">
              <c16:uniqueId val="{00000000-B39B-4D0B-A0A4-8D6DC444E882}"/>
            </c:ext>
          </c:extLst>
        </c:ser>
        <c:dLbls>
          <c:showLegendKey val="0"/>
          <c:showVal val="0"/>
          <c:showCatName val="0"/>
          <c:showSerName val="0"/>
          <c:showPercent val="0"/>
          <c:showBubbleSize val="0"/>
        </c:dLbls>
        <c:gapWidth val="219"/>
        <c:overlap val="-27"/>
        <c:axId val="298127824"/>
        <c:axId val="298129792"/>
      </c:barChart>
      <c:catAx>
        <c:axId val="298127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29792"/>
        <c:crosses val="autoZero"/>
        <c:auto val="1"/>
        <c:lblAlgn val="ctr"/>
        <c:lblOffset val="100"/>
        <c:noMultiLvlLbl val="0"/>
      </c:catAx>
      <c:valAx>
        <c:axId val="29812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2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CA6-42F9-95BC-74247C4061D4}"/>
            </c:ext>
          </c:extLst>
        </c:ser>
        <c:dLbls>
          <c:showLegendKey val="0"/>
          <c:showVal val="0"/>
          <c:showCatName val="0"/>
          <c:showSerName val="0"/>
          <c:showPercent val="0"/>
          <c:showBubbleSize val="0"/>
        </c:dLbls>
        <c:axId val="298125528"/>
        <c:axId val="298126184"/>
      </c:radarChart>
      <c:catAx>
        <c:axId val="29812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26184"/>
        <c:crosses val="autoZero"/>
        <c:auto val="1"/>
        <c:lblAlgn val="ctr"/>
        <c:lblOffset val="100"/>
        <c:noMultiLvlLbl val="0"/>
      </c:catAx>
      <c:valAx>
        <c:axId val="29812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2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8</c:v>
                </c:pt>
                <c:pt idx="1">
                  <c:v>5</c:v>
                </c:pt>
                <c:pt idx="2">
                  <c:v>36</c:v>
                </c:pt>
                <c:pt idx="3">
                  <c:v>1</c:v>
                </c:pt>
                <c:pt idx="4">
                  <c:v>-1</c:v>
                </c:pt>
                <c:pt idx="5">
                  <c:v>8</c:v>
                </c:pt>
                <c:pt idx="6">
                  <c:v>13</c:v>
                </c:pt>
                <c:pt idx="7">
                  <c:v>23</c:v>
                </c:pt>
                <c:pt idx="8">
                  <c:v>0</c:v>
                </c:pt>
                <c:pt idx="9">
                  <c:v>8</c:v>
                </c:pt>
                <c:pt idx="10">
                  <c:v>1</c:v>
                </c:pt>
                <c:pt idx="11">
                  <c:v>0</c:v>
                </c:pt>
                <c:pt idx="12">
                  <c:v>6</c:v>
                </c:pt>
                <c:pt idx="13">
                  <c:v>8</c:v>
                </c:pt>
                <c:pt idx="14">
                  <c:v>10</c:v>
                </c:pt>
                <c:pt idx="15">
                  <c:v>10</c:v>
                </c:pt>
                <c:pt idx="16">
                  <c:v>6</c:v>
                </c:pt>
                <c:pt idx="17">
                  <c:v>9</c:v>
                </c:pt>
                <c:pt idx="18">
                  <c:v>15</c:v>
                </c:pt>
                <c:pt idx="19">
                  <c:v>0</c:v>
                </c:pt>
                <c:pt idx="20">
                  <c:v>7</c:v>
                </c:pt>
                <c:pt idx="21">
                  <c:v>7</c:v>
                </c:pt>
                <c:pt idx="22">
                  <c:v>3</c:v>
                </c:pt>
                <c:pt idx="23">
                  <c:v>3</c:v>
                </c:pt>
                <c:pt idx="24">
                  <c:v>6</c:v>
                </c:pt>
                <c:pt idx="25">
                  <c:v>7</c:v>
                </c:pt>
                <c:pt idx="26">
                  <c:v>13</c:v>
                </c:pt>
                <c:pt idx="27">
                  <c:v>21</c:v>
                </c:pt>
                <c:pt idx="28">
                  <c:v>5</c:v>
                </c:pt>
                <c:pt idx="29">
                  <c:v>5</c:v>
                </c:pt>
              </c:numCache>
            </c:numRef>
          </c:val>
          <c:smooth val="0"/>
          <c:extLst>
            <c:ext xmlns:c16="http://schemas.microsoft.com/office/drawing/2014/chart" uri="{C3380CC4-5D6E-409C-BE32-E72D297353CC}">
              <c16:uniqueId val="{00000000-10D9-429D-B152-0EEBCF26E3E8}"/>
            </c:ext>
          </c:extLst>
        </c:ser>
        <c:dLbls>
          <c:showLegendKey val="0"/>
          <c:showVal val="0"/>
          <c:showCatName val="0"/>
          <c:showSerName val="0"/>
          <c:showPercent val="0"/>
          <c:showBubbleSize val="0"/>
        </c:dLbls>
        <c:smooth val="0"/>
        <c:axId val="252027256"/>
        <c:axId val="252022008"/>
      </c:lineChart>
      <c:dateAx>
        <c:axId val="252027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22008"/>
        <c:crosses val="autoZero"/>
        <c:auto val="1"/>
        <c:lblOffset val="100"/>
        <c:baseTimeUnit val="days"/>
      </c:dateAx>
      <c:valAx>
        <c:axId val="25202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02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Sheet1!$A$2:$A$31</c:f>
              <c:numCache>
                <c:formatCode>m/d/yyyy</c:formatCode>
                <c:ptCount val="30"/>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numCache>
            </c:numRef>
          </c:cat>
          <c:val>
            <c:numRef>
              <c:f>Sheet1!$B$2:$B$31</c:f>
              <c:numCache>
                <c:formatCode>General</c:formatCode>
                <c:ptCount val="30"/>
                <c:pt idx="0">
                  <c:v>1</c:v>
                </c:pt>
                <c:pt idx="1">
                  <c:v>1</c:v>
                </c:pt>
                <c:pt idx="2">
                  <c:v>0</c:v>
                </c:pt>
                <c:pt idx="3">
                  <c:v>0</c:v>
                </c:pt>
                <c:pt idx="4">
                  <c:v>1</c:v>
                </c:pt>
                <c:pt idx="5">
                  <c:v>1</c:v>
                </c:pt>
                <c:pt idx="6">
                  <c:v>1</c:v>
                </c:pt>
                <c:pt idx="7">
                  <c:v>1</c:v>
                </c:pt>
                <c:pt idx="8">
                  <c:v>1</c:v>
                </c:pt>
                <c:pt idx="9">
                  <c:v>0</c:v>
                </c:pt>
                <c:pt idx="10">
                  <c:v>0</c:v>
                </c:pt>
                <c:pt idx="11">
                  <c:v>1</c:v>
                </c:pt>
                <c:pt idx="12">
                  <c:v>2</c:v>
                </c:pt>
                <c:pt idx="13">
                  <c:v>1</c:v>
                </c:pt>
                <c:pt idx="14">
                  <c:v>2</c:v>
                </c:pt>
                <c:pt idx="15">
                  <c:v>1</c:v>
                </c:pt>
                <c:pt idx="16">
                  <c:v>1</c:v>
                </c:pt>
                <c:pt idx="17">
                  <c:v>1</c:v>
                </c:pt>
                <c:pt idx="18">
                  <c:v>1</c:v>
                </c:pt>
                <c:pt idx="19">
                  <c:v>1</c:v>
                </c:pt>
                <c:pt idx="20">
                  <c:v>1</c:v>
                </c:pt>
                <c:pt idx="21">
                  <c:v>1</c:v>
                </c:pt>
                <c:pt idx="22">
                  <c:v>0</c:v>
                </c:pt>
                <c:pt idx="23">
                  <c:v>1</c:v>
                </c:pt>
                <c:pt idx="24">
                  <c:v>0</c:v>
                </c:pt>
                <c:pt idx="25">
                  <c:v>1</c:v>
                </c:pt>
                <c:pt idx="26">
                  <c:v>2</c:v>
                </c:pt>
                <c:pt idx="27">
                  <c:v>1</c:v>
                </c:pt>
                <c:pt idx="28">
                  <c:v>0</c:v>
                </c:pt>
                <c:pt idx="29">
                  <c:v>1</c:v>
                </c:pt>
              </c:numCache>
            </c:numRef>
          </c:val>
          <c:smooth val="0"/>
          <c:extLst>
            <c:ext xmlns:c16="http://schemas.microsoft.com/office/drawing/2014/chart" uri="{C3380CC4-5D6E-409C-BE32-E72D297353CC}">
              <c16:uniqueId val="{00000000-0308-498B-ACC3-08FF48491026}"/>
            </c:ext>
          </c:extLst>
        </c:ser>
        <c:dLbls>
          <c:showLegendKey val="0"/>
          <c:showVal val="0"/>
          <c:showCatName val="0"/>
          <c:showSerName val="0"/>
          <c:showPercent val="0"/>
          <c:showBubbleSize val="0"/>
        </c:dLbls>
        <c:smooth val="0"/>
        <c:axId val="368374008"/>
        <c:axId val="368371712"/>
      </c:lineChart>
      <c:dateAx>
        <c:axId val="36837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1712"/>
        <c:crosses val="autoZero"/>
        <c:auto val="1"/>
        <c:lblOffset val="100"/>
        <c:baseTimeUnit val="days"/>
      </c:dateAx>
      <c:valAx>
        <c:axId val="36837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6</c:v>
                </c:pt>
                <c:pt idx="2">
                  <c:v>4</c:v>
                </c:pt>
                <c:pt idx="3">
                  <c:v>5</c:v>
                </c:pt>
                <c:pt idx="4">
                  <c:v>4</c:v>
                </c:pt>
                <c:pt idx="5">
                  <c:v>2</c:v>
                </c:pt>
                <c:pt idx="6">
                  <c:v>1</c:v>
                </c:pt>
              </c:numCache>
            </c:numRef>
          </c:val>
          <c:extLst>
            <c:ext xmlns:c16="http://schemas.microsoft.com/office/drawing/2014/chart" uri="{C3380CC4-5D6E-409C-BE32-E72D297353CC}">
              <c16:uniqueId val="{00000000-0301-46EA-81DB-EDF85602726D}"/>
            </c:ext>
          </c:extLst>
        </c:ser>
        <c:dLbls>
          <c:showLegendKey val="0"/>
          <c:showVal val="0"/>
          <c:showCatName val="0"/>
          <c:showSerName val="0"/>
          <c:showPercent val="0"/>
          <c:showBubbleSize val="0"/>
        </c:dLbls>
        <c:gapWidth val="219"/>
        <c:overlap val="-27"/>
        <c:axId val="368364496"/>
        <c:axId val="368366136"/>
      </c:barChart>
      <c:catAx>
        <c:axId val="368364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66136"/>
        <c:crosses val="autoZero"/>
        <c:auto val="1"/>
        <c:lblAlgn val="ctr"/>
        <c:lblOffset val="100"/>
        <c:noMultiLvlLbl val="0"/>
      </c:catAx>
      <c:valAx>
        <c:axId val="36836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64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1.8017241379310001</c:v>
                </c:pt>
                <c:pt idx="1">
                  <c:v>3.5747126436782</c:v>
                </c:pt>
                <c:pt idx="2">
                  <c:v>2.4051724137931001</c:v>
                </c:pt>
                <c:pt idx="3">
                  <c:v>1.7977011494252999</c:v>
                </c:pt>
                <c:pt idx="4">
                  <c:v>3.5862068965517002</c:v>
                </c:pt>
                <c:pt idx="5">
                  <c:v>1.4137931034483</c:v>
                </c:pt>
                <c:pt idx="6">
                  <c:v>11.459770114943</c:v>
                </c:pt>
              </c:numCache>
            </c:numRef>
          </c:val>
          <c:extLst>
            <c:ext xmlns:c16="http://schemas.microsoft.com/office/drawing/2014/chart" uri="{C3380CC4-5D6E-409C-BE32-E72D297353CC}">
              <c16:uniqueId val="{00000000-4666-420E-B4D6-C6247F43A938}"/>
            </c:ext>
          </c:extLst>
        </c:ser>
        <c:dLbls>
          <c:showLegendKey val="0"/>
          <c:showVal val="0"/>
          <c:showCatName val="0"/>
          <c:showSerName val="0"/>
          <c:showPercent val="0"/>
          <c:showBubbleSize val="0"/>
        </c:dLbls>
        <c:gapWidth val="219"/>
        <c:overlap val="-27"/>
        <c:axId val="368370400"/>
        <c:axId val="368370728"/>
      </c:barChart>
      <c:catAx>
        <c:axId val="36837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0728"/>
        <c:crosses val="autoZero"/>
        <c:auto val="1"/>
        <c:lblAlgn val="ctr"/>
        <c:lblOffset val="100"/>
        <c:noMultiLvlLbl val="0"/>
      </c:catAx>
      <c:valAx>
        <c:axId val="36837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Ricardo Buryaile</c:v>
                </c:pt>
              </c:strCache>
            </c:strRef>
          </c:cat>
          <c:val>
            <c:numRef>
              <c:f>Sheet1!$B$2</c:f>
              <c:numCache>
                <c:formatCode>General</c:formatCode>
                <c:ptCount val="1"/>
                <c:pt idx="0">
                  <c:v>4</c:v>
                </c:pt>
              </c:numCache>
            </c:numRef>
          </c:val>
          <c:extLst>
            <c:ext xmlns:c16="http://schemas.microsoft.com/office/drawing/2014/chart" uri="{C3380CC4-5D6E-409C-BE32-E72D297353CC}">
              <c16:uniqueId val="{00000000-4D08-40EF-8CDB-CC5FD10A846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Ricardo Buryaile</c:v>
                </c:pt>
              </c:strCache>
            </c:strRef>
          </c:cat>
          <c:val>
            <c:numRef>
              <c:f>Sheet1!$C$2</c:f>
              <c:numCache>
                <c:formatCode>General</c:formatCode>
                <c:ptCount val="1"/>
                <c:pt idx="0">
                  <c:v>14</c:v>
                </c:pt>
              </c:numCache>
            </c:numRef>
          </c:val>
          <c:extLst>
            <c:ext xmlns:c16="http://schemas.microsoft.com/office/drawing/2014/chart" uri="{C3380CC4-5D6E-409C-BE32-E72D297353CC}">
              <c16:uniqueId val="{00000001-4D08-40EF-8CDB-CC5FD10A846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Ricardo Buryaile</c:v>
                </c:pt>
              </c:strCache>
            </c:strRef>
          </c:cat>
          <c:val>
            <c:numRef>
              <c:f>Sheet1!$D$2</c:f>
              <c:numCache>
                <c:formatCode>General</c:formatCode>
                <c:ptCount val="1"/>
                <c:pt idx="0">
                  <c:v>8</c:v>
                </c:pt>
              </c:numCache>
            </c:numRef>
          </c:val>
          <c:extLst>
            <c:ext xmlns:c16="http://schemas.microsoft.com/office/drawing/2014/chart" uri="{C3380CC4-5D6E-409C-BE32-E72D297353CC}">
              <c16:uniqueId val="{00000002-4D08-40EF-8CDB-CC5FD10A8468}"/>
            </c:ext>
          </c:extLst>
        </c:ser>
        <c:dLbls>
          <c:showLegendKey val="0"/>
          <c:showVal val="0"/>
          <c:showCatName val="0"/>
          <c:showSerName val="0"/>
          <c:showPercent val="0"/>
          <c:showBubbleSize val="0"/>
        </c:dLbls>
        <c:gapWidth val="150"/>
        <c:overlap val="100"/>
        <c:axId val="368375648"/>
        <c:axId val="368381224"/>
      </c:barChart>
      <c:catAx>
        <c:axId val="36837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81224"/>
        <c:crosses val="autoZero"/>
        <c:auto val="1"/>
        <c:lblAlgn val="ctr"/>
        <c:lblOffset val="100"/>
        <c:noMultiLvlLbl val="0"/>
      </c:catAx>
      <c:valAx>
        <c:axId val="368381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2.1034482758621</c:v>
                </c:pt>
                <c:pt idx="10">
                  <c:v>1.0057471264368001</c:v>
                </c:pt>
                <c:pt idx="11">
                  <c:v>1.6091954022988999</c:v>
                </c:pt>
                <c:pt idx="12">
                  <c:v>6.3160919540230003</c:v>
                </c:pt>
                <c:pt idx="13">
                  <c:v>2.5241379310344998</c:v>
                </c:pt>
                <c:pt idx="14">
                  <c:v>2.7068965517241002</c:v>
                </c:pt>
                <c:pt idx="15">
                  <c:v>2.2816091954023001</c:v>
                </c:pt>
                <c:pt idx="16">
                  <c:v>2.9712643678160999</c:v>
                </c:pt>
                <c:pt idx="17">
                  <c:v>1.9137931034483</c:v>
                </c:pt>
                <c:pt idx="18">
                  <c:v>3.4080459770115001</c:v>
                </c:pt>
                <c:pt idx="19">
                  <c:v>3.4712643678160999</c:v>
                </c:pt>
                <c:pt idx="20">
                  <c:v>0</c:v>
                </c:pt>
                <c:pt idx="21">
                  <c:v>0</c:v>
                </c:pt>
                <c:pt idx="22">
                  <c:v>7.3678160919540003</c:v>
                </c:pt>
                <c:pt idx="23">
                  <c:v>0</c:v>
                </c:pt>
              </c:numCache>
            </c:numRef>
          </c:val>
          <c:smooth val="0"/>
          <c:extLst>
            <c:ext xmlns:c16="http://schemas.microsoft.com/office/drawing/2014/chart" uri="{C3380CC4-5D6E-409C-BE32-E72D297353CC}">
              <c16:uniqueId val="{00000000-DD8E-4629-A3A4-42A1FB030BEA}"/>
            </c:ext>
          </c:extLst>
        </c:ser>
        <c:dLbls>
          <c:showLegendKey val="0"/>
          <c:showVal val="0"/>
          <c:showCatName val="0"/>
          <c:showSerName val="0"/>
          <c:showPercent val="0"/>
          <c:showBubbleSize val="0"/>
        </c:dLbls>
        <c:smooth val="0"/>
        <c:axId val="368376632"/>
        <c:axId val="368375976"/>
      </c:lineChart>
      <c:catAx>
        <c:axId val="368376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5976"/>
        <c:crosses val="autoZero"/>
        <c:auto val="1"/>
        <c:lblAlgn val="ctr"/>
        <c:lblOffset val="100"/>
        <c:noMultiLvlLbl val="0"/>
      </c:catAx>
      <c:valAx>
        <c:axId val="36837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76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Ricardo Buryaile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1</c:v>
                </c:pt>
                <c:pt idx="12">
                  <c:v>2</c:v>
                </c:pt>
                <c:pt idx="13">
                  <c:v>5</c:v>
                </c:pt>
                <c:pt idx="14">
                  <c:v>4</c:v>
                </c:pt>
                <c:pt idx="15">
                  <c:v>2</c:v>
                </c:pt>
                <c:pt idx="16">
                  <c:v>2</c:v>
                </c:pt>
                <c:pt idx="17">
                  <c:v>2</c:v>
                </c:pt>
                <c:pt idx="18">
                  <c:v>2</c:v>
                </c:pt>
                <c:pt idx="19">
                  <c:v>1</c:v>
                </c:pt>
                <c:pt idx="20">
                  <c:v>0</c:v>
                </c:pt>
                <c:pt idx="21">
                  <c:v>0</c:v>
                </c:pt>
                <c:pt idx="22">
                  <c:v>1</c:v>
                </c:pt>
                <c:pt idx="23">
                  <c:v>0</c:v>
                </c:pt>
              </c:numCache>
            </c:numRef>
          </c:val>
          <c:smooth val="0"/>
          <c:extLst>
            <c:ext xmlns:c16="http://schemas.microsoft.com/office/drawing/2014/chart" uri="{C3380CC4-5D6E-409C-BE32-E72D297353CC}">
              <c16:uniqueId val="{00000000-2DC5-4C1B-83CF-8A8C3EDB0B4F}"/>
            </c:ext>
          </c:extLst>
        </c:ser>
        <c:dLbls>
          <c:showLegendKey val="0"/>
          <c:showVal val="0"/>
          <c:showCatName val="0"/>
          <c:showSerName val="0"/>
          <c:showPercent val="0"/>
          <c:showBubbleSize val="0"/>
        </c:dLbls>
        <c:smooth val="0"/>
        <c:axId val="368383848"/>
        <c:axId val="368384176"/>
      </c:lineChart>
      <c:catAx>
        <c:axId val="36838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84176"/>
        <c:crosses val="autoZero"/>
        <c:auto val="1"/>
        <c:lblAlgn val="ctr"/>
        <c:lblOffset val="100"/>
        <c:noMultiLvlLbl val="0"/>
      </c:catAx>
      <c:valAx>
        <c:axId val="36838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8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2.3657159462048001</c:v>
                </c:pt>
                <c:pt idx="2">
                  <c:v>3.6717485707712001</c:v>
                </c:pt>
                <c:pt idx="3">
                  <c:v>0</c:v>
                </c:pt>
                <c:pt idx="4">
                  <c:v>1.8655815844074</c:v>
                </c:pt>
                <c:pt idx="5">
                  <c:v>0</c:v>
                </c:pt>
                <c:pt idx="6">
                  <c:v>0</c:v>
                </c:pt>
              </c:numCache>
            </c:numRef>
          </c:val>
          <c:extLst>
            <c:ext xmlns:c16="http://schemas.microsoft.com/office/drawing/2014/chart" uri="{C3380CC4-5D6E-409C-BE32-E72D297353CC}">
              <c16:uniqueId val="{00000000-FA8A-466D-9CED-B5DB69B2DB35}"/>
            </c:ext>
          </c:extLst>
        </c:ser>
        <c:dLbls>
          <c:showLegendKey val="0"/>
          <c:showVal val="0"/>
          <c:showCatName val="0"/>
          <c:showSerName val="0"/>
          <c:showPercent val="0"/>
          <c:showBubbleSize val="0"/>
        </c:dLbls>
        <c:gapWidth val="219"/>
        <c:overlap val="-27"/>
        <c:axId val="245598552"/>
        <c:axId val="298130120"/>
      </c:barChart>
      <c:catAx>
        <c:axId val="245598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130120"/>
        <c:crosses val="autoZero"/>
        <c:auto val="1"/>
        <c:lblAlgn val="ctr"/>
        <c:lblOffset val="100"/>
        <c:noMultiLvlLbl val="0"/>
      </c:catAx>
      <c:valAx>
        <c:axId val="29813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9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Ricardo Buryaile</c:v>
                </c:pt>
              </c:strCache>
            </c:strRef>
          </c:cat>
          <c:val>
            <c:numRef>
              <c:f>Sheet1!$B$2</c:f>
              <c:numCache>
                <c:formatCode>General</c:formatCode>
                <c:ptCount val="1"/>
                <c:pt idx="0">
                  <c:v>4443</c:v>
                </c:pt>
              </c:numCache>
            </c:numRef>
          </c:val>
          <c:extLst>
            <c:ext xmlns:c16="http://schemas.microsoft.com/office/drawing/2014/chart" uri="{C3380CC4-5D6E-409C-BE32-E72D297353CC}">
              <c16:uniqueId val="{00000000-2C4B-448E-B449-F9FB30059A6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Ricardo Buryaile</c:v>
                </c:pt>
              </c:strCache>
            </c:strRef>
          </c:cat>
          <c:val>
            <c:numRef>
              <c:f>Sheet1!$C$2</c:f>
              <c:numCache>
                <c:formatCode>General</c:formatCode>
                <c:ptCount val="1"/>
                <c:pt idx="0">
                  <c:v>498</c:v>
                </c:pt>
              </c:numCache>
            </c:numRef>
          </c:val>
          <c:extLst>
            <c:ext xmlns:c16="http://schemas.microsoft.com/office/drawing/2014/chart" uri="{C3380CC4-5D6E-409C-BE32-E72D297353CC}">
              <c16:uniqueId val="{00000001-2C4B-448E-B449-F9FB30059A6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Ricardo Buryaile</c:v>
                </c:pt>
              </c:strCache>
            </c:strRef>
          </c:cat>
          <c:val>
            <c:numRef>
              <c:f>Sheet1!$D$2</c:f>
              <c:numCache>
                <c:formatCode>General</c:formatCode>
                <c:ptCount val="1"/>
                <c:pt idx="0">
                  <c:v>4</c:v>
                </c:pt>
              </c:numCache>
            </c:numRef>
          </c:val>
          <c:extLst>
            <c:ext xmlns:c16="http://schemas.microsoft.com/office/drawing/2014/chart" uri="{C3380CC4-5D6E-409C-BE32-E72D297353CC}">
              <c16:uniqueId val="{00000002-2C4B-448E-B449-F9FB30059A6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Ricardo Buryaile</c:v>
                </c:pt>
              </c:strCache>
            </c:strRef>
          </c:cat>
          <c:val>
            <c:numRef>
              <c:f>Sheet1!$E$2</c:f>
              <c:numCache>
                <c:formatCode>General</c:formatCode>
                <c:ptCount val="1"/>
                <c:pt idx="0">
                  <c:v>9</c:v>
                </c:pt>
              </c:numCache>
            </c:numRef>
          </c:val>
          <c:extLst>
            <c:ext xmlns:c16="http://schemas.microsoft.com/office/drawing/2014/chart" uri="{C3380CC4-5D6E-409C-BE32-E72D297353CC}">
              <c16:uniqueId val="{00000003-2C4B-448E-B449-F9FB30059A6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Ricardo Buryaile</c:v>
                </c:pt>
              </c:strCache>
            </c:strRef>
          </c:cat>
          <c:val>
            <c:numRef>
              <c:f>Sheet1!$F$2</c:f>
              <c:numCache>
                <c:formatCode>General</c:formatCode>
                <c:ptCount val="1"/>
                <c:pt idx="0">
                  <c:v>4</c:v>
                </c:pt>
              </c:numCache>
            </c:numRef>
          </c:val>
          <c:extLst>
            <c:ext xmlns:c16="http://schemas.microsoft.com/office/drawing/2014/chart" uri="{C3380CC4-5D6E-409C-BE32-E72D297353CC}">
              <c16:uniqueId val="{00000004-2C4B-448E-B449-F9FB30059A6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Ricardo Buryaile</c:v>
                </c:pt>
              </c:strCache>
            </c:strRef>
          </c:cat>
          <c:val>
            <c:numRef>
              <c:f>Sheet1!$G$2</c:f>
              <c:numCache>
                <c:formatCode>General</c:formatCode>
                <c:ptCount val="1"/>
                <c:pt idx="0">
                  <c:v>2</c:v>
                </c:pt>
              </c:numCache>
            </c:numRef>
          </c:val>
          <c:extLst>
            <c:ext xmlns:c16="http://schemas.microsoft.com/office/drawing/2014/chart" uri="{C3380CC4-5D6E-409C-BE32-E72D297353CC}">
              <c16:uniqueId val="{00000005-2C4B-448E-B449-F9FB30059A6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Ricardo Buryaile</c:v>
                </c:pt>
              </c:strCache>
            </c:strRef>
          </c:cat>
          <c:val>
            <c:numRef>
              <c:f>Sheet1!$H$2</c:f>
              <c:numCache>
                <c:formatCode>General</c:formatCode>
                <c:ptCount val="1"/>
                <c:pt idx="0">
                  <c:v>314</c:v>
                </c:pt>
              </c:numCache>
            </c:numRef>
          </c:val>
          <c:extLst>
            <c:ext xmlns:c16="http://schemas.microsoft.com/office/drawing/2014/chart" uri="{C3380CC4-5D6E-409C-BE32-E72D297353CC}">
              <c16:uniqueId val="{00000006-2C4B-448E-B449-F9FB30059A6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Ricardo Buryaile</c:v>
                </c:pt>
              </c:strCache>
            </c:strRef>
          </c:cat>
          <c:val>
            <c:numRef>
              <c:f>Sheet1!$I$2</c:f>
              <c:numCache>
                <c:formatCode>General</c:formatCode>
                <c:ptCount val="1"/>
                <c:pt idx="0">
                  <c:v>1329</c:v>
                </c:pt>
              </c:numCache>
            </c:numRef>
          </c:val>
          <c:extLst>
            <c:ext xmlns:c16="http://schemas.microsoft.com/office/drawing/2014/chart" uri="{C3380CC4-5D6E-409C-BE32-E72D297353CC}">
              <c16:uniqueId val="{00000007-2C4B-448E-B449-F9FB30059A61}"/>
            </c:ext>
          </c:extLst>
        </c:ser>
        <c:dLbls>
          <c:showLegendKey val="0"/>
          <c:showVal val="0"/>
          <c:showCatName val="0"/>
          <c:showSerName val="0"/>
          <c:showPercent val="0"/>
          <c:showBubbleSize val="0"/>
        </c:dLbls>
        <c:gapWidth val="150"/>
        <c:overlap val="100"/>
        <c:axId val="370115296"/>
        <c:axId val="370113000"/>
      </c:barChart>
      <c:catAx>
        <c:axId val="37011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13000"/>
        <c:crosses val="autoZero"/>
        <c:auto val="1"/>
        <c:lblAlgn val="ctr"/>
        <c:lblOffset val="100"/>
        <c:noMultiLvlLbl val="0"/>
      </c:catAx>
      <c:valAx>
        <c:axId val="370113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1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Ricardo Buryaile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9B2-4D16-829F-4CF73F1C1770}"/>
            </c:ext>
          </c:extLst>
        </c:ser>
        <c:dLbls>
          <c:showLegendKey val="0"/>
          <c:showVal val="0"/>
          <c:showCatName val="0"/>
          <c:showSerName val="0"/>
          <c:showPercent val="0"/>
          <c:showBubbleSize val="0"/>
        </c:dLbls>
        <c:gapWidth val="219"/>
        <c:overlap val="-27"/>
        <c:axId val="303498040"/>
        <c:axId val="303503944"/>
      </c:barChart>
      <c:catAx>
        <c:axId val="303498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03944"/>
        <c:crosses val="autoZero"/>
        <c:auto val="1"/>
        <c:lblAlgn val="ctr"/>
        <c:lblOffset val="100"/>
        <c:noMultiLvlLbl val="0"/>
      </c:catAx>
      <c:valAx>
        <c:axId val="30350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498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22D3C-7DD4-4267-B273-3ED6BAE752B1}"/>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2E60E125-9841-4162-89F7-3070A4FF8E0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6429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4E74-4EE7-4607-B06A-836F7986E23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71DE9E4-2CDC-474F-BF91-75A179A494E2}"/>
              </a:ext>
            </a:extLst>
          </p:cNvPr>
          <p:cNvGraphicFramePr>
            <a:graphicFrameLocks noGrp="1"/>
          </p:cNvGraphicFramePr>
          <p:nvPr>
            <p:ph type="tbl" sz="quarter" idx="13"/>
            <p:extLst>
              <p:ext uri="{D42A27DB-BD31-4B8C-83A1-F6EECF244321}">
                <p14:modId xmlns:p14="http://schemas.microsoft.com/office/powerpoint/2010/main" val="302606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34824834"/>
                    </a:ext>
                  </a:extLst>
                </a:gridCol>
                <a:gridCol w="740664">
                  <a:extLst>
                    <a:ext uri="{9D8B030D-6E8A-4147-A177-3AD203B41FA5}">
                      <a16:colId xmlns:a16="http://schemas.microsoft.com/office/drawing/2014/main" val="2314269218"/>
                    </a:ext>
                  </a:extLst>
                </a:gridCol>
                <a:gridCol w="740664">
                  <a:extLst>
                    <a:ext uri="{9D8B030D-6E8A-4147-A177-3AD203B41FA5}">
                      <a16:colId xmlns:a16="http://schemas.microsoft.com/office/drawing/2014/main" val="535234539"/>
                    </a:ext>
                  </a:extLst>
                </a:gridCol>
                <a:gridCol w="740664">
                  <a:extLst>
                    <a:ext uri="{9D8B030D-6E8A-4147-A177-3AD203B41FA5}">
                      <a16:colId xmlns:a16="http://schemas.microsoft.com/office/drawing/2014/main" val="1975563912"/>
                    </a:ext>
                  </a:extLst>
                </a:gridCol>
                <a:gridCol w="740664">
                  <a:extLst>
                    <a:ext uri="{9D8B030D-6E8A-4147-A177-3AD203B41FA5}">
                      <a16:colId xmlns:a16="http://schemas.microsoft.com/office/drawing/2014/main" val="1338109572"/>
                    </a:ext>
                  </a:extLst>
                </a:gridCol>
                <a:gridCol w="740664">
                  <a:extLst>
                    <a:ext uri="{9D8B030D-6E8A-4147-A177-3AD203B41FA5}">
                      <a16:colId xmlns:a16="http://schemas.microsoft.com/office/drawing/2014/main" val="4062508631"/>
                    </a:ext>
                  </a:extLst>
                </a:gridCol>
                <a:gridCol w="740664">
                  <a:extLst>
                    <a:ext uri="{9D8B030D-6E8A-4147-A177-3AD203B41FA5}">
                      <a16:colId xmlns:a16="http://schemas.microsoft.com/office/drawing/2014/main" val="3165115074"/>
                    </a:ext>
                  </a:extLst>
                </a:gridCol>
                <a:gridCol w="740664">
                  <a:extLst>
                    <a:ext uri="{9D8B030D-6E8A-4147-A177-3AD203B41FA5}">
                      <a16:colId xmlns:a16="http://schemas.microsoft.com/office/drawing/2014/main" val="3496912578"/>
                    </a:ext>
                  </a:extLst>
                </a:gridCol>
                <a:gridCol w="740664">
                  <a:extLst>
                    <a:ext uri="{9D8B030D-6E8A-4147-A177-3AD203B41FA5}">
                      <a16:colId xmlns:a16="http://schemas.microsoft.com/office/drawing/2014/main" val="3441538206"/>
                    </a:ext>
                  </a:extLst>
                </a:gridCol>
                <a:gridCol w="740664">
                  <a:extLst>
                    <a:ext uri="{9D8B030D-6E8A-4147-A177-3AD203B41FA5}">
                      <a16:colId xmlns:a16="http://schemas.microsoft.com/office/drawing/2014/main" val="18340831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09552007"/>
                  </a:ext>
                </a:extLst>
              </a:tr>
              <a:tr h="370840">
                <a:tc>
                  <a:txBody>
                    <a:bodyPr/>
                    <a:lstStyle/>
                    <a:p>
                      <a:r>
                        <a:rPr lang="en-US" sz="1000"/>
                        <a:t>Ricardo Buryaile</a:t>
                      </a:r>
                    </a:p>
                  </a:txBody>
                  <a:tcPr/>
                </a:tc>
                <a:tc>
                  <a:txBody>
                    <a:bodyPr/>
                    <a:lstStyle/>
                    <a:p>
                      <a:r>
                        <a:rPr lang="en-US" sz="1000"/>
                        <a:t>8818</a:t>
                      </a:r>
                    </a:p>
                  </a:txBody>
                  <a:tcPr/>
                </a:tc>
                <a:tc>
                  <a:txBody>
                    <a:bodyPr/>
                    <a:lstStyle/>
                    <a:p>
                      <a:r>
                        <a:rPr lang="en-US" sz="1000"/>
                        <a:t>243</a:t>
                      </a:r>
                    </a:p>
                  </a:txBody>
                  <a:tcPr/>
                </a:tc>
                <a:tc>
                  <a:txBody>
                    <a:bodyPr/>
                    <a:lstStyle/>
                    <a:p>
                      <a:r>
                        <a:rPr lang="en-US" sz="1000"/>
                        <a:t>26</a:t>
                      </a:r>
                    </a:p>
                  </a:txBody>
                  <a:tcPr/>
                </a:tc>
                <a:tc>
                  <a:txBody>
                    <a:bodyPr/>
                    <a:lstStyle/>
                    <a:p>
                      <a:r>
                        <a:rPr lang="en-US" sz="1000"/>
                        <a:t>4960</a:t>
                      </a:r>
                    </a:p>
                  </a:txBody>
                  <a:tcPr/>
                </a:tc>
                <a:tc>
                  <a:txBody>
                    <a:bodyPr/>
                    <a:lstStyle/>
                    <a:p>
                      <a:r>
                        <a:rPr lang="en-US" sz="1000"/>
                        <a:t>314</a:t>
                      </a:r>
                    </a:p>
                  </a:txBody>
                  <a:tcPr/>
                </a:tc>
                <a:tc>
                  <a:txBody>
                    <a:bodyPr/>
                    <a:lstStyle/>
                    <a:p>
                      <a:r>
                        <a:rPr lang="en-US" sz="1000"/>
                        <a:t>1329</a:t>
                      </a:r>
                    </a:p>
                  </a:txBody>
                  <a:tcPr/>
                </a:tc>
                <a:tc>
                  <a:txBody>
                    <a:bodyPr/>
                    <a:lstStyle/>
                    <a:p>
                      <a:r>
                        <a:rPr lang="en-US" sz="1000"/>
                        <a:t>0</a:t>
                      </a:r>
                    </a:p>
                  </a:txBody>
                  <a:tcPr/>
                </a:tc>
                <a:tc>
                  <a:txBody>
                    <a:bodyPr/>
                    <a:lstStyle/>
                    <a:p>
                      <a:r>
                        <a:rPr lang="en-US" sz="1000"/>
                        <a:t>2.9204%</a:t>
                      </a:r>
                    </a:p>
                  </a:txBody>
                  <a:tcPr/>
                </a:tc>
                <a:tc>
                  <a:txBody>
                    <a:bodyPr/>
                    <a:lstStyle/>
                    <a:p>
                      <a:r>
                        <a:rPr lang="en-US" sz="1000"/>
                        <a:t>0.0%</a:t>
                      </a:r>
                    </a:p>
                  </a:txBody>
                  <a:tcPr/>
                </a:tc>
                <a:extLst>
                  <a:ext uri="{0D108BD9-81ED-4DB2-BD59-A6C34878D82A}">
                    <a16:rowId xmlns:a16="http://schemas.microsoft.com/office/drawing/2014/main" val="465829580"/>
                  </a:ext>
                </a:extLst>
              </a:tr>
            </a:tbl>
          </a:graphicData>
        </a:graphic>
      </p:graphicFrame>
      <p:sp>
        <p:nvSpPr>
          <p:cNvPr id="4" name="Text Placeholder 3">
            <a:extLst>
              <a:ext uri="{FF2B5EF4-FFF2-40B4-BE49-F238E27FC236}">
                <a16:creationId xmlns:a16="http://schemas.microsoft.com/office/drawing/2014/main" id="{FC353AE0-F929-485D-8C38-78A00D5344C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934238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B98F8-5BAB-4CB8-B7D9-8D143A03773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5B4FDD8-B97F-42FF-8454-38F604441A36}"/>
              </a:ext>
            </a:extLst>
          </p:cNvPr>
          <p:cNvGraphicFramePr>
            <a:graphicFrameLocks noGrp="1"/>
          </p:cNvGraphicFramePr>
          <p:nvPr>
            <p:ph type="chart" sz="quarter" idx="13"/>
            <p:extLst>
              <p:ext uri="{D42A27DB-BD31-4B8C-83A1-F6EECF244321}">
                <p14:modId xmlns:p14="http://schemas.microsoft.com/office/powerpoint/2010/main" val="2190486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3A8197-BF3C-4038-B72D-85F24A97452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2901A59-2B0B-4619-B8AB-2DD3DBDAF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91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BC57E-E19A-4E9E-9206-E3E25A9BCCD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F3B0004-9C09-4A8B-8EBF-51154601D14F}"/>
              </a:ext>
            </a:extLst>
          </p:cNvPr>
          <p:cNvGraphicFramePr>
            <a:graphicFrameLocks noGrp="1"/>
          </p:cNvGraphicFramePr>
          <p:nvPr>
            <p:ph type="chart" sz="quarter" idx="13"/>
            <p:extLst>
              <p:ext uri="{D42A27DB-BD31-4B8C-83A1-F6EECF244321}">
                <p14:modId xmlns:p14="http://schemas.microsoft.com/office/powerpoint/2010/main" val="1506556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6CD23C-3ED5-4203-9119-0AE34C2FD9F3}"/>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09721B94-9A7C-4FA5-B084-396A7C2B14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63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2934-630A-4F07-8C9A-190B8D522B58}"/>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F3D5DFB-2596-4296-8F43-4E733569D1BF}"/>
              </a:ext>
            </a:extLst>
          </p:cNvPr>
          <p:cNvGraphicFramePr>
            <a:graphicFrameLocks noGrp="1"/>
          </p:cNvGraphicFramePr>
          <p:nvPr>
            <p:ph type="chart" sz="quarter" idx="13"/>
            <p:extLst>
              <p:ext uri="{D42A27DB-BD31-4B8C-83A1-F6EECF244321}">
                <p14:modId xmlns:p14="http://schemas.microsoft.com/office/powerpoint/2010/main" val="737989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DD64B8-916D-4D0C-993A-BCFC1FDE855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5F91436B-1CA5-47F1-8810-C983E48D9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2392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AA922-FCE1-43D4-A3E1-9041E8F8B15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31A04B4-CFE6-4F96-B51F-4DA93B7416F9}"/>
              </a:ext>
            </a:extLst>
          </p:cNvPr>
          <p:cNvGraphicFramePr>
            <a:graphicFrameLocks noGrp="1"/>
          </p:cNvGraphicFramePr>
          <p:nvPr>
            <p:ph type="chart" sz="quarter" idx="13"/>
            <p:extLst>
              <p:ext uri="{D42A27DB-BD31-4B8C-83A1-F6EECF244321}">
                <p14:modId xmlns:p14="http://schemas.microsoft.com/office/powerpoint/2010/main" val="974269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CC2632-8E0A-440B-837C-8A1C46F5001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A9A929B1-C193-4BA6-AF5D-6898B9C663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53739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04C64-0EFE-46C8-B995-7644E0638C0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10743D7-D726-4E23-8435-C6B95ACD932B}"/>
              </a:ext>
            </a:extLst>
          </p:cNvPr>
          <p:cNvGraphicFramePr>
            <a:graphicFrameLocks noGrp="1"/>
          </p:cNvGraphicFramePr>
          <p:nvPr>
            <p:ph type="chart" sz="quarter" idx="13"/>
            <p:extLst>
              <p:ext uri="{D42A27DB-BD31-4B8C-83A1-F6EECF244321}">
                <p14:modId xmlns:p14="http://schemas.microsoft.com/office/powerpoint/2010/main" val="122550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5F4D0C-FFF6-437E-8982-2FADC6A257AE}"/>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92DA284-EA21-4699-8002-5639AF2CC8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645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99065-2B05-44E8-B6FC-263C7CD2D8C8}"/>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8E17A86A-678C-4763-A837-BB42E1604388}"/>
              </a:ext>
            </a:extLst>
          </p:cNvPr>
          <p:cNvGraphicFramePr>
            <a:graphicFrameLocks noGrp="1"/>
          </p:cNvGraphicFramePr>
          <p:nvPr>
            <p:ph type="tbl" sz="quarter" idx="13"/>
            <p:extLst>
              <p:ext uri="{D42A27DB-BD31-4B8C-83A1-F6EECF244321}">
                <p14:modId xmlns:p14="http://schemas.microsoft.com/office/powerpoint/2010/main" val="54627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97929142"/>
                    </a:ext>
                  </a:extLst>
                </a:gridCol>
                <a:gridCol w="658368">
                  <a:extLst>
                    <a:ext uri="{9D8B030D-6E8A-4147-A177-3AD203B41FA5}">
                      <a16:colId xmlns:a16="http://schemas.microsoft.com/office/drawing/2014/main" val="35932445"/>
                    </a:ext>
                  </a:extLst>
                </a:gridCol>
                <a:gridCol w="658368">
                  <a:extLst>
                    <a:ext uri="{9D8B030D-6E8A-4147-A177-3AD203B41FA5}">
                      <a16:colId xmlns:a16="http://schemas.microsoft.com/office/drawing/2014/main" val="681377472"/>
                    </a:ext>
                  </a:extLst>
                </a:gridCol>
                <a:gridCol w="658368">
                  <a:extLst>
                    <a:ext uri="{9D8B030D-6E8A-4147-A177-3AD203B41FA5}">
                      <a16:colId xmlns:a16="http://schemas.microsoft.com/office/drawing/2014/main" val="2867087854"/>
                    </a:ext>
                  </a:extLst>
                </a:gridCol>
                <a:gridCol w="658368">
                  <a:extLst>
                    <a:ext uri="{9D8B030D-6E8A-4147-A177-3AD203B41FA5}">
                      <a16:colId xmlns:a16="http://schemas.microsoft.com/office/drawing/2014/main" val="1773039605"/>
                    </a:ext>
                  </a:extLst>
                </a:gridCol>
                <a:gridCol w="658368">
                  <a:extLst>
                    <a:ext uri="{9D8B030D-6E8A-4147-A177-3AD203B41FA5}">
                      <a16:colId xmlns:a16="http://schemas.microsoft.com/office/drawing/2014/main" val="526416798"/>
                    </a:ext>
                  </a:extLst>
                </a:gridCol>
                <a:gridCol w="658368">
                  <a:extLst>
                    <a:ext uri="{9D8B030D-6E8A-4147-A177-3AD203B41FA5}">
                      <a16:colId xmlns:a16="http://schemas.microsoft.com/office/drawing/2014/main" val="1788454825"/>
                    </a:ext>
                  </a:extLst>
                </a:gridCol>
                <a:gridCol w="658368">
                  <a:extLst>
                    <a:ext uri="{9D8B030D-6E8A-4147-A177-3AD203B41FA5}">
                      <a16:colId xmlns:a16="http://schemas.microsoft.com/office/drawing/2014/main" val="857238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8352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- 2017-06-18 12:29:23</a:t>
                      </a:r>
                      <a:r>
                        <a:rPr kumimoji="0" lang="es-ES" sz="1000" b="0" i="0" u="none" strike="noStrike" kern="1200" cap="none" spc="0" normalizeH="0" baseline="0" noProof="0">
                          <a:ln>
                            <a:noFill/>
                          </a:ln>
                          <a:solidFill>
                            <a:prstClr val="black"/>
                          </a:solidFill>
                          <a:effectLst/>
                          <a:uLnTx/>
                          <a:uFillTx/>
                          <a:latin typeface="+mn-lt"/>
                          <a:ea typeface="+mn-ea"/>
                          <a:cs typeface="+mn-cs"/>
                        </a:rPr>
                        <a:t>
Orgulloso de mi familia! Agradezco a mi padre que me enseñó tanto y a mis mis hijos de quienes aprendo un poco más cada día. Feliz día del padre!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672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- 2017-06-27 22:06:21</a:t>
                      </a:r>
                      <a:r>
                        <a:rPr kumimoji="0" lang="es-ES" sz="1000" b="0" i="0" u="none" strike="noStrike" kern="1200" cap="none" spc="0" normalizeH="0" baseline="0" noProof="0">
                          <a:ln>
                            <a:noFill/>
                          </a:ln>
                          <a:solidFill>
                            <a:prstClr val="black"/>
                          </a:solidFill>
                          <a:effectLst/>
                          <a:uLnTx/>
                          <a:uFillTx/>
                          <a:latin typeface="+mn-lt"/>
                          <a:ea typeface="+mn-ea"/>
                          <a:cs typeface="+mn-cs"/>
                        </a:rPr>
                        <a:t>
Dos formoseños en Olivos!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129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- 2017-06-06 18:40:55</a:t>
                      </a:r>
                      <a:r>
                        <a:rPr kumimoji="0" lang="es-ES" sz="1000" b="0" i="0" u="none" strike="noStrike" kern="1200" cap="none" spc="0" normalizeH="0" baseline="0" noProof="0">
                          <a:ln>
                            <a:noFill/>
                          </a:ln>
                          <a:solidFill>
                            <a:prstClr val="black"/>
                          </a:solidFill>
                          <a:effectLst/>
                          <a:uLnTx/>
                          <a:uFillTx/>
                          <a:latin typeface="+mn-lt"/>
                          <a:ea typeface="+mn-ea"/>
                          <a:cs typeface="+mn-cs"/>
                        </a:rPr>
                        <a:t>
POR PRIMERA VEZ EN LA HISTORIA ARGENTINA EXPORTA MEDIA RES DE CERDO A RUSIA 
Mañana saldrá un embarque desde el puerto de Mar del Plata con destino al país de Europa del Este con 27 toneladas de carne porcina.
Sigamos trabajando junto a cada uno de los sectores productivos para fortalecer nuestra posición como un actor de relevancia en el ámbito internacional. 
Estamos en el camino correcto para consolidar el liderazgo de nuestro país como supermercado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8695711"/>
                  </a:ext>
                </a:extLst>
              </a:tr>
            </a:tbl>
          </a:graphicData>
        </a:graphic>
      </p:graphicFrame>
      <p:sp>
        <p:nvSpPr>
          <p:cNvPr id="4" name="Text Placeholder 3">
            <a:extLst>
              <a:ext uri="{FF2B5EF4-FFF2-40B4-BE49-F238E27FC236}">
                <a16:creationId xmlns:a16="http://schemas.microsoft.com/office/drawing/2014/main" id="{B8880A89-DBC6-42E2-9DC5-D2D8D3B6E67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3860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621E-4029-47A0-AAF4-C76EBBED50B9}"/>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1675C2E8-98C2-492E-A833-F458D64BDE16}"/>
              </a:ext>
            </a:extLst>
          </p:cNvPr>
          <p:cNvGraphicFramePr>
            <a:graphicFrameLocks noGrp="1"/>
          </p:cNvGraphicFramePr>
          <p:nvPr>
            <p:ph type="tbl" sz="quarter" idx="13"/>
            <p:extLst>
              <p:ext uri="{D42A27DB-BD31-4B8C-83A1-F6EECF244321}">
                <p14:modId xmlns:p14="http://schemas.microsoft.com/office/powerpoint/2010/main" val="324799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89784102"/>
                    </a:ext>
                  </a:extLst>
                </a:gridCol>
                <a:gridCol w="658368">
                  <a:extLst>
                    <a:ext uri="{9D8B030D-6E8A-4147-A177-3AD203B41FA5}">
                      <a16:colId xmlns:a16="http://schemas.microsoft.com/office/drawing/2014/main" val="3745077752"/>
                    </a:ext>
                  </a:extLst>
                </a:gridCol>
                <a:gridCol w="658368">
                  <a:extLst>
                    <a:ext uri="{9D8B030D-6E8A-4147-A177-3AD203B41FA5}">
                      <a16:colId xmlns:a16="http://schemas.microsoft.com/office/drawing/2014/main" val="613248192"/>
                    </a:ext>
                  </a:extLst>
                </a:gridCol>
                <a:gridCol w="658368">
                  <a:extLst>
                    <a:ext uri="{9D8B030D-6E8A-4147-A177-3AD203B41FA5}">
                      <a16:colId xmlns:a16="http://schemas.microsoft.com/office/drawing/2014/main" val="610119783"/>
                    </a:ext>
                  </a:extLst>
                </a:gridCol>
                <a:gridCol w="658368">
                  <a:extLst>
                    <a:ext uri="{9D8B030D-6E8A-4147-A177-3AD203B41FA5}">
                      <a16:colId xmlns:a16="http://schemas.microsoft.com/office/drawing/2014/main" val="1574784823"/>
                    </a:ext>
                  </a:extLst>
                </a:gridCol>
                <a:gridCol w="658368">
                  <a:extLst>
                    <a:ext uri="{9D8B030D-6E8A-4147-A177-3AD203B41FA5}">
                      <a16:colId xmlns:a16="http://schemas.microsoft.com/office/drawing/2014/main" val="414320055"/>
                    </a:ext>
                  </a:extLst>
                </a:gridCol>
                <a:gridCol w="658368">
                  <a:extLst>
                    <a:ext uri="{9D8B030D-6E8A-4147-A177-3AD203B41FA5}">
                      <a16:colId xmlns:a16="http://schemas.microsoft.com/office/drawing/2014/main" val="4220272904"/>
                    </a:ext>
                  </a:extLst>
                </a:gridCol>
                <a:gridCol w="658368">
                  <a:extLst>
                    <a:ext uri="{9D8B030D-6E8A-4147-A177-3AD203B41FA5}">
                      <a16:colId xmlns:a16="http://schemas.microsoft.com/office/drawing/2014/main" val="2320442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299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- 2017-06-02 13:03:23</a:t>
                      </a:r>
                      <a:r>
                        <a:rPr kumimoji="0" lang="es-ES" sz="1000" b="0" i="0" u="none" strike="noStrike" kern="1200" cap="none" spc="0" normalizeH="0" baseline="0" noProof="0">
                          <a:ln>
                            <a:noFill/>
                          </a:ln>
                          <a:solidFill>
                            <a:prstClr val="black"/>
                          </a:solidFill>
                          <a:effectLst/>
                          <a:uLnTx/>
                          <a:uFillTx/>
                          <a:latin typeface="+mn-lt"/>
                          <a:ea typeface="+mn-ea"/>
                          <a:cs typeface="+mn-cs"/>
                        </a:rPr>
                        <a:t>
En Formosa, representando al Gobierno Nacional, otorgamos herramientas de trabajo a quienes antes no tenían posibilidades.
Por eso, a través del programa “Argentina con vos” entregamos talleres familiares a más de 140 emprendedores.
Tenemos la firme convicción que la familia es la base de la sociedad y que el trabajo dignifica el enorme esfuerzo que todos los días realizan cada uno de los argentinos por salir adelante. 
Desde el Estado Nacional seguiremos brindando los instrumentos necesarios para que las ganas, el impulso y el emprender no tengan limitaciones.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4148262"/>
                  </a:ext>
                </a:extLst>
              </a:tr>
            </a:tbl>
          </a:graphicData>
        </a:graphic>
      </p:graphicFrame>
      <p:sp>
        <p:nvSpPr>
          <p:cNvPr id="4" name="Text Placeholder 3">
            <a:extLst>
              <a:ext uri="{FF2B5EF4-FFF2-40B4-BE49-F238E27FC236}">
                <a16:creationId xmlns:a16="http://schemas.microsoft.com/office/drawing/2014/main" id="{205616D1-F65F-4AD4-921B-BE8D39D3B98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62577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C0583-0A6C-4589-AE81-F3042DC16029}"/>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AD3B6B26-2456-4B9D-B38A-CCBB1A98023D}"/>
              </a:ext>
            </a:extLst>
          </p:cNvPr>
          <p:cNvGraphicFramePr>
            <a:graphicFrameLocks noGrp="1"/>
          </p:cNvGraphicFramePr>
          <p:nvPr>
            <p:ph type="tbl" sz="quarter" idx="13"/>
            <p:extLst>
              <p:ext uri="{D42A27DB-BD31-4B8C-83A1-F6EECF244321}">
                <p14:modId xmlns:p14="http://schemas.microsoft.com/office/powerpoint/2010/main" val="108822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22001884"/>
                    </a:ext>
                  </a:extLst>
                </a:gridCol>
                <a:gridCol w="658368">
                  <a:extLst>
                    <a:ext uri="{9D8B030D-6E8A-4147-A177-3AD203B41FA5}">
                      <a16:colId xmlns:a16="http://schemas.microsoft.com/office/drawing/2014/main" val="3970073968"/>
                    </a:ext>
                  </a:extLst>
                </a:gridCol>
                <a:gridCol w="658368">
                  <a:extLst>
                    <a:ext uri="{9D8B030D-6E8A-4147-A177-3AD203B41FA5}">
                      <a16:colId xmlns:a16="http://schemas.microsoft.com/office/drawing/2014/main" val="2983596773"/>
                    </a:ext>
                  </a:extLst>
                </a:gridCol>
                <a:gridCol w="658368">
                  <a:extLst>
                    <a:ext uri="{9D8B030D-6E8A-4147-A177-3AD203B41FA5}">
                      <a16:colId xmlns:a16="http://schemas.microsoft.com/office/drawing/2014/main" val="325054928"/>
                    </a:ext>
                  </a:extLst>
                </a:gridCol>
                <a:gridCol w="658368">
                  <a:extLst>
                    <a:ext uri="{9D8B030D-6E8A-4147-A177-3AD203B41FA5}">
                      <a16:colId xmlns:a16="http://schemas.microsoft.com/office/drawing/2014/main" val="2522511047"/>
                    </a:ext>
                  </a:extLst>
                </a:gridCol>
                <a:gridCol w="658368">
                  <a:extLst>
                    <a:ext uri="{9D8B030D-6E8A-4147-A177-3AD203B41FA5}">
                      <a16:colId xmlns:a16="http://schemas.microsoft.com/office/drawing/2014/main" val="1322287742"/>
                    </a:ext>
                  </a:extLst>
                </a:gridCol>
                <a:gridCol w="658368">
                  <a:extLst>
                    <a:ext uri="{9D8B030D-6E8A-4147-A177-3AD203B41FA5}">
                      <a16:colId xmlns:a16="http://schemas.microsoft.com/office/drawing/2014/main" val="3662554645"/>
                    </a:ext>
                  </a:extLst>
                </a:gridCol>
                <a:gridCol w="658368">
                  <a:extLst>
                    <a:ext uri="{9D8B030D-6E8A-4147-A177-3AD203B41FA5}">
                      <a16:colId xmlns:a16="http://schemas.microsoft.com/office/drawing/2014/main" val="424288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0436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- 2017-06-09 14:11:04</a:t>
                      </a:r>
                      <a:r>
                        <a:rPr kumimoji="0" lang="es-ES" sz="1000" b="0" i="0" u="none" strike="noStrike" kern="1200" cap="none" spc="0" normalizeH="0" baseline="0" noProof="0">
                          <a:ln>
                            <a:noFill/>
                          </a:ln>
                          <a:solidFill>
                            <a:prstClr val="black"/>
                          </a:solidFill>
                          <a:effectLst/>
                          <a:uLnTx/>
                          <a:uFillTx/>
                          <a:latin typeface="+mn-lt"/>
                          <a:ea typeface="+mn-ea"/>
                          <a:cs typeface="+mn-cs"/>
                        </a:rPr>
                        <a:t>
INVERSIÓN DE $700.000.000 EN PRODUCCIÓN PORCINA
Una empresa rosarina anunció un desarrollo productivo en la localidad cordobesa de Noetinger, en donde se aumentará la cantidad de animales y establecimientos.
Este proyecto que comenzará a funcionar el primer trimestre de 2018, creará cerca de 110 fuentes de trabajo directa de forma permanente, más unas 600 personas en forma indirecta. 
Resalto el gran esfuerzo de todos! Tanto el que estamos haciendo desde los organismos del Estado, nacionales provinciales, como el compromiso del sector privado; porque  desarrollos como éste permiten una integración productiva, agregar valor y acceder a tecnologías de última generación.
http://www.agroindustria.gob.ar/sitio/areas/prensa/index.php?accion=noticia&amp;id_info=170609094905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5803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- 2017-06-30 19:17:43</a:t>
                      </a:r>
                      <a:r>
                        <a:rPr kumimoji="0" lang="es-ES" sz="1000" b="0" i="0" u="none" strike="noStrike" kern="1200" cap="none" spc="0" normalizeH="0" baseline="0" noProof="0">
                          <a:ln>
                            <a:noFill/>
                          </a:ln>
                          <a:solidFill>
                            <a:prstClr val="black"/>
                          </a:solidFill>
                          <a:effectLst/>
                          <a:uLnTx/>
                          <a:uFillTx/>
                          <a:latin typeface="+mn-lt"/>
                          <a:ea typeface="+mn-ea"/>
                          <a:cs typeface="+mn-cs"/>
                        </a:rPr>
                        <a:t>
Reunión de seguimiento con el presidente Mauricio Macri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0351657"/>
                  </a:ext>
                </a:extLst>
              </a:tr>
            </a:tbl>
          </a:graphicData>
        </a:graphic>
      </p:graphicFrame>
      <p:sp>
        <p:nvSpPr>
          <p:cNvPr id="4" name="Text Placeholder 3">
            <a:extLst>
              <a:ext uri="{FF2B5EF4-FFF2-40B4-BE49-F238E27FC236}">
                <a16:creationId xmlns:a16="http://schemas.microsoft.com/office/drawing/2014/main" id="{1F2ACB37-BCB3-4AF9-B185-49D7B740EE35}"/>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084496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7CC0-8709-420E-B780-AA90C4759707}"/>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F478F107-8A35-497A-8E00-E2400BD3101E}"/>
              </a:ext>
            </a:extLst>
          </p:cNvPr>
          <p:cNvGraphicFramePr>
            <a:graphicFrameLocks noGrp="1"/>
          </p:cNvGraphicFramePr>
          <p:nvPr>
            <p:ph type="tbl" sz="quarter" idx="13"/>
            <p:extLst>
              <p:ext uri="{D42A27DB-BD31-4B8C-83A1-F6EECF244321}">
                <p14:modId xmlns:p14="http://schemas.microsoft.com/office/powerpoint/2010/main" val="141429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8119713"/>
                    </a:ext>
                  </a:extLst>
                </a:gridCol>
                <a:gridCol w="658368">
                  <a:extLst>
                    <a:ext uri="{9D8B030D-6E8A-4147-A177-3AD203B41FA5}">
                      <a16:colId xmlns:a16="http://schemas.microsoft.com/office/drawing/2014/main" val="2037319367"/>
                    </a:ext>
                  </a:extLst>
                </a:gridCol>
                <a:gridCol w="658368">
                  <a:extLst>
                    <a:ext uri="{9D8B030D-6E8A-4147-A177-3AD203B41FA5}">
                      <a16:colId xmlns:a16="http://schemas.microsoft.com/office/drawing/2014/main" val="87802582"/>
                    </a:ext>
                  </a:extLst>
                </a:gridCol>
                <a:gridCol w="658368">
                  <a:extLst>
                    <a:ext uri="{9D8B030D-6E8A-4147-A177-3AD203B41FA5}">
                      <a16:colId xmlns:a16="http://schemas.microsoft.com/office/drawing/2014/main" val="1675991219"/>
                    </a:ext>
                  </a:extLst>
                </a:gridCol>
                <a:gridCol w="658368">
                  <a:extLst>
                    <a:ext uri="{9D8B030D-6E8A-4147-A177-3AD203B41FA5}">
                      <a16:colId xmlns:a16="http://schemas.microsoft.com/office/drawing/2014/main" val="3382030888"/>
                    </a:ext>
                  </a:extLst>
                </a:gridCol>
                <a:gridCol w="658368">
                  <a:extLst>
                    <a:ext uri="{9D8B030D-6E8A-4147-A177-3AD203B41FA5}">
                      <a16:colId xmlns:a16="http://schemas.microsoft.com/office/drawing/2014/main" val="3897846248"/>
                    </a:ext>
                  </a:extLst>
                </a:gridCol>
                <a:gridCol w="658368">
                  <a:extLst>
                    <a:ext uri="{9D8B030D-6E8A-4147-A177-3AD203B41FA5}">
                      <a16:colId xmlns:a16="http://schemas.microsoft.com/office/drawing/2014/main" val="2182663318"/>
                    </a:ext>
                  </a:extLst>
                </a:gridCol>
                <a:gridCol w="658368">
                  <a:extLst>
                    <a:ext uri="{9D8B030D-6E8A-4147-A177-3AD203B41FA5}">
                      <a16:colId xmlns:a16="http://schemas.microsoft.com/office/drawing/2014/main" val="349605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2599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- 2017-06-26 14:58:36</a:t>
                      </a:r>
                      <a:r>
                        <a:rPr kumimoji="0" lang="es-ES" sz="1000" b="0" i="0" u="none" strike="noStrike" kern="1200" cap="none" spc="0" normalizeH="0" baseline="0" noProof="0">
                          <a:ln>
                            <a:noFill/>
                          </a:ln>
                          <a:solidFill>
                            <a:prstClr val="black"/>
                          </a:solidFill>
                          <a:effectLst/>
                          <a:uLnTx/>
                          <a:uFillTx/>
                          <a:latin typeface="+mn-lt"/>
                          <a:ea typeface="+mn-ea"/>
                          <a:cs typeface="+mn-cs"/>
                        </a:rPr>
                        <a:t>
TRANSPARENCIA Y PREVISIBILIDAD 
Desde hoy, el Ministerio de Agroindustria es la nueva autoridad a cargo de las cuotas de exportación de carne y los ROES.  Asimismo desde esta cartera distribuiremos y asignaremos la cuota Hilton. 
La disolución de la UCESCI, que tantos inconvenientes generó en la década pasada, significó meses de trabajo en los que se unificaron las operatorias, haciendo que los trámites sean más sencillos y permitiendo que los exportadores tengan un horizonte más previsible, a la vez que nuevos actores tendrán la posibilidad de vender al exterior.  
De esta manera, buscamos mayor inversión, transparencia y reglas clara para una Agroindustria en crecimiento.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419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- 2017-06-20 09:38:42</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Bandera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309074"/>
                  </a:ext>
                </a:extLst>
              </a:tr>
            </a:tbl>
          </a:graphicData>
        </a:graphic>
      </p:graphicFrame>
      <p:sp>
        <p:nvSpPr>
          <p:cNvPr id="4" name="Text Placeholder 3">
            <a:extLst>
              <a:ext uri="{FF2B5EF4-FFF2-40B4-BE49-F238E27FC236}">
                <a16:creationId xmlns:a16="http://schemas.microsoft.com/office/drawing/2014/main" id="{A315A835-9537-4B53-A858-EBAEC83CE30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664957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C2415-E0E8-4E11-AD07-D4AAAC2D2C1A}"/>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6C3558CE-0C10-4734-8D97-DD93456AA3A6}"/>
              </a:ext>
            </a:extLst>
          </p:cNvPr>
          <p:cNvGraphicFramePr>
            <a:graphicFrameLocks noGrp="1"/>
          </p:cNvGraphicFramePr>
          <p:nvPr>
            <p:ph type="tbl" sz="quarter" idx="13"/>
            <p:extLst>
              <p:ext uri="{D42A27DB-BD31-4B8C-83A1-F6EECF244321}">
                <p14:modId xmlns:p14="http://schemas.microsoft.com/office/powerpoint/2010/main" val="391382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9627358"/>
                    </a:ext>
                  </a:extLst>
                </a:gridCol>
                <a:gridCol w="658368">
                  <a:extLst>
                    <a:ext uri="{9D8B030D-6E8A-4147-A177-3AD203B41FA5}">
                      <a16:colId xmlns:a16="http://schemas.microsoft.com/office/drawing/2014/main" val="2751698221"/>
                    </a:ext>
                  </a:extLst>
                </a:gridCol>
                <a:gridCol w="658368">
                  <a:extLst>
                    <a:ext uri="{9D8B030D-6E8A-4147-A177-3AD203B41FA5}">
                      <a16:colId xmlns:a16="http://schemas.microsoft.com/office/drawing/2014/main" val="3817483347"/>
                    </a:ext>
                  </a:extLst>
                </a:gridCol>
                <a:gridCol w="658368">
                  <a:extLst>
                    <a:ext uri="{9D8B030D-6E8A-4147-A177-3AD203B41FA5}">
                      <a16:colId xmlns:a16="http://schemas.microsoft.com/office/drawing/2014/main" val="1739792822"/>
                    </a:ext>
                  </a:extLst>
                </a:gridCol>
                <a:gridCol w="658368">
                  <a:extLst>
                    <a:ext uri="{9D8B030D-6E8A-4147-A177-3AD203B41FA5}">
                      <a16:colId xmlns:a16="http://schemas.microsoft.com/office/drawing/2014/main" val="1644223924"/>
                    </a:ext>
                  </a:extLst>
                </a:gridCol>
                <a:gridCol w="658368">
                  <a:extLst>
                    <a:ext uri="{9D8B030D-6E8A-4147-A177-3AD203B41FA5}">
                      <a16:colId xmlns:a16="http://schemas.microsoft.com/office/drawing/2014/main" val="1744867648"/>
                    </a:ext>
                  </a:extLst>
                </a:gridCol>
                <a:gridCol w="658368">
                  <a:extLst>
                    <a:ext uri="{9D8B030D-6E8A-4147-A177-3AD203B41FA5}">
                      <a16:colId xmlns:a16="http://schemas.microsoft.com/office/drawing/2014/main" val="2906248889"/>
                    </a:ext>
                  </a:extLst>
                </a:gridCol>
                <a:gridCol w="658368">
                  <a:extLst>
                    <a:ext uri="{9D8B030D-6E8A-4147-A177-3AD203B41FA5}">
                      <a16:colId xmlns:a16="http://schemas.microsoft.com/office/drawing/2014/main" val="2286994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18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- 2017-06-07 16:33:41</a:t>
                      </a:r>
                      <a:r>
                        <a:rPr kumimoji="0" lang="es-ES" sz="1000" b="0" i="0" u="none" strike="noStrike" kern="1200" cap="none" spc="0" normalizeH="0" baseline="0" noProof="0">
                          <a:ln>
                            <a:noFill/>
                          </a:ln>
                          <a:solidFill>
                            <a:prstClr val="black"/>
                          </a:solidFill>
                          <a:effectLst/>
                          <a:uLnTx/>
                          <a:uFillTx/>
                          <a:latin typeface="+mn-lt"/>
                          <a:ea typeface="+mn-ea"/>
                          <a:cs typeface="+mn-cs"/>
                        </a:rPr>
                        <a:t>
Hoy inauguré la 11° edición de La Nación Ganadera Norte y la 48a Exposición Gran Nacional de Brangus, en Resistencia, Chaco. Hace 11 años atrás, en el 2006, el gobierno anterior decidió cerrar las exportaciones de carne. Hoy, con el mayor esfuerzo por seguir adelante, ya notamos los primeros indicadores positivos.
Es una clara señal de que el productor ganadero ama lo que hace y busca la manera de poder potenciar su productividad.
Acompañamos esa pasión y ganas de crecer, debemos seguir trabajando, todos los eslabones de la cadena ganadera y pensar cómo vamos a hacer para producir y vender más y mejor cada día.
Felicito a quienes trabajan para que la Argentina sea un país previsible para invertir, desarrollar un negocio y abrirnos al mundo para exportar.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8981164"/>
                  </a:ext>
                </a:extLst>
              </a:tr>
            </a:tbl>
          </a:graphicData>
        </a:graphic>
      </p:graphicFrame>
      <p:sp>
        <p:nvSpPr>
          <p:cNvPr id="4" name="Text Placeholder 3">
            <a:extLst>
              <a:ext uri="{FF2B5EF4-FFF2-40B4-BE49-F238E27FC236}">
                <a16:creationId xmlns:a16="http://schemas.microsoft.com/office/drawing/2014/main" id="{DEAF5AF2-5348-4333-9E05-B3DE8002DAE6}"/>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109558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0A7B6-BE72-465C-9AB6-050E167EC569}"/>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10A77CA4-24B0-4D7D-B5BB-63C690A33EA3}"/>
              </a:ext>
            </a:extLst>
          </p:cNvPr>
          <p:cNvGraphicFramePr>
            <a:graphicFrameLocks noGrp="1"/>
          </p:cNvGraphicFramePr>
          <p:nvPr>
            <p:ph type="tbl" sz="quarter" idx="13"/>
            <p:extLst>
              <p:ext uri="{D42A27DB-BD31-4B8C-83A1-F6EECF244321}">
                <p14:modId xmlns:p14="http://schemas.microsoft.com/office/powerpoint/2010/main" val="2091505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0118041"/>
                    </a:ext>
                  </a:extLst>
                </a:gridCol>
                <a:gridCol w="658368">
                  <a:extLst>
                    <a:ext uri="{9D8B030D-6E8A-4147-A177-3AD203B41FA5}">
                      <a16:colId xmlns:a16="http://schemas.microsoft.com/office/drawing/2014/main" val="422958345"/>
                    </a:ext>
                  </a:extLst>
                </a:gridCol>
                <a:gridCol w="658368">
                  <a:extLst>
                    <a:ext uri="{9D8B030D-6E8A-4147-A177-3AD203B41FA5}">
                      <a16:colId xmlns:a16="http://schemas.microsoft.com/office/drawing/2014/main" val="1179440688"/>
                    </a:ext>
                  </a:extLst>
                </a:gridCol>
                <a:gridCol w="658368">
                  <a:extLst>
                    <a:ext uri="{9D8B030D-6E8A-4147-A177-3AD203B41FA5}">
                      <a16:colId xmlns:a16="http://schemas.microsoft.com/office/drawing/2014/main" val="287576978"/>
                    </a:ext>
                  </a:extLst>
                </a:gridCol>
                <a:gridCol w="658368">
                  <a:extLst>
                    <a:ext uri="{9D8B030D-6E8A-4147-A177-3AD203B41FA5}">
                      <a16:colId xmlns:a16="http://schemas.microsoft.com/office/drawing/2014/main" val="3424458185"/>
                    </a:ext>
                  </a:extLst>
                </a:gridCol>
                <a:gridCol w="658368">
                  <a:extLst>
                    <a:ext uri="{9D8B030D-6E8A-4147-A177-3AD203B41FA5}">
                      <a16:colId xmlns:a16="http://schemas.microsoft.com/office/drawing/2014/main" val="2213514913"/>
                    </a:ext>
                  </a:extLst>
                </a:gridCol>
                <a:gridCol w="658368">
                  <a:extLst>
                    <a:ext uri="{9D8B030D-6E8A-4147-A177-3AD203B41FA5}">
                      <a16:colId xmlns:a16="http://schemas.microsoft.com/office/drawing/2014/main" val="69824444"/>
                    </a:ext>
                  </a:extLst>
                </a:gridCol>
                <a:gridCol w="658368">
                  <a:extLst>
                    <a:ext uri="{9D8B030D-6E8A-4147-A177-3AD203B41FA5}">
                      <a16:colId xmlns:a16="http://schemas.microsoft.com/office/drawing/2014/main" val="71826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3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- 2017-06-13 13:48:00</a:t>
                      </a:r>
                      <a:r>
                        <a:rPr kumimoji="0" lang="es-ES" sz="1000" b="0" i="0" u="none" strike="noStrike" kern="1200" cap="none" spc="0" normalizeH="0" baseline="0" noProof="0">
                          <a:ln>
                            <a:noFill/>
                          </a:ln>
                          <a:solidFill>
                            <a:prstClr val="black"/>
                          </a:solidFill>
                          <a:effectLst/>
                          <a:uLnTx/>
                          <a:uFillTx/>
                          <a:latin typeface="+mn-lt"/>
                          <a:ea typeface="+mn-ea"/>
                          <a:cs typeface="+mn-cs"/>
                        </a:rPr>
                        <a:t>
En Chaco estamos llevando adelante una obra que beneficiará a nuestros productores de arroz, oleaginosas, cereales y cultivos industriales, reduciendo sus costos y fortaleciendo su competitividad. 
Con una inversión superior a los 130 millones de pesos, la construcción del muelle del Puerto Las Palmas, permitirá la salida de 80.000 toneladas de granos que antes debían transportarse a otras provincias. 
A través de este proyecto, ejecutado por la Unidad para el Cambio Rural (UCAR) en conjunto con el gobierno chaqueño mejoramos la eficiencia en logística y traslado comercial para un mayor desarrollo de las provincias del Plan Belgrano. 
Sigamos juntos fortaleciendo a nuestras economías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67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- 2017-06-15 15:23:08</a:t>
                      </a:r>
                      <a:r>
                        <a:rPr kumimoji="0" lang="es-ES" sz="1000" b="0" i="0" u="none" strike="noStrike" kern="1200" cap="none" spc="0" normalizeH="0" baseline="0" noProof="0">
                          <a:ln>
                            <a:noFill/>
                          </a:ln>
                          <a:solidFill>
                            <a:prstClr val="black"/>
                          </a:solidFill>
                          <a:effectLst/>
                          <a:uLnTx/>
                          <a:uFillTx/>
                          <a:latin typeface="+mn-lt"/>
                          <a:ea typeface="+mn-ea"/>
                          <a:cs typeface="+mn-cs"/>
                        </a:rPr>
                        <a:t>
Con el ministro Esteban Bullrich firmamos un convenio para que los jóvenes de nuestro interior productivo tengan cada vez más oportunidades y puedan hacer realidad sus sueños. 
La educación es uno de los pilares de nuestras comunidades.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9510177"/>
                  </a:ext>
                </a:extLst>
              </a:tr>
            </a:tbl>
          </a:graphicData>
        </a:graphic>
      </p:graphicFrame>
      <p:sp>
        <p:nvSpPr>
          <p:cNvPr id="4" name="Text Placeholder 3">
            <a:extLst>
              <a:ext uri="{FF2B5EF4-FFF2-40B4-BE49-F238E27FC236}">
                <a16:creationId xmlns:a16="http://schemas.microsoft.com/office/drawing/2014/main" id="{482B13E3-AE64-465E-B9B8-81E07BAC67F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587372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0B2FF-2BFA-45F2-ACAE-A0B0532D59BE}"/>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D344B494-C72C-4F1A-8EFC-6B883BEE8612}"/>
              </a:ext>
            </a:extLst>
          </p:cNvPr>
          <p:cNvGraphicFramePr>
            <a:graphicFrameLocks noGrp="1"/>
          </p:cNvGraphicFramePr>
          <p:nvPr>
            <p:ph type="tbl" sz="quarter" idx="13"/>
            <p:extLst>
              <p:ext uri="{D42A27DB-BD31-4B8C-83A1-F6EECF244321}">
                <p14:modId xmlns:p14="http://schemas.microsoft.com/office/powerpoint/2010/main" val="3142135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7999584"/>
                    </a:ext>
                  </a:extLst>
                </a:gridCol>
                <a:gridCol w="658368">
                  <a:extLst>
                    <a:ext uri="{9D8B030D-6E8A-4147-A177-3AD203B41FA5}">
                      <a16:colId xmlns:a16="http://schemas.microsoft.com/office/drawing/2014/main" val="3220104829"/>
                    </a:ext>
                  </a:extLst>
                </a:gridCol>
                <a:gridCol w="658368">
                  <a:extLst>
                    <a:ext uri="{9D8B030D-6E8A-4147-A177-3AD203B41FA5}">
                      <a16:colId xmlns:a16="http://schemas.microsoft.com/office/drawing/2014/main" val="854930364"/>
                    </a:ext>
                  </a:extLst>
                </a:gridCol>
                <a:gridCol w="658368">
                  <a:extLst>
                    <a:ext uri="{9D8B030D-6E8A-4147-A177-3AD203B41FA5}">
                      <a16:colId xmlns:a16="http://schemas.microsoft.com/office/drawing/2014/main" val="1007084726"/>
                    </a:ext>
                  </a:extLst>
                </a:gridCol>
                <a:gridCol w="658368">
                  <a:extLst>
                    <a:ext uri="{9D8B030D-6E8A-4147-A177-3AD203B41FA5}">
                      <a16:colId xmlns:a16="http://schemas.microsoft.com/office/drawing/2014/main" val="1221868121"/>
                    </a:ext>
                  </a:extLst>
                </a:gridCol>
                <a:gridCol w="658368">
                  <a:extLst>
                    <a:ext uri="{9D8B030D-6E8A-4147-A177-3AD203B41FA5}">
                      <a16:colId xmlns:a16="http://schemas.microsoft.com/office/drawing/2014/main" val="974068366"/>
                    </a:ext>
                  </a:extLst>
                </a:gridCol>
                <a:gridCol w="658368">
                  <a:extLst>
                    <a:ext uri="{9D8B030D-6E8A-4147-A177-3AD203B41FA5}">
                      <a16:colId xmlns:a16="http://schemas.microsoft.com/office/drawing/2014/main" val="3832461390"/>
                    </a:ext>
                  </a:extLst>
                </a:gridCol>
                <a:gridCol w="658368">
                  <a:extLst>
                    <a:ext uri="{9D8B030D-6E8A-4147-A177-3AD203B41FA5}">
                      <a16:colId xmlns:a16="http://schemas.microsoft.com/office/drawing/2014/main" val="65812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321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- 2017-06-21 16:22:33</a:t>
                      </a:r>
                      <a:r>
                        <a:rPr kumimoji="0" lang="es-ES" sz="1000" b="0" i="0" u="none" strike="noStrike" kern="1200" cap="none" spc="0" normalizeH="0" baseline="0" noProof="0">
                          <a:ln>
                            <a:noFill/>
                          </a:ln>
                          <a:solidFill>
                            <a:prstClr val="black"/>
                          </a:solidFill>
                          <a:effectLst/>
                          <a:uLnTx/>
                          <a:uFillTx/>
                          <a:latin typeface="+mn-lt"/>
                          <a:ea typeface="+mn-ea"/>
                          <a:cs typeface="+mn-cs"/>
                        </a:rPr>
                        <a:t>
La familia Hilbing fundó la destilería Sol de Los Andes en Guaymallén, Mendoza. Producen grapa, un destilado del orujo de vino. Por tercer año consecutivo su producción fue galardonada como la mejor del mundo por Destilada, el concurso de mayor importancia a nivel internacional, que se lleva adelante en Alemania. 
Sigamos trabajando para que cada vez más sueños se materialicen, para que más familias no abandonen sus proyectos y para que el mundo reciba nuestro valor agregado.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4253658"/>
                  </a:ext>
                </a:extLst>
              </a:tr>
            </a:tbl>
          </a:graphicData>
        </a:graphic>
      </p:graphicFrame>
      <p:sp>
        <p:nvSpPr>
          <p:cNvPr id="4" name="Text Placeholder 3">
            <a:extLst>
              <a:ext uri="{FF2B5EF4-FFF2-40B4-BE49-F238E27FC236}">
                <a16:creationId xmlns:a16="http://schemas.microsoft.com/office/drawing/2014/main" id="{FC8AD1CA-4E7F-4B46-A017-5B1F873B750C}"/>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65928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0CF19-A9D2-459D-95ED-513C361E6CEC}"/>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6781452D-2541-44CD-8EEB-D14D8DF3951F}"/>
              </a:ext>
            </a:extLst>
          </p:cNvPr>
          <p:cNvGraphicFramePr>
            <a:graphicFrameLocks noGrp="1"/>
          </p:cNvGraphicFramePr>
          <p:nvPr>
            <p:ph type="tbl" sz="quarter" idx="13"/>
            <p:extLst>
              <p:ext uri="{D42A27DB-BD31-4B8C-83A1-F6EECF244321}">
                <p14:modId xmlns:p14="http://schemas.microsoft.com/office/powerpoint/2010/main" val="4162819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7390918"/>
                    </a:ext>
                  </a:extLst>
                </a:gridCol>
                <a:gridCol w="658368">
                  <a:extLst>
                    <a:ext uri="{9D8B030D-6E8A-4147-A177-3AD203B41FA5}">
                      <a16:colId xmlns:a16="http://schemas.microsoft.com/office/drawing/2014/main" val="3005290463"/>
                    </a:ext>
                  </a:extLst>
                </a:gridCol>
                <a:gridCol w="658368">
                  <a:extLst>
                    <a:ext uri="{9D8B030D-6E8A-4147-A177-3AD203B41FA5}">
                      <a16:colId xmlns:a16="http://schemas.microsoft.com/office/drawing/2014/main" val="3565669660"/>
                    </a:ext>
                  </a:extLst>
                </a:gridCol>
                <a:gridCol w="658368">
                  <a:extLst>
                    <a:ext uri="{9D8B030D-6E8A-4147-A177-3AD203B41FA5}">
                      <a16:colId xmlns:a16="http://schemas.microsoft.com/office/drawing/2014/main" val="1750409604"/>
                    </a:ext>
                  </a:extLst>
                </a:gridCol>
                <a:gridCol w="658368">
                  <a:extLst>
                    <a:ext uri="{9D8B030D-6E8A-4147-A177-3AD203B41FA5}">
                      <a16:colId xmlns:a16="http://schemas.microsoft.com/office/drawing/2014/main" val="982677921"/>
                    </a:ext>
                  </a:extLst>
                </a:gridCol>
                <a:gridCol w="658368">
                  <a:extLst>
                    <a:ext uri="{9D8B030D-6E8A-4147-A177-3AD203B41FA5}">
                      <a16:colId xmlns:a16="http://schemas.microsoft.com/office/drawing/2014/main" val="3534317907"/>
                    </a:ext>
                  </a:extLst>
                </a:gridCol>
                <a:gridCol w="658368">
                  <a:extLst>
                    <a:ext uri="{9D8B030D-6E8A-4147-A177-3AD203B41FA5}">
                      <a16:colId xmlns:a16="http://schemas.microsoft.com/office/drawing/2014/main" val="3741118209"/>
                    </a:ext>
                  </a:extLst>
                </a:gridCol>
                <a:gridCol w="658368">
                  <a:extLst>
                    <a:ext uri="{9D8B030D-6E8A-4147-A177-3AD203B41FA5}">
                      <a16:colId xmlns:a16="http://schemas.microsoft.com/office/drawing/2014/main" val="1258780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897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- 2017-06-16 14:34:21</a:t>
                      </a:r>
                      <a:r>
                        <a:rPr kumimoji="0" lang="es-ES" sz="1000" b="0" i="0" u="none" strike="noStrike" kern="1200" cap="none" spc="0" normalizeH="0" baseline="0" noProof="0">
                          <a:ln>
                            <a:noFill/>
                          </a:ln>
                          <a:solidFill>
                            <a:prstClr val="black"/>
                          </a:solidFill>
                          <a:effectLst/>
                          <a:uLnTx/>
                          <a:uFillTx/>
                          <a:latin typeface="+mn-lt"/>
                          <a:ea typeface="+mn-ea"/>
                          <a:cs typeface="+mn-cs"/>
                        </a:rPr>
                        <a:t>
MÁS HERRAMIENTAS PARA LOS EMPRENDEDORES FORMOSEÑOS
Hoy en Formosa, representando al Gobierno Nacional, inauguramos la Casa de la Producción para poder aumentar la productividad de nuestras PyMEs y productores. 
A través de esta entidad otorgamos créditos blandos, financiamiento no bancario como así también otras herramientas que mejoren la competitividad de los emprendedores formoseños. 
Creemos en la capacidad de nuestros vecinos para generar nuevos proyectos, y también sabemos que un Estado presente potencia esa pasión por el hacer. 
Sigamos trabajando para el desarrollo del país y la generación de empleo genuino.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9032773"/>
                  </a:ext>
                </a:extLst>
              </a:tr>
            </a:tbl>
          </a:graphicData>
        </a:graphic>
      </p:graphicFrame>
      <p:sp>
        <p:nvSpPr>
          <p:cNvPr id="4" name="Text Placeholder 3">
            <a:extLst>
              <a:ext uri="{FF2B5EF4-FFF2-40B4-BE49-F238E27FC236}">
                <a16:creationId xmlns:a16="http://schemas.microsoft.com/office/drawing/2014/main" id="{CFBDC1BC-2371-441A-B837-EA8C93457667}"/>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517538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0714-EA4F-4A18-8E56-F7E648BA4B46}"/>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D762066B-D5C0-4841-8C0C-6B94B2A2714B}"/>
              </a:ext>
            </a:extLst>
          </p:cNvPr>
          <p:cNvGraphicFramePr>
            <a:graphicFrameLocks noGrp="1"/>
          </p:cNvGraphicFramePr>
          <p:nvPr>
            <p:ph type="tbl" sz="quarter" idx="13"/>
            <p:extLst>
              <p:ext uri="{D42A27DB-BD31-4B8C-83A1-F6EECF244321}">
                <p14:modId xmlns:p14="http://schemas.microsoft.com/office/powerpoint/2010/main" val="156779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3775066"/>
                    </a:ext>
                  </a:extLst>
                </a:gridCol>
                <a:gridCol w="658368">
                  <a:extLst>
                    <a:ext uri="{9D8B030D-6E8A-4147-A177-3AD203B41FA5}">
                      <a16:colId xmlns:a16="http://schemas.microsoft.com/office/drawing/2014/main" val="1854102002"/>
                    </a:ext>
                  </a:extLst>
                </a:gridCol>
                <a:gridCol w="658368">
                  <a:extLst>
                    <a:ext uri="{9D8B030D-6E8A-4147-A177-3AD203B41FA5}">
                      <a16:colId xmlns:a16="http://schemas.microsoft.com/office/drawing/2014/main" val="422961607"/>
                    </a:ext>
                  </a:extLst>
                </a:gridCol>
                <a:gridCol w="658368">
                  <a:extLst>
                    <a:ext uri="{9D8B030D-6E8A-4147-A177-3AD203B41FA5}">
                      <a16:colId xmlns:a16="http://schemas.microsoft.com/office/drawing/2014/main" val="38300829"/>
                    </a:ext>
                  </a:extLst>
                </a:gridCol>
                <a:gridCol w="658368">
                  <a:extLst>
                    <a:ext uri="{9D8B030D-6E8A-4147-A177-3AD203B41FA5}">
                      <a16:colId xmlns:a16="http://schemas.microsoft.com/office/drawing/2014/main" val="2587934455"/>
                    </a:ext>
                  </a:extLst>
                </a:gridCol>
                <a:gridCol w="658368">
                  <a:extLst>
                    <a:ext uri="{9D8B030D-6E8A-4147-A177-3AD203B41FA5}">
                      <a16:colId xmlns:a16="http://schemas.microsoft.com/office/drawing/2014/main" val="3285933976"/>
                    </a:ext>
                  </a:extLst>
                </a:gridCol>
                <a:gridCol w="658368">
                  <a:extLst>
                    <a:ext uri="{9D8B030D-6E8A-4147-A177-3AD203B41FA5}">
                      <a16:colId xmlns:a16="http://schemas.microsoft.com/office/drawing/2014/main" val="1699199719"/>
                    </a:ext>
                  </a:extLst>
                </a:gridCol>
                <a:gridCol w="658368">
                  <a:extLst>
                    <a:ext uri="{9D8B030D-6E8A-4147-A177-3AD203B41FA5}">
                      <a16:colId xmlns:a16="http://schemas.microsoft.com/office/drawing/2014/main" val="525523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112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- 2017-06-28 17:32:14</a:t>
                      </a:r>
                      <a:r>
                        <a:rPr kumimoji="0" lang="es-ES" sz="1000" b="0" i="0" u="none" strike="noStrike" kern="1200" cap="none" spc="0" normalizeH="0" baseline="0" noProof="0">
                          <a:ln>
                            <a:noFill/>
                          </a:ln>
                          <a:solidFill>
                            <a:prstClr val="black"/>
                          </a:solidFill>
                          <a:effectLst/>
                          <a:uLnTx/>
                          <a:uFillTx/>
                          <a:latin typeface="+mn-lt"/>
                          <a:ea typeface="+mn-ea"/>
                          <a:cs typeface="+mn-cs"/>
                        </a:rPr>
                        <a:t>
Hoy recorrí las zonas afectadas por las inundaciones en los departamentos del norte de Corrientes.
Junto al ministro de la Producción provincial, Jorge Vara; el secretario de Agricultura Familiar, Coordinación y Desarrollo Territorial, Santiago Hardie; y Manuel García Olano, secretario de Agricultura y Ganadería correntino, dialogamos con los productores que hoy más que nunca necesitan la presencia del Estado.
Por eso estuvimos allí, porque no están solos. Nación, provincia y los municipios estamos trabajando articuladamente para que el impacto sea el menor posible y dar herramientas para una pronta recuperación.
En los próximos días desde Agroindustria saldrá la Emergencia Agropecuaria para la zona, y seguiremos acompañando a cada familia de productores en este difícil momento, estando dónde más nos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2140099"/>
                  </a:ext>
                </a:extLst>
              </a:tr>
            </a:tbl>
          </a:graphicData>
        </a:graphic>
      </p:graphicFrame>
      <p:sp>
        <p:nvSpPr>
          <p:cNvPr id="4" name="Text Placeholder 3">
            <a:extLst>
              <a:ext uri="{FF2B5EF4-FFF2-40B4-BE49-F238E27FC236}">
                <a16:creationId xmlns:a16="http://schemas.microsoft.com/office/drawing/2014/main" id="{B5A363A3-21BA-4E2A-87D6-0983B30C59EA}"/>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708617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9B1F4-D3F7-4A3E-847F-1626453F0DF6}"/>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CFA0DB04-6132-4C64-9B40-DEE410A27A50}"/>
              </a:ext>
            </a:extLst>
          </p:cNvPr>
          <p:cNvGraphicFramePr>
            <a:graphicFrameLocks noGrp="1"/>
          </p:cNvGraphicFramePr>
          <p:nvPr>
            <p:ph type="tbl" sz="quarter" idx="13"/>
            <p:extLst>
              <p:ext uri="{D42A27DB-BD31-4B8C-83A1-F6EECF244321}">
                <p14:modId xmlns:p14="http://schemas.microsoft.com/office/powerpoint/2010/main" val="1879620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9971069"/>
                    </a:ext>
                  </a:extLst>
                </a:gridCol>
                <a:gridCol w="658368">
                  <a:extLst>
                    <a:ext uri="{9D8B030D-6E8A-4147-A177-3AD203B41FA5}">
                      <a16:colId xmlns:a16="http://schemas.microsoft.com/office/drawing/2014/main" val="2260257582"/>
                    </a:ext>
                  </a:extLst>
                </a:gridCol>
                <a:gridCol w="658368">
                  <a:extLst>
                    <a:ext uri="{9D8B030D-6E8A-4147-A177-3AD203B41FA5}">
                      <a16:colId xmlns:a16="http://schemas.microsoft.com/office/drawing/2014/main" val="2153871519"/>
                    </a:ext>
                  </a:extLst>
                </a:gridCol>
                <a:gridCol w="658368">
                  <a:extLst>
                    <a:ext uri="{9D8B030D-6E8A-4147-A177-3AD203B41FA5}">
                      <a16:colId xmlns:a16="http://schemas.microsoft.com/office/drawing/2014/main" val="1343490890"/>
                    </a:ext>
                  </a:extLst>
                </a:gridCol>
                <a:gridCol w="658368">
                  <a:extLst>
                    <a:ext uri="{9D8B030D-6E8A-4147-A177-3AD203B41FA5}">
                      <a16:colId xmlns:a16="http://schemas.microsoft.com/office/drawing/2014/main" val="4260400425"/>
                    </a:ext>
                  </a:extLst>
                </a:gridCol>
                <a:gridCol w="658368">
                  <a:extLst>
                    <a:ext uri="{9D8B030D-6E8A-4147-A177-3AD203B41FA5}">
                      <a16:colId xmlns:a16="http://schemas.microsoft.com/office/drawing/2014/main" val="3355731414"/>
                    </a:ext>
                  </a:extLst>
                </a:gridCol>
                <a:gridCol w="658368">
                  <a:extLst>
                    <a:ext uri="{9D8B030D-6E8A-4147-A177-3AD203B41FA5}">
                      <a16:colId xmlns:a16="http://schemas.microsoft.com/office/drawing/2014/main" val="3844139535"/>
                    </a:ext>
                  </a:extLst>
                </a:gridCol>
                <a:gridCol w="658368">
                  <a:extLst>
                    <a:ext uri="{9D8B030D-6E8A-4147-A177-3AD203B41FA5}">
                      <a16:colId xmlns:a16="http://schemas.microsoft.com/office/drawing/2014/main" val="370182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61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- 2017-06-22 13:05:36</a:t>
                      </a:r>
                      <a:r>
                        <a:rPr kumimoji="0" lang="es-ES" sz="1000" b="0" i="0" u="none" strike="noStrike" kern="1200" cap="none" spc="0" normalizeH="0" baseline="0" noProof="0">
                          <a:ln>
                            <a:noFill/>
                          </a:ln>
                          <a:solidFill>
                            <a:prstClr val="black"/>
                          </a:solidFill>
                          <a:effectLst/>
                          <a:uLnTx/>
                          <a:uFillTx/>
                          <a:latin typeface="+mn-lt"/>
                          <a:ea typeface="+mn-ea"/>
                          <a:cs typeface="+mn-cs"/>
                        </a:rPr>
                        <a:t>
Junto a Alfonso Prat Gay participamos de #ArgentinaVisión2020. Hablamos sobre el país que viene, las oportunidades y los desafíos.
Oportunidades y desafíos dónde la Agroindustria adquiere un protagonismo indiscutible al aportar el 18% del PBI nacional, con una inversión anual de U$S 40 mil millones y una participación en el 60% de las exportaciones.
Sigamos trabajando juntos para que el agregado de valor de nuestras economías regionales potencie el liderazgo de Argentina como supermercado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345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- 2017-06-01 13:58:04</a:t>
                      </a:r>
                      <a:r>
                        <a:rPr kumimoji="0" lang="es-ES" sz="1000" b="0" i="0" u="none" strike="noStrike" kern="1200" cap="none" spc="0" normalizeH="0" baseline="0" noProof="0">
                          <a:ln>
                            <a:noFill/>
                          </a:ln>
                          <a:solidFill>
                            <a:prstClr val="black"/>
                          </a:solidFill>
                          <a:effectLst/>
                          <a:uLnTx/>
                          <a:uFillTx/>
                          <a:latin typeface="+mn-lt"/>
                          <a:ea typeface="+mn-ea"/>
                          <a:cs typeface="+mn-cs"/>
                        </a:rPr>
                        <a:t>
HACIENDO LO QUE HAY QUE HACER
Desde que comenzamos la gestión logramos la reparación de 3.952 km de caminos rurales, que alcanzan a 33.958 productores, 3080 tambos y 161 escuelas.
Mejores caminos para que nuestras economías regionales sean más eficientes. 
Mejores caminos para optimizar la calidad de vida de nuestros pueblos. 
Mejores caminos para aprovechar el potencial de nuestro interior productivo.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4157974"/>
                  </a:ext>
                </a:extLst>
              </a:tr>
            </a:tbl>
          </a:graphicData>
        </a:graphic>
      </p:graphicFrame>
      <p:sp>
        <p:nvSpPr>
          <p:cNvPr id="4" name="Text Placeholder 3">
            <a:extLst>
              <a:ext uri="{FF2B5EF4-FFF2-40B4-BE49-F238E27FC236}">
                <a16:creationId xmlns:a16="http://schemas.microsoft.com/office/drawing/2014/main" id="{F9921941-0745-4E3D-B420-36E61EEF320F}"/>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80241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40581-877D-42FA-87F8-1A58E7426928}"/>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D2448034-56E3-4E54-ADDC-7665D272EA55}"/>
              </a:ext>
            </a:extLst>
          </p:cNvPr>
          <p:cNvGraphicFramePr>
            <a:graphicFrameLocks noGrp="1"/>
          </p:cNvGraphicFramePr>
          <p:nvPr>
            <p:ph type="tbl" sz="quarter" idx="13"/>
            <p:extLst>
              <p:ext uri="{D42A27DB-BD31-4B8C-83A1-F6EECF244321}">
                <p14:modId xmlns:p14="http://schemas.microsoft.com/office/powerpoint/2010/main" val="231530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43202502"/>
                    </a:ext>
                  </a:extLst>
                </a:gridCol>
                <a:gridCol w="658368">
                  <a:extLst>
                    <a:ext uri="{9D8B030D-6E8A-4147-A177-3AD203B41FA5}">
                      <a16:colId xmlns:a16="http://schemas.microsoft.com/office/drawing/2014/main" val="445508232"/>
                    </a:ext>
                  </a:extLst>
                </a:gridCol>
                <a:gridCol w="658368">
                  <a:extLst>
                    <a:ext uri="{9D8B030D-6E8A-4147-A177-3AD203B41FA5}">
                      <a16:colId xmlns:a16="http://schemas.microsoft.com/office/drawing/2014/main" val="350940983"/>
                    </a:ext>
                  </a:extLst>
                </a:gridCol>
                <a:gridCol w="658368">
                  <a:extLst>
                    <a:ext uri="{9D8B030D-6E8A-4147-A177-3AD203B41FA5}">
                      <a16:colId xmlns:a16="http://schemas.microsoft.com/office/drawing/2014/main" val="890960537"/>
                    </a:ext>
                  </a:extLst>
                </a:gridCol>
                <a:gridCol w="658368">
                  <a:extLst>
                    <a:ext uri="{9D8B030D-6E8A-4147-A177-3AD203B41FA5}">
                      <a16:colId xmlns:a16="http://schemas.microsoft.com/office/drawing/2014/main" val="1639468954"/>
                    </a:ext>
                  </a:extLst>
                </a:gridCol>
                <a:gridCol w="658368">
                  <a:extLst>
                    <a:ext uri="{9D8B030D-6E8A-4147-A177-3AD203B41FA5}">
                      <a16:colId xmlns:a16="http://schemas.microsoft.com/office/drawing/2014/main" val="3477967374"/>
                    </a:ext>
                  </a:extLst>
                </a:gridCol>
                <a:gridCol w="658368">
                  <a:extLst>
                    <a:ext uri="{9D8B030D-6E8A-4147-A177-3AD203B41FA5}">
                      <a16:colId xmlns:a16="http://schemas.microsoft.com/office/drawing/2014/main" val="3772455007"/>
                    </a:ext>
                  </a:extLst>
                </a:gridCol>
                <a:gridCol w="658368">
                  <a:extLst>
                    <a:ext uri="{9D8B030D-6E8A-4147-A177-3AD203B41FA5}">
                      <a16:colId xmlns:a16="http://schemas.microsoft.com/office/drawing/2014/main" val="4216948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367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- 2017-06-19 15:37:43</a:t>
                      </a:r>
                      <a:r>
                        <a:rPr kumimoji="0" lang="en-US" sz="1000" b="0" i="0" u="none" strike="noStrike" kern="1200" cap="none" spc="0" normalizeH="0" baseline="0" noProof="0">
                          <a:ln>
                            <a:noFill/>
                          </a:ln>
                          <a:solidFill>
                            <a:prstClr val="black"/>
                          </a:solidFill>
                          <a:effectLst/>
                          <a:uLnTx/>
                          <a:uFillTx/>
                          <a:latin typeface="+mn-lt"/>
                          <a:ea typeface="+mn-ea"/>
                          <a:cs typeface="+mn-cs"/>
                        </a:rPr>
                        <a:t>
Por todo esto es importante seguir trabajando en estrategias regionales #ArgentinaMasCompetitiva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057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- 2017-06-17 11:11:23</a:t>
                      </a:r>
                      <a:r>
                        <a:rPr kumimoji="0" lang="es-ES" sz="1000" b="0" i="0" u="none" strike="noStrike" kern="1200" cap="none" spc="0" normalizeH="0" baseline="0" noProof="0">
                          <a:ln>
                            <a:noFill/>
                          </a:ln>
                          <a:solidFill>
                            <a:prstClr val="black"/>
                          </a:solidFill>
                          <a:effectLst/>
                          <a:uLnTx/>
                          <a:uFillTx/>
                          <a:latin typeface="+mn-lt"/>
                          <a:ea typeface="+mn-ea"/>
                          <a:cs typeface="+mn-cs"/>
                        </a:rPr>
                        <a:t>
Junto a productores y agricultores familiares en la presentación de Agroemprende en Formosa. El programa que permite el desarrollo de proyectos que generan arraigo, crecimiento en territorio, y alimentar ideas para ser competitivos.
Comparto e impulso el entusiasmo de los vecinos que queremos una provincia pujante.
Entregamos equipos de perforación para extracción de agua, motocultores, y financiamiento para que los emprendimientos se conviertan en realidad y las familias formoseñas tengan cada vez más oportunidades.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0153315"/>
                  </a:ext>
                </a:extLst>
              </a:tr>
            </a:tbl>
          </a:graphicData>
        </a:graphic>
      </p:graphicFrame>
      <p:sp>
        <p:nvSpPr>
          <p:cNvPr id="4" name="Text Placeholder 3">
            <a:extLst>
              <a:ext uri="{FF2B5EF4-FFF2-40B4-BE49-F238E27FC236}">
                <a16:creationId xmlns:a16="http://schemas.microsoft.com/office/drawing/2014/main" id="{A1B921B7-CE47-43B6-8A9C-6DDF3021464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80202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123A-1A6F-4A21-9FBA-FC6639A65E36}"/>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6BC5F72A-785E-40A5-BFD4-2C0D5332C57E}"/>
              </a:ext>
            </a:extLst>
          </p:cNvPr>
          <p:cNvGraphicFramePr>
            <a:graphicFrameLocks noGrp="1"/>
          </p:cNvGraphicFramePr>
          <p:nvPr>
            <p:ph type="tbl" sz="quarter" idx="13"/>
            <p:extLst>
              <p:ext uri="{D42A27DB-BD31-4B8C-83A1-F6EECF244321}">
                <p14:modId xmlns:p14="http://schemas.microsoft.com/office/powerpoint/2010/main" val="1314773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3829520"/>
                    </a:ext>
                  </a:extLst>
                </a:gridCol>
                <a:gridCol w="658368">
                  <a:extLst>
                    <a:ext uri="{9D8B030D-6E8A-4147-A177-3AD203B41FA5}">
                      <a16:colId xmlns:a16="http://schemas.microsoft.com/office/drawing/2014/main" val="131937999"/>
                    </a:ext>
                  </a:extLst>
                </a:gridCol>
                <a:gridCol w="658368">
                  <a:extLst>
                    <a:ext uri="{9D8B030D-6E8A-4147-A177-3AD203B41FA5}">
                      <a16:colId xmlns:a16="http://schemas.microsoft.com/office/drawing/2014/main" val="2868220637"/>
                    </a:ext>
                  </a:extLst>
                </a:gridCol>
                <a:gridCol w="658368">
                  <a:extLst>
                    <a:ext uri="{9D8B030D-6E8A-4147-A177-3AD203B41FA5}">
                      <a16:colId xmlns:a16="http://schemas.microsoft.com/office/drawing/2014/main" val="1855422947"/>
                    </a:ext>
                  </a:extLst>
                </a:gridCol>
                <a:gridCol w="658368">
                  <a:extLst>
                    <a:ext uri="{9D8B030D-6E8A-4147-A177-3AD203B41FA5}">
                      <a16:colId xmlns:a16="http://schemas.microsoft.com/office/drawing/2014/main" val="937954479"/>
                    </a:ext>
                  </a:extLst>
                </a:gridCol>
                <a:gridCol w="658368">
                  <a:extLst>
                    <a:ext uri="{9D8B030D-6E8A-4147-A177-3AD203B41FA5}">
                      <a16:colId xmlns:a16="http://schemas.microsoft.com/office/drawing/2014/main" val="2945297483"/>
                    </a:ext>
                  </a:extLst>
                </a:gridCol>
                <a:gridCol w="658368">
                  <a:extLst>
                    <a:ext uri="{9D8B030D-6E8A-4147-A177-3AD203B41FA5}">
                      <a16:colId xmlns:a16="http://schemas.microsoft.com/office/drawing/2014/main" val="1031431680"/>
                    </a:ext>
                  </a:extLst>
                </a:gridCol>
                <a:gridCol w="658368">
                  <a:extLst>
                    <a:ext uri="{9D8B030D-6E8A-4147-A177-3AD203B41FA5}">
                      <a16:colId xmlns:a16="http://schemas.microsoft.com/office/drawing/2014/main" val="3584184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29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- 2017-06-12 13:53:57</a:t>
                      </a:r>
                      <a:r>
                        <a:rPr kumimoji="0" lang="es-ES" sz="1000" b="0" i="0" u="none" strike="noStrike" kern="1200" cap="none" spc="0" normalizeH="0" baseline="0" noProof="0">
                          <a:ln>
                            <a:noFill/>
                          </a:ln>
                          <a:solidFill>
                            <a:prstClr val="black"/>
                          </a:solidFill>
                          <a:effectLst/>
                          <a:uLnTx/>
                          <a:uFillTx/>
                          <a:latin typeface="+mn-lt"/>
                          <a:ea typeface="+mn-ea"/>
                          <a:cs typeface="+mn-cs"/>
                        </a:rPr>
                        <a:t>
NUEVAS OBRAS DE ELECTRIFICACIÓN PARA PRODUCTORES SANJUANINOS 
Desde el Ministerio de Agroindustria de la Nación y junto al gobierno de la provincia de San Juan inauguramos una red eléctrica que beneficia a 120 familias dedicadas a la cría de cabras y ovejas.
A partir de la obra, que implicó una inversión que superó los $55 millones, 17 pequeñas localidades que abarcan cerca de 220.000 has, podrán acceder de manera directa a la energía eléctrica.
Este proyecto que ejecutamos a través de la Unidad para el Cambio Rural (UCAR) tiene por objetivo fomentar el arraigo rural y el desarrollo de nuestras economías regionales.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398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- 2017-06-24 17:07:06</a:t>
                      </a:r>
                      <a:r>
                        <a:rPr kumimoji="0" lang="es-ES" sz="1000" b="0" i="0" u="none" strike="noStrike" kern="1200" cap="none" spc="0" normalizeH="0" baseline="0" noProof="0">
                          <a:ln>
                            <a:noFill/>
                          </a:ln>
                          <a:solidFill>
                            <a:prstClr val="black"/>
                          </a:solidFill>
                          <a:effectLst/>
                          <a:uLnTx/>
                          <a:uFillTx/>
                          <a:latin typeface="+mn-lt"/>
                          <a:ea typeface="+mn-ea"/>
                          <a:cs typeface="+mn-cs"/>
                        </a:rPr>
                        <a:t>
Nuestra agroindustria está llena de historias por todo el país. Seguimos trabajando y apostando a nuestros emprendedores y al agregado de valor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39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- 2017-06-08 12:42:43</a:t>
                      </a:r>
                      <a:r>
                        <a:rPr kumimoji="0" lang="es-ES" sz="1000" b="0" i="0" u="none" strike="noStrike" kern="1200" cap="none" spc="0" normalizeH="0" baseline="0" noProof="0">
                          <a:ln>
                            <a:noFill/>
                          </a:ln>
                          <a:solidFill>
                            <a:prstClr val="black"/>
                          </a:solidFill>
                          <a:effectLst/>
                          <a:uLnTx/>
                          <a:uFillTx/>
                          <a:latin typeface="+mn-lt"/>
                          <a:ea typeface="+mn-ea"/>
                          <a:cs typeface="+mn-cs"/>
                        </a:rPr>
                        <a:t>
Desde nuestro lugar, cada uno de nosotros podemos hacer algo! #ValoremosLosAlimentos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4075634"/>
                  </a:ext>
                </a:extLst>
              </a:tr>
            </a:tbl>
          </a:graphicData>
        </a:graphic>
      </p:graphicFrame>
      <p:sp>
        <p:nvSpPr>
          <p:cNvPr id="4" name="Text Placeholder 3">
            <a:extLst>
              <a:ext uri="{FF2B5EF4-FFF2-40B4-BE49-F238E27FC236}">
                <a16:creationId xmlns:a16="http://schemas.microsoft.com/office/drawing/2014/main" id="{CC730E74-A309-4DF1-B8A0-4CCF83F01ADD}"/>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41706006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0710-2842-46E7-9132-5C6E0D1AC826}"/>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9B092755-67B6-450C-BEBD-078D5764AE6F}"/>
              </a:ext>
            </a:extLst>
          </p:cNvPr>
          <p:cNvGraphicFramePr>
            <a:graphicFrameLocks noGrp="1"/>
          </p:cNvGraphicFramePr>
          <p:nvPr>
            <p:ph type="tbl" sz="quarter" idx="13"/>
            <p:extLst>
              <p:ext uri="{D42A27DB-BD31-4B8C-83A1-F6EECF244321}">
                <p14:modId xmlns:p14="http://schemas.microsoft.com/office/powerpoint/2010/main" val="15194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1305738"/>
                    </a:ext>
                  </a:extLst>
                </a:gridCol>
                <a:gridCol w="658368">
                  <a:extLst>
                    <a:ext uri="{9D8B030D-6E8A-4147-A177-3AD203B41FA5}">
                      <a16:colId xmlns:a16="http://schemas.microsoft.com/office/drawing/2014/main" val="1575335950"/>
                    </a:ext>
                  </a:extLst>
                </a:gridCol>
                <a:gridCol w="658368">
                  <a:extLst>
                    <a:ext uri="{9D8B030D-6E8A-4147-A177-3AD203B41FA5}">
                      <a16:colId xmlns:a16="http://schemas.microsoft.com/office/drawing/2014/main" val="958119103"/>
                    </a:ext>
                  </a:extLst>
                </a:gridCol>
                <a:gridCol w="658368">
                  <a:extLst>
                    <a:ext uri="{9D8B030D-6E8A-4147-A177-3AD203B41FA5}">
                      <a16:colId xmlns:a16="http://schemas.microsoft.com/office/drawing/2014/main" val="2630807299"/>
                    </a:ext>
                  </a:extLst>
                </a:gridCol>
                <a:gridCol w="658368">
                  <a:extLst>
                    <a:ext uri="{9D8B030D-6E8A-4147-A177-3AD203B41FA5}">
                      <a16:colId xmlns:a16="http://schemas.microsoft.com/office/drawing/2014/main" val="2591433398"/>
                    </a:ext>
                  </a:extLst>
                </a:gridCol>
                <a:gridCol w="658368">
                  <a:extLst>
                    <a:ext uri="{9D8B030D-6E8A-4147-A177-3AD203B41FA5}">
                      <a16:colId xmlns:a16="http://schemas.microsoft.com/office/drawing/2014/main" val="1878118574"/>
                    </a:ext>
                  </a:extLst>
                </a:gridCol>
                <a:gridCol w="658368">
                  <a:extLst>
                    <a:ext uri="{9D8B030D-6E8A-4147-A177-3AD203B41FA5}">
                      <a16:colId xmlns:a16="http://schemas.microsoft.com/office/drawing/2014/main" val="2732001831"/>
                    </a:ext>
                  </a:extLst>
                </a:gridCol>
                <a:gridCol w="658368">
                  <a:extLst>
                    <a:ext uri="{9D8B030D-6E8A-4147-A177-3AD203B41FA5}">
                      <a16:colId xmlns:a16="http://schemas.microsoft.com/office/drawing/2014/main" val="277796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203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- 2017-06-27 10:26:22</a:t>
                      </a:r>
                      <a:r>
                        <a:rPr kumimoji="0" lang="es-ES" sz="1000" b="0" i="0" u="none" strike="noStrike" kern="1200" cap="none" spc="0" normalizeH="0" baseline="0" noProof="0">
                          <a:ln>
                            <a:noFill/>
                          </a:ln>
                          <a:solidFill>
                            <a:prstClr val="black"/>
                          </a:solidFill>
                          <a:effectLst/>
                          <a:uLnTx/>
                          <a:uFillTx/>
                          <a:latin typeface="+mn-lt"/>
                          <a:ea typeface="+mn-ea"/>
                          <a:cs typeface="+mn-cs"/>
                        </a:rPr>
                        <a:t>
Las Pymes son un eslabón fundamental para la reactivación del país que queremos. 
Quiero saludar a todas las que día a día son sustento de familia, generadoras de empleo, ideas, proyectos y sobre todo se comprometen con el país.
Sigamos trabajando para que en la Argentina cada vez haya más emprendimientos e inversión en las Pequeñas y Medianas Empresas!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880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- 2017-06-14 14:21:56</a:t>
                      </a:r>
                      <a:r>
                        <a:rPr kumimoji="0" lang="es-ES" sz="1000" b="0" i="0" u="none" strike="noStrike" kern="1200" cap="none" spc="0" normalizeH="0" baseline="0" noProof="0">
                          <a:ln>
                            <a:noFill/>
                          </a:ln>
                          <a:solidFill>
                            <a:prstClr val="black"/>
                          </a:solidFill>
                          <a:effectLst/>
                          <a:uLnTx/>
                          <a:uFillTx/>
                          <a:latin typeface="+mn-lt"/>
                          <a:ea typeface="+mn-ea"/>
                          <a:cs typeface="+mn-cs"/>
                        </a:rPr>
                        <a:t>
BENEFICIO PARA PRODUCTORES GANADEROS 
El Ministerio de Agroindustria suspende por 90 días la disposición que aumenta el pago de caución por faena de animales livianos ante la situación de Emergencia Agropecuaria generada por las inundaciones en numerosas provincias del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446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- 2017-06-13 18:46:37</a:t>
                      </a:r>
                      <a:r>
                        <a:rPr kumimoji="0" lang="es-ES" sz="1000" b="0" i="0" u="none" strike="noStrike" kern="1200" cap="none" spc="0" normalizeH="0" baseline="0" noProof="0">
                          <a:ln>
                            <a:noFill/>
                          </a:ln>
                          <a:solidFill>
                            <a:prstClr val="black"/>
                          </a:solidFill>
                          <a:effectLst/>
                          <a:uLnTx/>
                          <a:uFillTx/>
                          <a:latin typeface="+mn-lt"/>
                          <a:ea typeface="+mn-ea"/>
                          <a:cs typeface="+mn-cs"/>
                        </a:rPr>
                        <a:t>
Importante información para productores formoseños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2865795"/>
                  </a:ext>
                </a:extLst>
              </a:tr>
            </a:tbl>
          </a:graphicData>
        </a:graphic>
      </p:graphicFrame>
      <p:sp>
        <p:nvSpPr>
          <p:cNvPr id="4" name="Text Placeholder 3">
            <a:extLst>
              <a:ext uri="{FF2B5EF4-FFF2-40B4-BE49-F238E27FC236}">
                <a16:creationId xmlns:a16="http://schemas.microsoft.com/office/drawing/2014/main" id="{2836856D-DEAE-4E61-8487-EF277F163AF3}"/>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855616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7808D-F1D3-4CA1-8FF6-F9AD4CB09995}"/>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E60FDEA0-3420-4735-91DA-BBD7A3D7B3C3}"/>
              </a:ext>
            </a:extLst>
          </p:cNvPr>
          <p:cNvGraphicFramePr>
            <a:graphicFrameLocks noGrp="1"/>
          </p:cNvGraphicFramePr>
          <p:nvPr>
            <p:ph type="tbl" sz="quarter" idx="13"/>
            <p:extLst>
              <p:ext uri="{D42A27DB-BD31-4B8C-83A1-F6EECF244321}">
                <p14:modId xmlns:p14="http://schemas.microsoft.com/office/powerpoint/2010/main" val="3616697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99768752"/>
                    </a:ext>
                  </a:extLst>
                </a:gridCol>
                <a:gridCol w="658368">
                  <a:extLst>
                    <a:ext uri="{9D8B030D-6E8A-4147-A177-3AD203B41FA5}">
                      <a16:colId xmlns:a16="http://schemas.microsoft.com/office/drawing/2014/main" val="2293304356"/>
                    </a:ext>
                  </a:extLst>
                </a:gridCol>
                <a:gridCol w="658368">
                  <a:extLst>
                    <a:ext uri="{9D8B030D-6E8A-4147-A177-3AD203B41FA5}">
                      <a16:colId xmlns:a16="http://schemas.microsoft.com/office/drawing/2014/main" val="826417656"/>
                    </a:ext>
                  </a:extLst>
                </a:gridCol>
                <a:gridCol w="658368">
                  <a:extLst>
                    <a:ext uri="{9D8B030D-6E8A-4147-A177-3AD203B41FA5}">
                      <a16:colId xmlns:a16="http://schemas.microsoft.com/office/drawing/2014/main" val="723700509"/>
                    </a:ext>
                  </a:extLst>
                </a:gridCol>
                <a:gridCol w="658368">
                  <a:extLst>
                    <a:ext uri="{9D8B030D-6E8A-4147-A177-3AD203B41FA5}">
                      <a16:colId xmlns:a16="http://schemas.microsoft.com/office/drawing/2014/main" val="2153722609"/>
                    </a:ext>
                  </a:extLst>
                </a:gridCol>
                <a:gridCol w="658368">
                  <a:extLst>
                    <a:ext uri="{9D8B030D-6E8A-4147-A177-3AD203B41FA5}">
                      <a16:colId xmlns:a16="http://schemas.microsoft.com/office/drawing/2014/main" val="1189377924"/>
                    </a:ext>
                  </a:extLst>
                </a:gridCol>
                <a:gridCol w="658368">
                  <a:extLst>
                    <a:ext uri="{9D8B030D-6E8A-4147-A177-3AD203B41FA5}">
                      <a16:colId xmlns:a16="http://schemas.microsoft.com/office/drawing/2014/main" val="4125248317"/>
                    </a:ext>
                  </a:extLst>
                </a:gridCol>
                <a:gridCol w="658368">
                  <a:extLst>
                    <a:ext uri="{9D8B030D-6E8A-4147-A177-3AD203B41FA5}">
                      <a16:colId xmlns:a16="http://schemas.microsoft.com/office/drawing/2014/main" val="534876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1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- 2017-06-15 09:13:04</a:t>
                      </a:r>
                      <a:r>
                        <a:rPr kumimoji="0" lang="es-ES" sz="1000" b="0" i="0" u="none" strike="noStrike" kern="1200" cap="none" spc="0" normalizeH="0" baseline="0" noProof="0">
                          <a:ln>
                            <a:noFill/>
                          </a:ln>
                          <a:solidFill>
                            <a:prstClr val="black"/>
                          </a:solidFill>
                          <a:effectLst/>
                          <a:uLnTx/>
                          <a:uFillTx/>
                          <a:latin typeface="+mn-lt"/>
                          <a:ea typeface="+mn-ea"/>
                          <a:cs typeface="+mn-cs"/>
                        </a:rPr>
                        <a:t>
BIOECONOMÍA, CLAVE PARA EL DESARROLLO SUSTENTABLE  
Ayer, junto a los ministros de Producción, Francisco Cabrera y de Ciencia, Tecnología e Innovación Productiva, Lino Barañao, firmamos un convenio para promover y fortalecer la práctica de la economía sostenible.
Como país agroindustrial, para responder ante la población mundial en crecimiento, tenemos que ser capaces de producir cada vez más alimentos de calidad sin descuidar el medioambiente.
Trabajando  en conjunto en el desarrollo de políticas públicas, con foco en el cuidado del planeta, podremos dar el gran salto que el mundo necesita, fomentando el uso eficiente de los recursos naturales en todas las actividades productivas.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2228558"/>
                  </a:ext>
                </a:extLst>
              </a:tr>
            </a:tbl>
          </a:graphicData>
        </a:graphic>
      </p:graphicFrame>
      <p:sp>
        <p:nvSpPr>
          <p:cNvPr id="4" name="Text Placeholder 3">
            <a:extLst>
              <a:ext uri="{FF2B5EF4-FFF2-40B4-BE49-F238E27FC236}">
                <a16:creationId xmlns:a16="http://schemas.microsoft.com/office/drawing/2014/main" id="{BABF9B02-1BA3-4261-9B89-EEFDC73D644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1237850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CC95-391D-4C26-8D42-2FBB3B244AB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C093736C-1B2C-4F9D-9DDD-877886EC11F8}"/>
              </a:ext>
            </a:extLst>
          </p:cNvPr>
          <p:cNvGraphicFramePr>
            <a:graphicFrameLocks noGrp="1"/>
          </p:cNvGraphicFramePr>
          <p:nvPr>
            <p:ph type="chart" sz="quarter" idx="13"/>
            <p:extLst>
              <p:ext uri="{D42A27DB-BD31-4B8C-83A1-F6EECF244321}">
                <p14:modId xmlns:p14="http://schemas.microsoft.com/office/powerpoint/2010/main" val="1453059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2B3062-1477-4A7A-BE72-E23203038AAF}"/>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F2F25EFE-D535-4426-81DB-603080CCD0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5822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2C70-8276-4DCD-957A-FDDFA022E6A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42CF43C-3358-43FB-B5E8-294DBD338625}"/>
              </a:ext>
            </a:extLst>
          </p:cNvPr>
          <p:cNvGraphicFramePr>
            <a:graphicFrameLocks noGrp="1"/>
          </p:cNvGraphicFramePr>
          <p:nvPr>
            <p:ph type="chart" sz="quarter" idx="13"/>
            <p:extLst>
              <p:ext uri="{D42A27DB-BD31-4B8C-83A1-F6EECF244321}">
                <p14:modId xmlns:p14="http://schemas.microsoft.com/office/powerpoint/2010/main" val="338319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31D36-38B7-426B-B81B-9B2A94B2E164}"/>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3D745386-2AD0-499C-92FE-6427D4877A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132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5F4E7-A96B-4E33-857F-E0806A783EB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274CC24-431F-4589-B7EA-03DBFD463AFB}"/>
              </a:ext>
            </a:extLst>
          </p:cNvPr>
          <p:cNvGraphicFramePr>
            <a:graphicFrameLocks noGrp="1"/>
          </p:cNvGraphicFramePr>
          <p:nvPr>
            <p:ph type="chart" sz="quarter" idx="13"/>
            <p:extLst>
              <p:ext uri="{D42A27DB-BD31-4B8C-83A1-F6EECF244321}">
                <p14:modId xmlns:p14="http://schemas.microsoft.com/office/powerpoint/2010/main" val="1413531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FAA31-A2CA-4DDA-A672-28587AAD9BDF}"/>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A177402-E1A0-4C67-91AB-633873EE80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314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AADFE-11CF-4A64-A15E-0DBC928DCAD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B4FF394-1DBD-4A81-A59F-03A58E51AC66}"/>
              </a:ext>
            </a:extLst>
          </p:cNvPr>
          <p:cNvGraphicFramePr>
            <a:graphicFrameLocks noGrp="1"/>
          </p:cNvGraphicFramePr>
          <p:nvPr>
            <p:ph type="chart" sz="quarter" idx="13"/>
            <p:extLst>
              <p:ext uri="{D42A27DB-BD31-4B8C-83A1-F6EECF244321}">
                <p14:modId xmlns:p14="http://schemas.microsoft.com/office/powerpoint/2010/main" val="1257053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4E04F-FD2B-4A38-8C56-EA26A64F9BF0}"/>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7B9EAB63-C7A6-40EA-9323-12906C143C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950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3DBD-854B-4532-9F07-EF1A58BFF85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02ABBAFD-0C1C-427C-AC29-328235059444}"/>
              </a:ext>
            </a:extLst>
          </p:cNvPr>
          <p:cNvGraphicFramePr>
            <a:graphicFrameLocks noGrp="1"/>
          </p:cNvGraphicFramePr>
          <p:nvPr>
            <p:ph type="chart" sz="quarter" idx="13"/>
            <p:extLst>
              <p:ext uri="{D42A27DB-BD31-4B8C-83A1-F6EECF244321}">
                <p14:modId xmlns:p14="http://schemas.microsoft.com/office/powerpoint/2010/main" val="1581315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6F75E-8DFF-4894-A60E-BC14C11097F0}"/>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2AA38AB-6C32-4137-ADE0-B1F6C0C481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517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6156-7C19-478C-9E9F-6585AADEDA2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84ADB2B-3BE0-4CC7-B499-DC7BE231159A}"/>
              </a:ext>
            </a:extLst>
          </p:cNvPr>
          <p:cNvGraphicFramePr>
            <a:graphicFrameLocks noGrp="1"/>
          </p:cNvGraphicFramePr>
          <p:nvPr>
            <p:ph type="chart" sz="quarter" idx="13"/>
            <p:extLst>
              <p:ext uri="{D42A27DB-BD31-4B8C-83A1-F6EECF244321}">
                <p14:modId xmlns:p14="http://schemas.microsoft.com/office/powerpoint/2010/main" val="4175919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FFE56E-A051-4B56-BC1F-79101EB9E42C}"/>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B4B3C339-518C-47CD-B39B-8F5ABEE2E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8524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CDCF9-0AE6-43A7-A4E6-A3F13816BAA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A482430-BE49-4786-8B79-87F25039BBDA}"/>
              </a:ext>
            </a:extLst>
          </p:cNvPr>
          <p:cNvGraphicFramePr>
            <a:graphicFrameLocks noGrp="1"/>
          </p:cNvGraphicFramePr>
          <p:nvPr>
            <p:ph type="chart" sz="quarter" idx="13"/>
            <p:extLst>
              <p:ext uri="{D42A27DB-BD31-4B8C-83A1-F6EECF244321}">
                <p14:modId xmlns:p14="http://schemas.microsoft.com/office/powerpoint/2010/main" val="3948784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BD93AB-F97C-4016-931C-FC0844575B89}"/>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986B9657-AFCC-47DA-BE29-10B6D17EA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9201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FAF58-1AAE-45DB-9935-E5D58C0DA4D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18345B0-83E5-4006-BE80-B85385EB13B2}"/>
              </a:ext>
            </a:extLst>
          </p:cNvPr>
          <p:cNvGraphicFramePr>
            <a:graphicFrameLocks noGrp="1"/>
          </p:cNvGraphicFramePr>
          <p:nvPr>
            <p:ph type="chart" sz="quarter" idx="13"/>
            <p:extLst>
              <p:ext uri="{D42A27DB-BD31-4B8C-83A1-F6EECF244321}">
                <p14:modId xmlns:p14="http://schemas.microsoft.com/office/powerpoint/2010/main" val="3593038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0A47E1-3500-4012-BAFA-64983511C8DA}"/>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01539A6F-9C2D-4DF0-9DBF-19E012B75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3709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DCBD-5066-4E5F-92E5-F0EB5EB46A79}"/>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491ADDA-5ED9-450B-96BC-AE1C07181343}"/>
              </a:ext>
            </a:extLst>
          </p:cNvPr>
          <p:cNvGraphicFramePr>
            <a:graphicFrameLocks noGrp="1"/>
          </p:cNvGraphicFramePr>
          <p:nvPr>
            <p:ph type="tbl" sz="quarter" idx="13"/>
            <p:extLst>
              <p:ext uri="{D42A27DB-BD31-4B8C-83A1-F6EECF244321}">
                <p14:modId xmlns:p14="http://schemas.microsoft.com/office/powerpoint/2010/main" val="1992260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80526065"/>
                    </a:ext>
                  </a:extLst>
                </a:gridCol>
                <a:gridCol w="2468880">
                  <a:extLst>
                    <a:ext uri="{9D8B030D-6E8A-4147-A177-3AD203B41FA5}">
                      <a16:colId xmlns:a16="http://schemas.microsoft.com/office/drawing/2014/main" val="1658202155"/>
                    </a:ext>
                  </a:extLst>
                </a:gridCol>
                <a:gridCol w="822960">
                  <a:extLst>
                    <a:ext uri="{9D8B030D-6E8A-4147-A177-3AD203B41FA5}">
                      <a16:colId xmlns:a16="http://schemas.microsoft.com/office/drawing/2014/main" val="2891308790"/>
                    </a:ext>
                  </a:extLst>
                </a:gridCol>
                <a:gridCol w="822960">
                  <a:extLst>
                    <a:ext uri="{9D8B030D-6E8A-4147-A177-3AD203B41FA5}">
                      <a16:colId xmlns:a16="http://schemas.microsoft.com/office/drawing/2014/main" val="29004046"/>
                    </a:ext>
                  </a:extLst>
                </a:gridCol>
                <a:gridCol w="822960">
                  <a:extLst>
                    <a:ext uri="{9D8B030D-6E8A-4147-A177-3AD203B41FA5}">
                      <a16:colId xmlns:a16="http://schemas.microsoft.com/office/drawing/2014/main" val="1617939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7304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 Broda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9187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Abel Sebastian Melnik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7192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Gerardo A.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55543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Bautista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5895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Gonzalo Barba Arizu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0693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Héctor Octavio Caceres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8499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Litvak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0233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Portillo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47618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219920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63153292"/>
                  </a:ext>
                </a:extLst>
              </a:tr>
            </a:tbl>
          </a:graphicData>
        </a:graphic>
      </p:graphicFrame>
      <p:sp>
        <p:nvSpPr>
          <p:cNvPr id="4" name="Text Placeholder 3">
            <a:extLst>
              <a:ext uri="{FF2B5EF4-FFF2-40B4-BE49-F238E27FC236}">
                <a16:creationId xmlns:a16="http://schemas.microsoft.com/office/drawing/2014/main" id="{79D9FD1B-BDA6-48E5-9496-FC8E88CD7272}"/>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35559250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A076-D96A-47E2-A7C4-6119B03EC56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A3ED0743-3DF7-45C6-B522-A498DA26C0CE}"/>
              </a:ext>
            </a:extLst>
          </p:cNvPr>
          <p:cNvGraphicFramePr>
            <a:graphicFrameLocks noGrp="1"/>
          </p:cNvGraphicFramePr>
          <p:nvPr>
            <p:ph type="tbl" sz="quarter" idx="13"/>
            <p:extLst>
              <p:ext uri="{D42A27DB-BD31-4B8C-83A1-F6EECF244321}">
                <p14:modId xmlns:p14="http://schemas.microsoft.com/office/powerpoint/2010/main" val="1604853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68690471"/>
                    </a:ext>
                  </a:extLst>
                </a:gridCol>
                <a:gridCol w="2468880">
                  <a:extLst>
                    <a:ext uri="{9D8B030D-6E8A-4147-A177-3AD203B41FA5}">
                      <a16:colId xmlns:a16="http://schemas.microsoft.com/office/drawing/2014/main" val="4024679707"/>
                    </a:ext>
                  </a:extLst>
                </a:gridCol>
                <a:gridCol w="822960">
                  <a:extLst>
                    <a:ext uri="{9D8B030D-6E8A-4147-A177-3AD203B41FA5}">
                      <a16:colId xmlns:a16="http://schemas.microsoft.com/office/drawing/2014/main" val="2598912743"/>
                    </a:ext>
                  </a:extLst>
                </a:gridCol>
                <a:gridCol w="822960">
                  <a:extLst>
                    <a:ext uri="{9D8B030D-6E8A-4147-A177-3AD203B41FA5}">
                      <a16:colId xmlns:a16="http://schemas.microsoft.com/office/drawing/2014/main" val="2147758296"/>
                    </a:ext>
                  </a:extLst>
                </a:gridCol>
                <a:gridCol w="822960">
                  <a:extLst>
                    <a:ext uri="{9D8B030D-6E8A-4147-A177-3AD203B41FA5}">
                      <a16:colId xmlns:a16="http://schemas.microsoft.com/office/drawing/2014/main" val="397514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1337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Miriam C. Britez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4884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Diamante Formosa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360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2969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D Jesus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5880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Maria Muller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56429444"/>
                  </a:ext>
                </a:extLst>
              </a:tr>
            </a:tbl>
          </a:graphicData>
        </a:graphic>
      </p:graphicFrame>
      <p:sp>
        <p:nvSpPr>
          <p:cNvPr id="4" name="Text Placeholder 3">
            <a:extLst>
              <a:ext uri="{FF2B5EF4-FFF2-40B4-BE49-F238E27FC236}">
                <a16:creationId xmlns:a16="http://schemas.microsoft.com/office/drawing/2014/main" id="{79DE851C-2FBD-402A-A5B8-AFB2E15EC78B}"/>
              </a:ext>
            </a:extLst>
          </p:cNvPr>
          <p:cNvSpPr>
            <a:spLocks noGrp="1"/>
          </p:cNvSpPr>
          <p:nvPr>
            <p:ph type="body" sz="quarter" idx="14"/>
          </p:nvPr>
        </p:nvSpPr>
        <p:spPr/>
        <p:txBody>
          <a:bodyPr/>
          <a:lstStyle/>
          <a:p>
            <a:r>
              <a:rPr lang="en-US"/>
              <a:t>06/01/2017 - 06/30/2017</a:t>
            </a:r>
          </a:p>
        </p:txBody>
      </p:sp>
    </p:spTree>
    <p:extLst>
      <p:ext uri="{BB962C8B-B14F-4D97-AF65-F5344CB8AC3E}">
        <p14:creationId xmlns:p14="http://schemas.microsoft.com/office/powerpoint/2010/main" val="2693054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128BD-A7C9-471C-A6E5-3AF1254BC86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584F12E-6777-48C8-8BCD-4A0963AC6C10}"/>
              </a:ext>
            </a:extLst>
          </p:cNvPr>
          <p:cNvGraphicFramePr>
            <a:graphicFrameLocks noGrp="1"/>
          </p:cNvGraphicFramePr>
          <p:nvPr>
            <p:ph type="chart" sz="quarter" idx="13"/>
            <p:extLst>
              <p:ext uri="{D42A27DB-BD31-4B8C-83A1-F6EECF244321}">
                <p14:modId xmlns:p14="http://schemas.microsoft.com/office/powerpoint/2010/main" val="1335075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67F17E-915A-456F-AFF5-612427BC45C2}"/>
              </a:ext>
            </a:extLst>
          </p:cNvPr>
          <p:cNvSpPr>
            <a:spLocks noGrp="1"/>
          </p:cNvSpPr>
          <p:nvPr>
            <p:ph type="body" sz="quarter" idx="14"/>
          </p:nvPr>
        </p:nvSpPr>
        <p:spPr/>
        <p:txBody>
          <a:bodyPr/>
          <a:lstStyle/>
          <a:p>
            <a:r>
              <a:rPr lang="en-US"/>
              <a:t>06/01/2017 - 06/30/2017</a:t>
            </a:r>
          </a:p>
        </p:txBody>
      </p:sp>
      <p:sp>
        <p:nvSpPr>
          <p:cNvPr id="5" name="Footer Placeholder 4">
            <a:extLst>
              <a:ext uri="{FF2B5EF4-FFF2-40B4-BE49-F238E27FC236}">
                <a16:creationId xmlns:a16="http://schemas.microsoft.com/office/drawing/2014/main" id="{4BB55357-53E1-454D-B957-FB83D426B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31555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1013</Words>
  <Application>Microsoft Office PowerPoint</Application>
  <PresentationFormat>On-screen Show (4:3)</PresentationFormat>
  <Paragraphs>495</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Reporte Facebook</vt:lpstr>
      <vt:lpstr>Facebook Key Metrics Table</vt:lpstr>
      <vt:lpstr>Facebook Fans Total</vt:lpstr>
      <vt:lpstr>Facebook Interaction Rate</vt:lpstr>
      <vt:lpstr>Facebook Fans Change Per Weekday</vt:lpstr>
      <vt:lpstr>Facebook Key Metrics Radar</vt:lpstr>
      <vt:lpstr>Facebook Fans Change</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2017-07-27T02:11:30Z</dcterms:created>
  <dcterms:modified xsi:type="dcterms:W3CDTF">2017-07-27T02:12:26Z</dcterms:modified>
</cp:coreProperties>
</file>