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5C-47A1-9C6A-6FB0FC47D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454328"/>
        <c:axId val="278454656"/>
      </c:radarChart>
      <c:catAx>
        <c:axId val="27845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54656"/>
        <c:crosses val="autoZero"/>
        <c:auto val="1"/>
        <c:lblAlgn val="ctr"/>
        <c:lblOffset val="100"/>
        <c:noMultiLvlLbl val="0"/>
      </c:catAx>
      <c:valAx>
        <c:axId val="27845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5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8/6/2017</c:v>
                </c:pt>
                <c:pt idx="1">
                  <c:v>9/6/2017</c:v>
                </c:pt>
                <c:pt idx="2">
                  <c:v>10/6/2017</c:v>
                </c:pt>
                <c:pt idx="3">
                  <c:v>11/6/2017</c:v>
                </c:pt>
                <c:pt idx="4">
                  <c:v>12/6/2017</c:v>
                </c:pt>
                <c:pt idx="5">
                  <c:v>13/06/2017</c:v>
                </c:pt>
                <c:pt idx="6">
                  <c:v>14/06/2017</c:v>
                </c:pt>
                <c:pt idx="7">
                  <c:v>15/06/2017</c:v>
                </c:pt>
                <c:pt idx="8">
                  <c:v>16/06/2017</c:v>
                </c:pt>
                <c:pt idx="9">
                  <c:v>17/06/2017</c:v>
                </c:pt>
                <c:pt idx="10">
                  <c:v>18/06/2017</c:v>
                </c:pt>
                <c:pt idx="11">
                  <c:v>19/06/2017</c:v>
                </c:pt>
                <c:pt idx="12">
                  <c:v>20/06/2017</c:v>
                </c:pt>
                <c:pt idx="13">
                  <c:v>21/06/2017</c:v>
                </c:pt>
                <c:pt idx="14">
                  <c:v>22/06/2017</c:v>
                </c:pt>
                <c:pt idx="15">
                  <c:v>23/06/2017</c:v>
                </c:pt>
                <c:pt idx="16">
                  <c:v>24/06/2017</c:v>
                </c:pt>
                <c:pt idx="17">
                  <c:v>25/06/2017</c:v>
                </c:pt>
                <c:pt idx="18">
                  <c:v>26/06/2017</c:v>
                </c:pt>
                <c:pt idx="19">
                  <c:v>27/06/2017</c:v>
                </c:pt>
                <c:pt idx="20">
                  <c:v>28/06/2017</c:v>
                </c:pt>
                <c:pt idx="21">
                  <c:v>29/06/2017</c:v>
                </c:pt>
                <c:pt idx="22">
                  <c:v>30/06/2017</c:v>
                </c:pt>
                <c:pt idx="23">
                  <c:v>1/7/2017</c:v>
                </c:pt>
                <c:pt idx="24">
                  <c:v>2/7/2017</c:v>
                </c:pt>
                <c:pt idx="25">
                  <c:v>3/7/2017</c:v>
                </c:pt>
                <c:pt idx="26">
                  <c:v>4/7/2017</c:v>
                </c:pt>
                <c:pt idx="27">
                  <c:v>5/7/2017</c:v>
                </c:pt>
                <c:pt idx="28">
                  <c:v>6/7/2017</c:v>
                </c:pt>
                <c:pt idx="29">
                  <c:v>7/7/2017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33257</c:v>
                </c:pt>
                <c:pt idx="1">
                  <c:v>33313</c:v>
                </c:pt>
                <c:pt idx="2">
                  <c:v>33364</c:v>
                </c:pt>
                <c:pt idx="3">
                  <c:v>33404</c:v>
                </c:pt>
                <c:pt idx="4">
                  <c:v>33449</c:v>
                </c:pt>
                <c:pt idx="5">
                  <c:v>33476</c:v>
                </c:pt>
                <c:pt idx="6">
                  <c:v>33521</c:v>
                </c:pt>
                <c:pt idx="7">
                  <c:v>33607</c:v>
                </c:pt>
                <c:pt idx="8">
                  <c:v>33640</c:v>
                </c:pt>
                <c:pt idx="9">
                  <c:v>33670</c:v>
                </c:pt>
                <c:pt idx="10">
                  <c:v>33686</c:v>
                </c:pt>
                <c:pt idx="11">
                  <c:v>33713</c:v>
                </c:pt>
                <c:pt idx="12">
                  <c:v>33744</c:v>
                </c:pt>
                <c:pt idx="13">
                  <c:v>33789</c:v>
                </c:pt>
                <c:pt idx="14">
                  <c:v>33845</c:v>
                </c:pt>
                <c:pt idx="15">
                  <c:v>33871</c:v>
                </c:pt>
                <c:pt idx="16">
                  <c:v>33896</c:v>
                </c:pt>
                <c:pt idx="17">
                  <c:v>33922</c:v>
                </c:pt>
                <c:pt idx="18">
                  <c:v>33951</c:v>
                </c:pt>
                <c:pt idx="19">
                  <c:v>33968</c:v>
                </c:pt>
                <c:pt idx="20">
                  <c:v>34030</c:v>
                </c:pt>
                <c:pt idx="21">
                  <c:v>34067</c:v>
                </c:pt>
                <c:pt idx="22">
                  <c:v>34118</c:v>
                </c:pt>
                <c:pt idx="23">
                  <c:v>34150</c:v>
                </c:pt>
                <c:pt idx="24">
                  <c:v>34178</c:v>
                </c:pt>
                <c:pt idx="25">
                  <c:v>34203</c:v>
                </c:pt>
                <c:pt idx="26">
                  <c:v>34240</c:v>
                </c:pt>
                <c:pt idx="27">
                  <c:v>34289</c:v>
                </c:pt>
                <c:pt idx="28">
                  <c:v>34344</c:v>
                </c:pt>
                <c:pt idx="29">
                  <c:v>34375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61-439E-8B28-4EDC294AB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357240"/>
        <c:axId val="230354616"/>
      </c:lineChart>
      <c:catAx>
        <c:axId val="23035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54616"/>
        <c:crosses val="autoZero"/>
        <c:auto val="1"/>
        <c:lblAlgn val="ctr"/>
        <c:lblOffset val="100"/>
        <c:noMultiLvlLbl val="0"/>
      </c:catAx>
      <c:valAx>
        <c:axId val="23035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5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</c:v>
                </c:pt>
                <c:pt idx="1">
                  <c:v>28</c:v>
                </c:pt>
                <c:pt idx="2">
                  <c:v>50</c:v>
                </c:pt>
                <c:pt idx="3">
                  <c:v>52</c:v>
                </c:pt>
                <c:pt idx="4">
                  <c:v>39</c:v>
                </c:pt>
                <c:pt idx="5">
                  <c:v>35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0B-48C2-A4DF-5DCE7CD25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928824"/>
        <c:axId val="229926856"/>
      </c:barChart>
      <c:catAx>
        <c:axId val="22992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26856"/>
        <c:crosses val="autoZero"/>
        <c:auto val="1"/>
        <c:lblAlgn val="ctr"/>
        <c:lblOffset val="100"/>
        <c:noMultiLvlLbl val="0"/>
      </c:catAx>
      <c:valAx>
        <c:axId val="22992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92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13</c:v>
                </c:pt>
                <c:pt idx="13">
                  <c:v>10</c:v>
                </c:pt>
                <c:pt idx="14">
                  <c:v>16</c:v>
                </c:pt>
                <c:pt idx="15">
                  <c:v>10</c:v>
                </c:pt>
                <c:pt idx="16">
                  <c:v>8</c:v>
                </c:pt>
                <c:pt idx="17">
                  <c:v>6</c:v>
                </c:pt>
                <c:pt idx="18">
                  <c:v>5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F7-459B-9D01-7DF31989E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654088"/>
        <c:axId val="229656712"/>
      </c:lineChart>
      <c:catAx>
        <c:axId val="22965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56712"/>
        <c:crosses val="autoZero"/>
        <c:auto val="1"/>
        <c:lblAlgn val="ctr"/>
        <c:lblOffset val="100"/>
        <c:noMultiLvlLbl val="0"/>
      </c:catAx>
      <c:valAx>
        <c:axId val="22965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5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0.31349816633147998</c:v>
                </c:pt>
                <c:pt idx="1">
                  <c:v>0.40222406246303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0.11352364658883</c:v>
                </c:pt>
                <c:pt idx="13">
                  <c:v>9.1091920028392004E-2</c:v>
                </c:pt>
                <c:pt idx="14">
                  <c:v>0.10868922276115001</c:v>
                </c:pt>
                <c:pt idx="15">
                  <c:v>0.11859694782917</c:v>
                </c:pt>
                <c:pt idx="16">
                  <c:v>8.7986513663787999E-2</c:v>
                </c:pt>
                <c:pt idx="17">
                  <c:v>0.11583658661618999</c:v>
                </c:pt>
                <c:pt idx="18">
                  <c:v>0.11889270081628001</c:v>
                </c:pt>
                <c:pt idx="19">
                  <c:v>0.16364998619818999</c:v>
                </c:pt>
                <c:pt idx="20">
                  <c:v>0.1296383926811</c:v>
                </c:pt>
                <c:pt idx="21">
                  <c:v>0.23364485981308</c:v>
                </c:pt>
                <c:pt idx="22">
                  <c:v>0.42194092827003998</c:v>
                </c:pt>
                <c:pt idx="23">
                  <c:v>0.49982254820774003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73-47DF-943D-9F6CCF5E3E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653432"/>
        <c:axId val="229658680"/>
      </c:lineChart>
      <c:catAx>
        <c:axId val="22965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58680"/>
        <c:crosses val="autoZero"/>
        <c:auto val="1"/>
        <c:lblAlgn val="ctr"/>
        <c:lblOffset val="100"/>
        <c:noMultiLvlLbl val="0"/>
      </c:catAx>
      <c:valAx>
        <c:axId val="22965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65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16</c:v>
                </c:pt>
                <c:pt idx="2">
                  <c:v>19</c:v>
                </c:pt>
                <c:pt idx="3">
                  <c:v>14</c:v>
                </c:pt>
                <c:pt idx="4">
                  <c:v>16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46-4D5E-8AA2-5442130790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85712"/>
        <c:axId val="280882432"/>
      </c:barChart>
      <c:catAx>
        <c:axId val="2808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2432"/>
        <c:crosses val="autoZero"/>
        <c:auto val="1"/>
        <c:lblAlgn val="ctr"/>
        <c:lblOffset val="100"/>
        <c:noMultiLvlLbl val="0"/>
      </c:catAx>
      <c:valAx>
        <c:axId val="28088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0.12806117033753001</c:v>
                </c:pt>
                <c:pt idx="1">
                  <c:v>0.29403923883182997</c:v>
                </c:pt>
                <c:pt idx="2">
                  <c:v>0.1686860842042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F-4494-B559-1D6391188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83416"/>
        <c:axId val="280884072"/>
      </c:barChart>
      <c:catAx>
        <c:axId val="28088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4072"/>
        <c:crosses val="autoZero"/>
        <c:auto val="1"/>
        <c:lblAlgn val="ctr"/>
        <c:lblOffset val="100"/>
        <c:noMultiLvlLbl val="0"/>
      </c:catAx>
      <c:valAx>
        <c:axId val="28088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5-44EE-93CB-1A010A38BF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5-44EE-93CB-1A010A38BF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5-44EE-93CB-1A010A38BF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884728"/>
        <c:axId val="228392856"/>
      </c:barChart>
      <c:catAx>
        <c:axId val="28088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392856"/>
        <c:crosses val="autoZero"/>
        <c:auto val="1"/>
        <c:lblAlgn val="ctr"/>
        <c:lblOffset val="100"/>
        <c:noMultiLvlLbl val="0"/>
      </c:catAx>
      <c:valAx>
        <c:axId val="22839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8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0.10371252830444</c:v>
                </c:pt>
                <c:pt idx="1">
                  <c:v>0.13621510527561001</c:v>
                </c:pt>
                <c:pt idx="2">
                  <c:v>0.18599105997783999</c:v>
                </c:pt>
                <c:pt idx="3">
                  <c:v>0.10814829835412</c:v>
                </c:pt>
                <c:pt idx="4">
                  <c:v>0.10701295244855</c:v>
                </c:pt>
                <c:pt idx="5">
                  <c:v>0.18112727702862999</c:v>
                </c:pt>
                <c:pt idx="6">
                  <c:v>0.17151644192098001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19-43CB-8CF4-27C8DCA4A4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267952"/>
        <c:axId val="281266968"/>
      </c:barChart>
      <c:catAx>
        <c:axId val="28126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6968"/>
        <c:crosses val="autoZero"/>
        <c:auto val="1"/>
        <c:lblAlgn val="ctr"/>
        <c:lblOffset val="100"/>
        <c:noMultiLvlLbl val="0"/>
      </c:catAx>
      <c:valAx>
        <c:axId val="28126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AD-40CE-963C-94029D1E21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AD-40CE-963C-94029D1E2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269920"/>
        <c:axId val="281268608"/>
      </c:barChart>
      <c:catAx>
        <c:axId val="28126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8608"/>
        <c:crosses val="autoZero"/>
        <c:auto val="1"/>
        <c:lblAlgn val="ctr"/>
        <c:lblOffset val="100"/>
        <c:noMultiLvlLbl val="0"/>
      </c:catAx>
      <c:valAx>
        <c:axId val="28126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BBBE5-90BD-4721-808F-9A5CBC3BCA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C38B0-7C86-4276-A1A2-BF8C6E5F0D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57966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B3957-95C6-4896-8AA5-3C0471691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C324E7-1539-4148-939D-742B664F28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3735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51061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7638546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52447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09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708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64783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2649192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438940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62221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8780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9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3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77BB17-009C-4FA7-B842-A8861E88CC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3694220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FDD2B-2927-49DA-80EF-719C267C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BA90B5-F3E9-4722-9FE2-8EFB983E91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61123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6AFA93-B70F-43BC-AC60-023B9475F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A1CA6-22D6-4AB1-AA7B-6CE5C30C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68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4E140-A526-4D05-BC2E-32F7C1084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6A8ABA-EEB4-4946-8799-CB5973620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222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ED272C-5C8E-425D-9D95-22F3B583D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586D8-7E85-4A45-A0F4-3318A09D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3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36D54-1BD4-400C-BCB2-1EE9048AE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8AEB5-F08C-483B-A205-2B7F5DB3D1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0242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FF8D5-7D56-4EBD-8607-85B5E404A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9AF4C-1FBB-4852-A18C-8C4069F6C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415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44D6-7A97-4B31-923A-4CF2D7140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D808C7-5E4F-4DA8-8B4A-5CA715829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6045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D2B96-A649-46D5-9F7A-8D53E7C50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8C2B3-DCA6-42DB-9C89-11B1E7605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390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7B16A-06D7-42D1-8938-BED98FFD2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52FD60-CDCA-418D-A862-1C2E614611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8090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D8426-304B-455D-BD21-375D368EB6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19955-D62A-4203-AC37-C37718035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30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553AF-4E53-4CEE-A6B3-3B936E659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D275DD-EB40-44BF-B231-3D079162A0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0651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B68D2-A160-4B9A-8FA5-2DCF8C061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8F9D9-16B6-4C61-A551-94432E399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015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2C67-A697-4E6F-BBFA-41AFE80B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A16FF2-0909-4DAC-8EAA-3D096B9D14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4878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03F0A-603E-4D06-8764-04943FBAE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EE44B-D704-43F3-8D2B-6B3E09CEC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036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3214E-B50B-434E-9F43-837C7A9A0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3FAC43-B2C8-472B-8E2E-E513EDCD58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809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CF0C4-0844-43E4-9E72-41E6DE858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9661CF-2F26-4A13-B936-A8811587D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884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D7C25-A148-414F-A958-B1B22278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D681CF-0506-422D-BE95-4DF6DC4B48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903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6BE31E-0468-425E-9C4E-78DDB3B8A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91FA1C-C875-4E9C-BBBB-19BC1A9BA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01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98083-AC30-4C07-8DD0-F7446752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544FAB-663A-4776-B6B2-A9AE7862B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170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2E364-9960-49AA-96CE-64A0F5110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EE1BE5-DBF6-4EDC-97B3-78334372E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60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C1E8D-1401-4E3D-92AD-5A1BA4CB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CDF78-4F52-4FBD-8B86-ACC98B5C2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6339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28062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383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4668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39224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4967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96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- 2017-07-05 22:26:05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phishing. Reporta cualquier situación sospechosa escribiéndonos a phishing@bhdleon.com.do #PrevencionBHDLeon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759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- 2017-06-27 23:21:07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#MujeresQueCambianElMundo tienen su propio afán, su propia historia, su propio camino, y todas coinciden en una vida basada en principios y valores #PMQCEM17 #PremioMujeresQueCambianElMundo #MujerMujer #EstrategiaDeGenero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9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01:56:32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#MujeresQueCambianElMundo están convencidas de que las aspiraciones del espíritu humano se transforman en resultados palpables a través de la esperanza, la inspiración, el trabajo y la firmeza #PMQCEM17 #PremioMujeresQueCambianElMundo #MujerMujer #EstrategiaDeGenero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95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00:29:46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#BHDLeon es uno de los componentes sociales de la Estrategia de Género Mujer que ejecutamos desde hace más de 2 años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47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B02F6D-6E48-43E3-837C-2923DD4BA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921608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C75DA-B03D-4426-864A-148F3DA64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A0DF36-E09F-4265-9FFA-F6DC0A0AE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75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165454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12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99101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84545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75956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757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01:48:18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María Marciano, ganadora del primer lugar del #PMQCEM17 recibe reconocimiento de Luis Molina Achécar, presidente del Banco BHD León, y de Margarita Cedeño, vicepresidenta de la República Dominicana.
.
Juana Ferrer (Negrita), ganadora del segundo lugar del #PMQCEM17 recibe reconocimiento de parte de Josefina Navarro, vicepresidente de Comunicación Corporativa y Responsabilidad Social del #BHDLeon.
.
Kathleen Martínez, ganadora del segundo lugar del #PMQCEM17 recibe reconocimiento de parte de Steven Puig, gerente general del Banco BHD León y miembro del Jurado del Premio y de Luis Molina Achécar, presidente del Banco BHD León.
#MujeresQueCambianElMundo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90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- 2017-06-19 16:38:42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Presentación de la propuesta de valor de las empresas del Centro Financiero BHD León #CFBHDL con clientes empresariales #EncuentrosdeNegociosBHDLeon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3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- 2017-06-28 00:54:36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#PMQCEM17 #BHDLeon celebra este año su tercera edición.  #MujeresQueCambianElMundo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695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6EDD9-202B-4542-8949-089791BA0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2385549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8692E-2B97-45E9-A25F-C70E47F77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40FC37-BFC4-4075-8A94-FD3A71DB3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314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16194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3286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35792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30228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04954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34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- 2017-06-23 19:08:52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educación es un recurso para la vida. Apoyamos a la juventud profesional que busca la mejora continua y la excelencia #EducacionBHDLeon #Mejoratumundo @barnamanagementschool (@get_repost)
・・・
Josefina Navarro, Vicepresidente de comunicación corporativa y responsabilidad social del @bhdleon en representación del Sr. Carlos Guillermo León, miembro del consejo académico empresarial de esta institución, hace entrega de la Beca BHD - León a Katherine Báez.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014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- 2017-07-05 20:14:18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#MujerMujerEducacion
- Supercuenta Mujer Educación.  Te prestamos el doble del ahorro.
- Seguro Vida Educativo.  Asegura la educación de tus hijos hasta 5 años.
- Préstamos Ágiles.  Paga el colegio, la universidad, campamentos y otros.
Más información llamándonos al 809-243-5000 y bhdleon.com.do
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- 2017-06-24 22:02:32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877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E82AA-6CE5-4EA4-A212-1B4998101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08/06/2017 - 07/07/2017</a:t>
            </a:r>
          </a:p>
        </p:txBody>
      </p:sp>
    </p:spTree>
    <p:extLst>
      <p:ext uri="{BB962C8B-B14F-4D97-AF65-F5344CB8AC3E}">
        <p14:creationId xmlns:p14="http://schemas.microsoft.com/office/powerpoint/2010/main" val="1747514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2017-07-17T14:52:45Z</dcterms:created>
  <dcterms:modified xsi:type="dcterms:W3CDTF">2017-07-17T14:53:08Z</dcterms:modified>
</cp:coreProperties>
</file>