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8-4215-9466-981D46D45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359288"/>
        <c:axId val="238411648"/>
      </c:radarChart>
      <c:catAx>
        <c:axId val="23835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11648"/>
        <c:crosses val="autoZero"/>
        <c:auto val="1"/>
        <c:lblAlgn val="ctr"/>
        <c:lblOffset val="100"/>
        <c:noMultiLvlLbl val="0"/>
      </c:catAx>
      <c:valAx>
        <c:axId val="23841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5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8066</c:v>
                </c:pt>
                <c:pt idx="1">
                  <c:v>8100</c:v>
                </c:pt>
                <c:pt idx="2">
                  <c:v>8125</c:v>
                </c:pt>
                <c:pt idx="5">
                  <c:v>8185</c:v>
                </c:pt>
                <c:pt idx="6">
                  <c:v>8235</c:v>
                </c:pt>
                <c:pt idx="7">
                  <c:v>8283</c:v>
                </c:pt>
                <c:pt idx="8">
                  <c:v>8314</c:v>
                </c:pt>
                <c:pt idx="9">
                  <c:v>8346</c:v>
                </c:pt>
                <c:pt idx="10">
                  <c:v>8363</c:v>
                </c:pt>
                <c:pt idx="12">
                  <c:v>8413</c:v>
                </c:pt>
                <c:pt idx="13">
                  <c:v>8432</c:v>
                </c:pt>
                <c:pt idx="14">
                  <c:v>8458</c:v>
                </c:pt>
                <c:pt idx="15">
                  <c:v>8488</c:v>
                </c:pt>
                <c:pt idx="17">
                  <c:v>8581</c:v>
                </c:pt>
                <c:pt idx="18">
                  <c:v>8607</c:v>
                </c:pt>
                <c:pt idx="19">
                  <c:v>8670</c:v>
                </c:pt>
                <c:pt idx="20">
                  <c:v>8719</c:v>
                </c:pt>
                <c:pt idx="21">
                  <c:v>8762</c:v>
                </c:pt>
                <c:pt idx="22">
                  <c:v>8799</c:v>
                </c:pt>
                <c:pt idx="23">
                  <c:v>8830</c:v>
                </c:pt>
                <c:pt idx="24">
                  <c:v>8851</c:v>
                </c:pt>
                <c:pt idx="25">
                  <c:v>8864</c:v>
                </c:pt>
                <c:pt idx="26">
                  <c:v>8893</c:v>
                </c:pt>
                <c:pt idx="27">
                  <c:v>8919</c:v>
                </c:pt>
                <c:pt idx="28">
                  <c:v>8967</c:v>
                </c:pt>
                <c:pt idx="29">
                  <c:v>9014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70-4867-BAF1-5CF14E158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992464"/>
        <c:axId val="288988856"/>
      </c:lineChart>
      <c:catAx>
        <c:axId val="28899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88856"/>
        <c:crosses val="autoZero"/>
        <c:auto val="1"/>
        <c:lblAlgn val="ctr"/>
        <c:lblOffset val="100"/>
        <c:noMultiLvlLbl val="0"/>
      </c:catAx>
      <c:valAx>
        <c:axId val="28898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9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</c:v>
                </c:pt>
                <c:pt idx="1">
                  <c:v>34</c:v>
                </c:pt>
                <c:pt idx="2">
                  <c:v>25</c:v>
                </c:pt>
                <c:pt idx="5">
                  <c:v>60</c:v>
                </c:pt>
                <c:pt idx="6">
                  <c:v>50</c:v>
                </c:pt>
                <c:pt idx="7">
                  <c:v>48</c:v>
                </c:pt>
                <c:pt idx="8">
                  <c:v>31</c:v>
                </c:pt>
                <c:pt idx="9">
                  <c:v>32</c:v>
                </c:pt>
                <c:pt idx="10">
                  <c:v>17</c:v>
                </c:pt>
                <c:pt idx="12">
                  <c:v>50</c:v>
                </c:pt>
                <c:pt idx="13">
                  <c:v>19</c:v>
                </c:pt>
                <c:pt idx="14">
                  <c:v>26</c:v>
                </c:pt>
                <c:pt idx="15">
                  <c:v>30</c:v>
                </c:pt>
                <c:pt idx="17">
                  <c:v>93</c:v>
                </c:pt>
                <c:pt idx="18">
                  <c:v>26</c:v>
                </c:pt>
                <c:pt idx="19">
                  <c:v>63</c:v>
                </c:pt>
                <c:pt idx="20">
                  <c:v>49</c:v>
                </c:pt>
                <c:pt idx="21">
                  <c:v>43</c:v>
                </c:pt>
                <c:pt idx="22">
                  <c:v>37</c:v>
                </c:pt>
                <c:pt idx="23">
                  <c:v>31</c:v>
                </c:pt>
                <c:pt idx="24">
                  <c:v>21</c:v>
                </c:pt>
                <c:pt idx="25">
                  <c:v>13</c:v>
                </c:pt>
                <c:pt idx="26">
                  <c:v>29</c:v>
                </c:pt>
                <c:pt idx="27">
                  <c:v>26</c:v>
                </c:pt>
                <c:pt idx="28">
                  <c:v>48</c:v>
                </c:pt>
                <c:pt idx="29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ED-423A-8AE4-809309FF5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701728"/>
        <c:axId val="165702056"/>
      </c:lineChart>
      <c:catAx>
        <c:axId val="16570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02056"/>
        <c:crosses val="autoZero"/>
        <c:auto val="1"/>
        <c:lblAlgn val="ctr"/>
        <c:lblOffset val="100"/>
        <c:noMultiLvlLbl val="0"/>
      </c:catAx>
      <c:valAx>
        <c:axId val="16570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0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61-4DF5-A791-59A335D90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920320"/>
        <c:axId val="288920648"/>
      </c:lineChart>
      <c:catAx>
        <c:axId val="28892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20648"/>
        <c:crosses val="autoZero"/>
        <c:auto val="1"/>
        <c:lblAlgn val="ctr"/>
        <c:lblOffset val="100"/>
        <c:noMultiLvlLbl val="0"/>
      </c:catAx>
      <c:valAx>
        <c:axId val="28892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2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0.12327416173569999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0.13398294762485</c:v>
                </c:pt>
                <c:pt idx="7">
                  <c:v>0</c:v>
                </c:pt>
                <c:pt idx="8">
                  <c:v>0</c:v>
                </c:pt>
                <c:pt idx="9">
                  <c:v>9.6038415366146004E-2</c:v>
                </c:pt>
                <c:pt idx="10">
                  <c:v>8.3792195355518004E-2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0.21243951374955999</c:v>
                </c:pt>
                <c:pt idx="16">
                  <c:v>0</c:v>
                </c:pt>
                <c:pt idx="17">
                  <c:v>0.22263885633934999</c:v>
                </c:pt>
                <c:pt idx="18">
                  <c:v>0</c:v>
                </c:pt>
                <c:pt idx="19">
                  <c:v>0</c:v>
                </c:pt>
                <c:pt idx="20">
                  <c:v>0.18403496664366001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0.34246575342466001</c:v>
                </c:pt>
                <c:pt idx="28">
                  <c:v>0</c:v>
                </c:pt>
                <c:pt idx="29">
                  <c:v>0.10011123470523001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65-45BA-9182-53D3449AE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52992"/>
        <c:axId val="289449384"/>
      </c:lineChart>
      <c:catAx>
        <c:axId val="28945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9384"/>
        <c:crosses val="autoZero"/>
        <c:auto val="1"/>
        <c:lblAlgn val="ctr"/>
        <c:lblOffset val="100"/>
        <c:noMultiLvlLbl val="0"/>
      </c:catAx>
      <c:valAx>
        <c:axId val="28944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5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79-4422-A542-204EA67C93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79-4422-A542-204EA67C9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449712"/>
        <c:axId val="289446104"/>
      </c:barChart>
      <c:catAx>
        <c:axId val="28944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6104"/>
        <c:crosses val="autoZero"/>
        <c:auto val="1"/>
        <c:lblAlgn val="ctr"/>
        <c:lblOffset val="100"/>
        <c:noMultiLvlLbl val="0"/>
      </c:catAx>
      <c:valAx>
        <c:axId val="28944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0.12327416173569999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0.13398294762485</c:v>
                </c:pt>
                <c:pt idx="7">
                  <c:v>0</c:v>
                </c:pt>
                <c:pt idx="8">
                  <c:v>0</c:v>
                </c:pt>
                <c:pt idx="9">
                  <c:v>9.6038415366146004E-2</c:v>
                </c:pt>
                <c:pt idx="10">
                  <c:v>8.3792195355518004E-2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0.21243951374955999</c:v>
                </c:pt>
                <c:pt idx="16">
                  <c:v>0</c:v>
                </c:pt>
                <c:pt idx="17">
                  <c:v>0.22263885633934999</c:v>
                </c:pt>
                <c:pt idx="18">
                  <c:v>0</c:v>
                </c:pt>
                <c:pt idx="19">
                  <c:v>0</c:v>
                </c:pt>
                <c:pt idx="20">
                  <c:v>0.18403496664366001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0.34246575342466001</c:v>
                </c:pt>
                <c:pt idx="28">
                  <c:v>0</c:v>
                </c:pt>
                <c:pt idx="29">
                  <c:v>0.10011123470523001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60-460A-9DC3-561EB7187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80912"/>
        <c:axId val="289882552"/>
      </c:lineChart>
      <c:catAx>
        <c:axId val="28988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82552"/>
        <c:crosses val="autoZero"/>
        <c:auto val="1"/>
        <c:lblAlgn val="ctr"/>
        <c:lblOffset val="100"/>
        <c:noMultiLvlLbl val="0"/>
      </c:catAx>
      <c:valAx>
        <c:axId val="28988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8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0.18369780953161999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3-4BFB-9906-62411AF27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80256"/>
        <c:axId val="289878944"/>
      </c:barChart>
      <c:catAx>
        <c:axId val="28988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78944"/>
        <c:crosses val="autoZero"/>
        <c:auto val="1"/>
        <c:lblAlgn val="ctr"/>
        <c:lblOffset val="100"/>
        <c:noMultiLvlLbl val="0"/>
      </c:catAx>
      <c:valAx>
        <c:axId val="28987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8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0.15807962529274</c:v>
                </c:pt>
                <c:pt idx="13">
                  <c:v>0.1288056206089</c:v>
                </c:pt>
                <c:pt idx="14">
                  <c:v>0</c:v>
                </c:pt>
                <c:pt idx="15">
                  <c:v>0</c:v>
                </c:pt>
                <c:pt idx="16">
                  <c:v>0.15807962529274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0.24590163934425999</c:v>
                </c:pt>
                <c:pt idx="21">
                  <c:v>0</c:v>
                </c:pt>
                <c:pt idx="22">
                  <c:v>0.46838407494145001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B6-4343-8599-91E23EE11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902024"/>
        <c:axId val="289446760"/>
      </c:lineChart>
      <c:catAx>
        <c:axId val="23190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6760"/>
        <c:crosses val="autoZero"/>
        <c:auto val="1"/>
        <c:lblAlgn val="ctr"/>
        <c:lblOffset val="100"/>
        <c:noMultiLvlLbl val="0"/>
      </c:catAx>
      <c:valAx>
        <c:axId val="28944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0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0.25761124121779999</c:v>
                </c:pt>
                <c:pt idx="4">
                  <c:v>0.15807962529274</c:v>
                </c:pt>
                <c:pt idx="5">
                  <c:v>0.12099921935988001</c:v>
                </c:pt>
                <c:pt idx="6">
                  <c:v>0.13661202185792001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11-45C3-B08D-ADC6339D5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923032"/>
        <c:axId val="236922376"/>
      </c:barChart>
      <c:catAx>
        <c:axId val="23692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22376"/>
        <c:crosses val="autoZero"/>
        <c:auto val="1"/>
        <c:lblAlgn val="ctr"/>
        <c:lblOffset val="100"/>
        <c:noMultiLvlLbl val="0"/>
      </c:catAx>
      <c:valAx>
        <c:axId val="23692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2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9</c:v>
                </c:pt>
                <c:pt idx="3">
                  <c:v>7</c:v>
                </c:pt>
                <c:pt idx="4">
                  <c:v>0</c:v>
                </c:pt>
                <c:pt idx="5">
                  <c:v>0</c:v>
                </c:pt>
                <c:pt idx="6">
                  <c:v>10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17</c:v>
                </c:pt>
                <c:pt idx="16">
                  <c:v>12</c:v>
                </c:pt>
                <c:pt idx="17">
                  <c:v>18</c:v>
                </c:pt>
                <c:pt idx="18">
                  <c:v>0</c:v>
                </c:pt>
                <c:pt idx="19">
                  <c:v>0</c:v>
                </c:pt>
                <c:pt idx="20">
                  <c:v>15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27</c:v>
                </c:pt>
                <c:pt idx="28">
                  <c:v>0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FB-45E1-89B9-266B5E394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19096"/>
        <c:axId val="236918768"/>
      </c:lineChart>
      <c:catAx>
        <c:axId val="23691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8768"/>
        <c:crosses val="autoZero"/>
        <c:auto val="1"/>
        <c:lblAlgn val="ctr"/>
        <c:lblOffset val="100"/>
        <c:noMultiLvlLbl val="0"/>
      </c:catAx>
      <c:valAx>
        <c:axId val="23691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1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BE-424A-B674-05776553A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21392"/>
        <c:axId val="236929264"/>
      </c:lineChart>
      <c:catAx>
        <c:axId val="23692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29264"/>
        <c:crosses val="autoZero"/>
        <c:auto val="1"/>
        <c:lblAlgn val="ctr"/>
        <c:lblOffset val="100"/>
        <c:noMultiLvlLbl val="0"/>
      </c:catAx>
      <c:valAx>
        <c:axId val="23692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2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  <c:pt idx="6">
                  <c:v>11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18</c:v>
                </c:pt>
                <c:pt idx="16">
                  <c:v>13</c:v>
                </c:pt>
                <c:pt idx="17">
                  <c:v>19</c:v>
                </c:pt>
                <c:pt idx="18">
                  <c:v>0</c:v>
                </c:pt>
                <c:pt idx="19">
                  <c:v>0</c:v>
                </c:pt>
                <c:pt idx="20">
                  <c:v>16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30</c:v>
                </c:pt>
                <c:pt idx="28">
                  <c:v>0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D0-4F30-B6FD-DE5412C43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25656"/>
        <c:axId val="236929592"/>
      </c:lineChart>
      <c:catAx>
        <c:axId val="23692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29592"/>
        <c:crosses val="autoZero"/>
        <c:auto val="1"/>
        <c:lblAlgn val="ctr"/>
        <c:lblOffset val="100"/>
        <c:noMultiLvlLbl val="0"/>
      </c:catAx>
      <c:valAx>
        <c:axId val="23692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2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F9-4E14-8885-F4975BF38F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F9-4E14-8885-F4975BF38F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F9-4E14-8885-F4975BF38F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F9-4E14-8885-F4975BF38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989840"/>
        <c:axId val="165702384"/>
      </c:barChart>
      <c:catAx>
        <c:axId val="28898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02384"/>
        <c:crosses val="autoZero"/>
        <c:auto val="1"/>
        <c:lblAlgn val="ctr"/>
        <c:lblOffset val="100"/>
        <c:noMultiLvlLbl val="0"/>
      </c:catAx>
      <c:valAx>
        <c:axId val="16570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8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D8-4F7A-9BCE-F60E347F5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112264"/>
        <c:axId val="237115216"/>
      </c:barChart>
      <c:catAx>
        <c:axId val="23711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15216"/>
        <c:crosses val="autoZero"/>
        <c:auto val="1"/>
        <c:lblAlgn val="ctr"/>
        <c:lblOffset val="100"/>
        <c:noMultiLvlLbl val="0"/>
      </c:catAx>
      <c:valAx>
        <c:axId val="23711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1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51</c:v>
                </c:pt>
                <c:pt idx="2">
                  <c:v>36</c:v>
                </c:pt>
                <c:pt idx="3">
                  <c:v>42</c:v>
                </c:pt>
                <c:pt idx="4">
                  <c:v>36</c:v>
                </c:pt>
                <c:pt idx="5">
                  <c:v>29</c:v>
                </c:pt>
                <c:pt idx="6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75-4B75-9FBD-E017D2AA1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111280"/>
        <c:axId val="237116528"/>
      </c:barChart>
      <c:catAx>
        <c:axId val="23711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16528"/>
        <c:crosses val="autoZero"/>
        <c:auto val="1"/>
        <c:lblAlgn val="ctr"/>
        <c:lblOffset val="100"/>
        <c:noMultiLvlLbl val="0"/>
      </c:catAx>
      <c:valAx>
        <c:axId val="23711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1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6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F3-47E1-9740-A206ECC38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10624"/>
        <c:axId val="237119152"/>
      </c:lineChart>
      <c:catAx>
        <c:axId val="23711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19152"/>
        <c:crosses val="autoZero"/>
        <c:auto val="1"/>
        <c:lblAlgn val="ctr"/>
        <c:lblOffset val="100"/>
        <c:noMultiLvlLbl val="0"/>
      </c:catAx>
      <c:valAx>
        <c:axId val="23711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1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5FF47-7CF4-486A-AA92-7C0A3605B0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F06B0F-D4A8-4923-91BC-7B3ABCA48F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48856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9E41C-5D5D-423C-8695-0EB8DDE97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30A40-A77C-457D-97F3-D13076CE06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936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96818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668361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002240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767389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470444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133249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96431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72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82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3DCC7-8A22-4FC0-A088-856D96838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33768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2F4A8-F11D-42A7-971A-52C2B6D0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56E215-23D4-447C-868C-C3A28A677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9791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3F084-D72E-471A-B5BD-A00C13EA9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625E6-BA89-4301-B2D3-28EA0CC4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620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4188A-C343-438E-9C85-5C4FC8F33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84BA7-2041-47F1-A2F9-3581336D9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178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528B3-CF15-4ADF-B419-EE218CD55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A950A-942B-4898-80BD-B1A04D2A4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05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CA076-1746-4938-B1A1-1EAF859D7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BF4DB5-C9DB-4487-92EA-864E123FBA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417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9E731-31B1-4FB7-B802-1B19B036D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8A412-6E09-45CA-B3EE-0FD92EF65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297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3B72-6100-40D4-BA0B-F84167417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FE9054-BEFD-4D5E-AC4B-72D1FA53E1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761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340DF-82D3-4D66-8B25-58D11628D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269CE-7E0A-4883-9846-D6FA6BCA6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5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95E49-F9A7-43EF-B69B-1A44D1DA2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96154-8486-417C-ACC1-ED7DBEB85E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913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BF953-FD9F-4D7D-927E-690F2D306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787F1-B384-470A-9A50-E7B7ACD9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546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68B11-3F12-446A-9764-1C2C0B6F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342716-ED22-476C-A590-596CE5123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7678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6671D-830A-44F8-AC70-56ADC3B60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D791F-D6C2-4C4B-B564-F401059B7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844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6911D-7F85-4F94-89E9-914ECA13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4FED32-4CDF-4B65-AB0A-7672B0D24D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7455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56D8A-E907-45BC-AE05-12EC85B06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6F6F0-002D-4E7B-A661-903FB09D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3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DAC81-F31F-4C28-B7F5-1408C696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3EDF0F-E4B6-4813-88EB-30438A95ED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08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15152-EF8B-45B0-9BE0-947E893B2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12552-8DE5-4C5A-B202-4CA1105FE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044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BEA95-B677-41DF-8379-40DCA5C46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119C6E-B186-4E2D-A69F-CA80A8EBB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6536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6C161-66EE-4FF4-A2A5-5C982A926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02B9E-C962-4530-B0A8-1674DE914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55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71F0F-A2EA-4D48-BD39-970D224A8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A266A-3ECF-47C9-8F02-B5DBBF9E66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6004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BA094-741A-4BA1-9E89-EE46A0099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68402-7286-4445-B913-75752E6A9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62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E8059-06B1-47C3-8496-11C1AD410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8B1F90-EB36-4732-A55C-8E579DABD9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3301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EA248-10A8-4BCC-B929-52A2E28D3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A0614-A0C6-4170-9E46-F323B0E2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169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CF20-4E81-42E4-9C2B-20424A8A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BD57B-1C01-488F-8FA1-776FA24051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9517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2FB90-A8C0-4CB8-8853-8EF81A11E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7C060-C5B6-438A-A044-F84D87E64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499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304E7-9FF0-44A8-A9B3-D3239530F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8CFDD6-18EC-4365-A172-C7C53C89DB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2760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E5DB6-65BA-4587-854A-F1620C560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ECFF2-EB2A-482E-A1F5-2A651ACDC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3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CBA03-C6D6-449D-A9B7-E046D017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D55C89-1857-4628-8D96-5FD41B5889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031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8D0B3-19F3-4C33-A9B1-2AD8AF8DD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81BB3-7B6B-4564-82FB-C90193653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31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2121C-808F-46A5-95F9-C2BFD68F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C0B9B0-68A8-4675-8AD1-3EB34A2A03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000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E576D-C15A-4F67-9F34-42EF88C36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6D1D0-BDAD-4668-9C3A-4A218BE3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11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3CAEC-E065-41B5-8709-2C96EDDB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A22DBF-87C5-49CF-82CD-A7E0E5776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613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A77C4-4D78-4A45-BAA0-A6B02C9C2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C77E7-E2C8-43EB-BBAF-77760685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07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750FC-70A0-48D1-A717-1942A35A9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E0951D-0AE0-4B33-88AC-A6EAE64319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684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C55E9-3C92-4E30-919B-0C904800C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7680E-526D-413E-9A27-BA5411AEF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48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86AE5-D8D7-4834-8875-5BFB871F2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8F91A0-E32E-4C67-A6FB-666A4A60FB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290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948982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9451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6445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185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7993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8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- 2017-07-05 22:23:27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Reporta cualquier situación sospechosa escribiéndonos a phishing@bhdleon.com.do 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4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- 2017-07-05 20:08:32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#MujerMujerEducacion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Supercuenta Mujer Educación.  Te prestamos el doble del ahorro.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Seguro Vida Educativo.  Asegura la educación de tus hijos hasta 5 años.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Préstamos Ágiles.  Paga el colegio, la universidad, campamentos y otros.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llamándonos al 809-243-5000 y bhdleon.com.do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4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- 2017-06-25 13:00:09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3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- 2017-06-23 16:15:04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crecer tu negocio con nuestros Préstamos Comerciales. Aprovecha nuestra oferta de financiamiento con tasa fija hasta 6 años y medio: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·Asesoría legal y financiera por nuestros ejecutivos especializados.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· Rápida respuesta.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contactando tu ejecutivo de negocio o visitando cualquiera de nuestras sucursales a nivel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083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44645-1114-4388-8EF5-704E54E82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699838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DFE95-0A11-49D7-A60A-9EB11611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B00A8-87BB-449D-8FE2-5C94EC25A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848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754111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5458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0136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6799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378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69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- 2017-06-28 12:30:05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crecer tu negocio con nuestros Préstamos Comerciales. Aprovecha nuestra oferta de financiamiento con tasa fija hasta 6 años y medio: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·Asesoría legal y financiera por nuestros ejecutivos especializados.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· Rápida respuesta.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contactando tu ejecutivo de negocio o visitando cualquiera de nuestras sucursales a nivel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53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- 2017-06-14 12:30:03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jueves 15 tenemos un horario especial por el Día del Corpus Cristi.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3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- 2017-06-10 13:00:12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50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- 2017-07-07 16:00:16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Faltan 4 días para que disfrutes el #AllStarGame.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10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- 2017-06-17 13:00:13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40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- 2017-06-18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54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- 2017-06-24 13:00:11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- 2017-06-11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718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76C2B-095D-4B3E-8F87-BA1FBD3A1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837339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364</Words>
  <Application>Microsoft Office PowerPoint</Application>
  <PresentationFormat>On-screen Show (4:3)</PresentationFormat>
  <Paragraphs>154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  <vt:lpstr>LinkedIn Updates Table - 1 of 2</vt:lpstr>
      <vt:lpstr>LinkedIn Updates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2017-07-17T14:51:14Z</dcterms:created>
  <dcterms:modified xsi:type="dcterms:W3CDTF">2017-07-17T14:51:42Z</dcterms:modified>
</cp:coreProperties>
</file>