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8/6/2017</c:v>
                </c:pt>
                <c:pt idx="1">
                  <c:v>9/6/2017</c:v>
                </c:pt>
                <c:pt idx="2">
                  <c:v>10/6/2017</c:v>
                </c:pt>
                <c:pt idx="3">
                  <c:v>11/6/2017</c:v>
                </c:pt>
                <c:pt idx="4">
                  <c:v>12/6/2017</c:v>
                </c:pt>
                <c:pt idx="5">
                  <c:v>13/06/2017</c:v>
                </c:pt>
                <c:pt idx="6">
                  <c:v>14/06/2017</c:v>
                </c:pt>
                <c:pt idx="7">
                  <c:v>15/06/2017</c:v>
                </c:pt>
                <c:pt idx="8">
                  <c:v>16/06/2017</c:v>
                </c:pt>
                <c:pt idx="9">
                  <c:v>17/06/2017</c:v>
                </c:pt>
                <c:pt idx="10">
                  <c:v>18/06/2017</c:v>
                </c:pt>
                <c:pt idx="11">
                  <c:v>19/06/2017</c:v>
                </c:pt>
                <c:pt idx="12">
                  <c:v>20/06/2017</c:v>
                </c:pt>
                <c:pt idx="13">
                  <c:v>21/06/2017</c:v>
                </c:pt>
                <c:pt idx="14">
                  <c:v>22/06/2017</c:v>
                </c:pt>
                <c:pt idx="15">
                  <c:v>23/06/2017</c:v>
                </c:pt>
                <c:pt idx="16">
                  <c:v>24/06/2017</c:v>
                </c:pt>
                <c:pt idx="17">
                  <c:v>25/06/2017</c:v>
                </c:pt>
                <c:pt idx="18">
                  <c:v>26/06/2017</c:v>
                </c:pt>
                <c:pt idx="19">
                  <c:v>27/06/2017</c:v>
                </c:pt>
                <c:pt idx="20">
                  <c:v>28/06/2017</c:v>
                </c:pt>
                <c:pt idx="21">
                  <c:v>29/06/2017</c:v>
                </c:pt>
                <c:pt idx="22">
                  <c:v>30/06/2017</c:v>
                </c:pt>
                <c:pt idx="23">
                  <c:v>1/7/2017</c:v>
                </c:pt>
                <c:pt idx="24">
                  <c:v>2/7/2017</c:v>
                </c:pt>
                <c:pt idx="25">
                  <c:v>3/7/2017</c:v>
                </c:pt>
                <c:pt idx="26">
                  <c:v>4/7/2017</c:v>
                </c:pt>
                <c:pt idx="27">
                  <c:v>5/7/2017</c:v>
                </c:pt>
                <c:pt idx="28">
                  <c:v>6/7/2017</c:v>
                </c:pt>
                <c:pt idx="29">
                  <c:v>7/7/2017</c:v>
                </c:pt>
              </c:strCache>
            </c:strRef>
          </c:cat>
          <c:val>
            <c:numRef>
              <c:f>Sheet1!$B$2:$B$31</c:f>
              <c:numCache>
                <c:formatCode>General</c:formatCode>
                <c:ptCount val="30"/>
                <c:pt idx="0">
                  <c:v>138104</c:v>
                </c:pt>
                <c:pt idx="1">
                  <c:v>138163</c:v>
                </c:pt>
                <c:pt idx="2">
                  <c:v>138308</c:v>
                </c:pt>
                <c:pt idx="3">
                  <c:v>138410</c:v>
                </c:pt>
                <c:pt idx="4">
                  <c:v>138539</c:v>
                </c:pt>
                <c:pt idx="5">
                  <c:v>138646</c:v>
                </c:pt>
                <c:pt idx="6">
                  <c:v>138787</c:v>
                </c:pt>
                <c:pt idx="7">
                  <c:v>138936</c:v>
                </c:pt>
                <c:pt idx="8">
                  <c:v>139037</c:v>
                </c:pt>
                <c:pt idx="9">
                  <c:v>139148</c:v>
                </c:pt>
                <c:pt idx="10">
                  <c:v>139265</c:v>
                </c:pt>
                <c:pt idx="11">
                  <c:v>139362</c:v>
                </c:pt>
                <c:pt idx="12">
                  <c:v>139448</c:v>
                </c:pt>
                <c:pt idx="13">
                  <c:v>139506</c:v>
                </c:pt>
                <c:pt idx="14">
                  <c:v>139578</c:v>
                </c:pt>
                <c:pt idx="15">
                  <c:v>139639</c:v>
                </c:pt>
                <c:pt idx="16">
                  <c:v>139696</c:v>
                </c:pt>
                <c:pt idx="17">
                  <c:v>139788</c:v>
                </c:pt>
                <c:pt idx="18">
                  <c:v>139883</c:v>
                </c:pt>
                <c:pt idx="19">
                  <c:v>139959</c:v>
                </c:pt>
                <c:pt idx="20">
                  <c:v>140076</c:v>
                </c:pt>
                <c:pt idx="21">
                  <c:v>140176</c:v>
                </c:pt>
                <c:pt idx="22">
                  <c:v>140264</c:v>
                </c:pt>
                <c:pt idx="23">
                  <c:v>140366</c:v>
                </c:pt>
                <c:pt idx="24">
                  <c:v>140480</c:v>
                </c:pt>
                <c:pt idx="25">
                  <c:v>140595</c:v>
                </c:pt>
                <c:pt idx="26">
                  <c:v>140711</c:v>
                </c:pt>
                <c:pt idx="27">
                  <c:v>140791</c:v>
                </c:pt>
                <c:pt idx="28">
                  <c:v>140850</c:v>
                </c:pt>
                <c:pt idx="29">
                  <c:v>140912</c:v>
                </c:pt>
              </c:numCache>
            </c:numRef>
          </c:val>
          <c:smooth val="0"/>
          <c:extLst>
            <c:ext xmlns:c16="http://schemas.microsoft.com/office/drawing/2014/chart" uri="{C3380CC4-5D6E-409C-BE32-E72D297353CC}">
              <c16:uniqueId val="{00000000-AA94-4A07-8382-25B8360EE0AC}"/>
            </c:ext>
          </c:extLst>
        </c:ser>
        <c:dLbls>
          <c:showLegendKey val="0"/>
          <c:showVal val="0"/>
          <c:showCatName val="0"/>
          <c:showSerName val="0"/>
          <c:showPercent val="0"/>
          <c:showBubbleSize val="0"/>
        </c:dLbls>
        <c:smooth val="0"/>
        <c:axId val="241940968"/>
        <c:axId val="242435440"/>
      </c:lineChart>
      <c:catAx>
        <c:axId val="241940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35440"/>
        <c:crosses val="autoZero"/>
        <c:auto val="1"/>
        <c:lblAlgn val="ctr"/>
        <c:lblOffset val="100"/>
        <c:noMultiLvlLbl val="0"/>
      </c:catAx>
      <c:valAx>
        <c:axId val="24243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4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8/6/2017</c:v>
                </c:pt>
                <c:pt idx="1">
                  <c:v>9/6/2017</c:v>
                </c:pt>
                <c:pt idx="2">
                  <c:v>10/6/2017</c:v>
                </c:pt>
                <c:pt idx="3">
                  <c:v>11/6/2017</c:v>
                </c:pt>
                <c:pt idx="4">
                  <c:v>12/6/2017</c:v>
                </c:pt>
                <c:pt idx="5">
                  <c:v>13/06/2017</c:v>
                </c:pt>
                <c:pt idx="6">
                  <c:v>14/06/2017</c:v>
                </c:pt>
                <c:pt idx="7">
                  <c:v>15/06/2017</c:v>
                </c:pt>
                <c:pt idx="8">
                  <c:v>16/06/2017</c:v>
                </c:pt>
                <c:pt idx="9">
                  <c:v>17/06/2017</c:v>
                </c:pt>
                <c:pt idx="10">
                  <c:v>18/06/2017</c:v>
                </c:pt>
                <c:pt idx="11">
                  <c:v>19/06/2017</c:v>
                </c:pt>
                <c:pt idx="12">
                  <c:v>20/06/2017</c:v>
                </c:pt>
                <c:pt idx="13">
                  <c:v>21/06/2017</c:v>
                </c:pt>
                <c:pt idx="14">
                  <c:v>22/06/2017</c:v>
                </c:pt>
                <c:pt idx="15">
                  <c:v>23/06/2017</c:v>
                </c:pt>
                <c:pt idx="16">
                  <c:v>24/06/2017</c:v>
                </c:pt>
                <c:pt idx="17">
                  <c:v>25/06/2017</c:v>
                </c:pt>
                <c:pt idx="18">
                  <c:v>26/06/2017</c:v>
                </c:pt>
                <c:pt idx="19">
                  <c:v>27/06/2017</c:v>
                </c:pt>
                <c:pt idx="20">
                  <c:v>28/06/2017</c:v>
                </c:pt>
                <c:pt idx="21">
                  <c:v>29/06/2017</c:v>
                </c:pt>
                <c:pt idx="22">
                  <c:v>30/06/2017</c:v>
                </c:pt>
                <c:pt idx="23">
                  <c:v>1/7/2017</c:v>
                </c:pt>
                <c:pt idx="24">
                  <c:v>2/7/2017</c:v>
                </c:pt>
                <c:pt idx="25">
                  <c:v>3/7/2017</c:v>
                </c:pt>
                <c:pt idx="26">
                  <c:v>4/7/2017</c:v>
                </c:pt>
                <c:pt idx="27">
                  <c:v>5/7/2017</c:v>
                </c:pt>
                <c:pt idx="28">
                  <c:v>6/7/2017</c:v>
                </c:pt>
                <c:pt idx="29">
                  <c:v>7/7/2017</c:v>
                </c:pt>
              </c:strCache>
            </c:strRef>
          </c:cat>
          <c:val>
            <c:numRef>
              <c:f>Sheet1!$B$2:$B$31</c:f>
              <c:numCache>
                <c:formatCode>General</c:formatCode>
                <c:ptCount val="30"/>
                <c:pt idx="0">
                  <c:v>1.0864998768633E-2</c:v>
                </c:pt>
                <c:pt idx="1">
                  <c:v>1.4840769403401E-2</c:v>
                </c:pt>
                <c:pt idx="2">
                  <c:v>1.5191521684089E-2</c:v>
                </c:pt>
                <c:pt idx="3">
                  <c:v>1.6623421678386999E-2</c:v>
                </c:pt>
                <c:pt idx="4">
                  <c:v>7.4622913567409001E-3</c:v>
                </c:pt>
                <c:pt idx="5">
                  <c:v>1.2266220272454E-2</c:v>
                </c:pt>
                <c:pt idx="6">
                  <c:v>1.6292280630928999E-2</c:v>
                </c:pt>
                <c:pt idx="7">
                  <c:v>1.3322675193179E-2</c:v>
                </c:pt>
                <c:pt idx="8">
                  <c:v>8.8138373649144994E-3</c:v>
                </c:pt>
                <c:pt idx="9">
                  <c:v>1.4618621727586E-2</c:v>
                </c:pt>
                <c:pt idx="10">
                  <c:v>2.1550795224343999E-2</c:v>
                </c:pt>
                <c:pt idx="11">
                  <c:v>1.1365294935385E-2</c:v>
                </c:pt>
                <c:pt idx="12">
                  <c:v>8.9666798177971008E-3</c:v>
                </c:pt>
                <c:pt idx="13">
                  <c:v>9.0815451054056997E-3</c:v>
                </c:pt>
                <c:pt idx="14">
                  <c:v>9.4057703057144008E-3</c:v>
                </c:pt>
                <c:pt idx="15">
                  <c:v>1.2057570721831E-2</c:v>
                </c:pt>
                <c:pt idx="16">
                  <c:v>1.6467741127109001E-2</c:v>
                </c:pt>
                <c:pt idx="17">
                  <c:v>1.2523078244192999E-2</c:v>
                </c:pt>
                <c:pt idx="18">
                  <c:v>7.7642527672920998E-3</c:v>
                </c:pt>
                <c:pt idx="19">
                  <c:v>1.5604043233919999E-2</c:v>
                </c:pt>
                <c:pt idx="20">
                  <c:v>3.9506480979941E-2</c:v>
                </c:pt>
                <c:pt idx="21">
                  <c:v>6.2086978861880998E-2</c:v>
                </c:pt>
                <c:pt idx="22">
                  <c:v>1.2836970474968E-2</c:v>
                </c:pt>
                <c:pt idx="23">
                  <c:v>0</c:v>
                </c:pt>
                <c:pt idx="24">
                  <c:v>0</c:v>
                </c:pt>
                <c:pt idx="25">
                  <c:v>2.8106477297793E-2</c:v>
                </c:pt>
                <c:pt idx="26">
                  <c:v>1.0664543237613001E-2</c:v>
                </c:pt>
                <c:pt idx="27">
                  <c:v>2.6287557459626999E-2</c:v>
                </c:pt>
                <c:pt idx="28">
                  <c:v>9.9417696349950006E-3</c:v>
                </c:pt>
                <c:pt idx="29">
                  <c:v>1.3959772195446E-2</c:v>
                </c:pt>
              </c:numCache>
            </c:numRef>
          </c:val>
          <c:smooth val="0"/>
          <c:extLst>
            <c:ext xmlns:c16="http://schemas.microsoft.com/office/drawing/2014/chart" uri="{C3380CC4-5D6E-409C-BE32-E72D297353CC}">
              <c16:uniqueId val="{00000000-E11D-4738-8614-8A109675DF2F}"/>
            </c:ext>
          </c:extLst>
        </c:ser>
        <c:dLbls>
          <c:showLegendKey val="0"/>
          <c:showVal val="0"/>
          <c:showCatName val="0"/>
          <c:showSerName val="0"/>
          <c:showPercent val="0"/>
          <c:showBubbleSize val="0"/>
        </c:dLbls>
        <c:smooth val="0"/>
        <c:axId val="241530144"/>
        <c:axId val="241530472"/>
      </c:lineChart>
      <c:catAx>
        <c:axId val="24153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530472"/>
        <c:crosses val="autoZero"/>
        <c:auto val="1"/>
        <c:lblAlgn val="ctr"/>
        <c:lblOffset val="100"/>
        <c:noMultiLvlLbl val="0"/>
      </c:catAx>
      <c:valAx>
        <c:axId val="24153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53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109</c:v>
                </c:pt>
                <c:pt idx="1">
                  <c:v>96</c:v>
                </c:pt>
                <c:pt idx="2">
                  <c:v>99</c:v>
                </c:pt>
                <c:pt idx="3">
                  <c:v>94</c:v>
                </c:pt>
                <c:pt idx="4">
                  <c:v>74</c:v>
                </c:pt>
                <c:pt idx="5">
                  <c:v>104</c:v>
                </c:pt>
                <c:pt idx="6">
                  <c:v>106</c:v>
                </c:pt>
              </c:numCache>
            </c:numRef>
          </c:val>
          <c:extLst>
            <c:ext xmlns:c16="http://schemas.microsoft.com/office/drawing/2014/chart" uri="{C3380CC4-5D6E-409C-BE32-E72D297353CC}">
              <c16:uniqueId val="{00000000-E3EE-4F59-BA54-99A61CADB230}"/>
            </c:ext>
          </c:extLst>
        </c:ser>
        <c:dLbls>
          <c:showLegendKey val="0"/>
          <c:showVal val="0"/>
          <c:showCatName val="0"/>
          <c:showSerName val="0"/>
          <c:showPercent val="0"/>
          <c:showBubbleSize val="0"/>
        </c:dLbls>
        <c:gapWidth val="219"/>
        <c:overlap val="-27"/>
        <c:axId val="289748696"/>
        <c:axId val="289750008"/>
      </c:barChart>
      <c:catAx>
        <c:axId val="289748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750008"/>
        <c:crosses val="autoZero"/>
        <c:auto val="1"/>
        <c:lblAlgn val="ctr"/>
        <c:lblOffset val="100"/>
        <c:noMultiLvlLbl val="0"/>
      </c:catAx>
      <c:valAx>
        <c:axId val="28975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748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710-43F8-9AD8-A9FCE888D272}"/>
            </c:ext>
          </c:extLst>
        </c:ser>
        <c:dLbls>
          <c:showLegendKey val="0"/>
          <c:showVal val="0"/>
          <c:showCatName val="0"/>
          <c:showSerName val="0"/>
          <c:showPercent val="0"/>
          <c:showBubbleSize val="0"/>
        </c:dLbls>
        <c:axId val="290774944"/>
        <c:axId val="290777568"/>
      </c:radarChart>
      <c:catAx>
        <c:axId val="29077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77568"/>
        <c:crosses val="autoZero"/>
        <c:auto val="1"/>
        <c:lblAlgn val="ctr"/>
        <c:lblOffset val="100"/>
        <c:noMultiLvlLbl val="0"/>
      </c:catAx>
      <c:valAx>
        <c:axId val="29077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7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8/6/2017</c:v>
                </c:pt>
                <c:pt idx="1">
                  <c:v>9/6/2017</c:v>
                </c:pt>
                <c:pt idx="2">
                  <c:v>10/6/2017</c:v>
                </c:pt>
                <c:pt idx="3">
                  <c:v>11/6/2017</c:v>
                </c:pt>
                <c:pt idx="4">
                  <c:v>12/6/2017</c:v>
                </c:pt>
                <c:pt idx="5">
                  <c:v>13/06/2017</c:v>
                </c:pt>
                <c:pt idx="6">
                  <c:v>14/06/2017</c:v>
                </c:pt>
                <c:pt idx="7">
                  <c:v>15/06/2017</c:v>
                </c:pt>
                <c:pt idx="8">
                  <c:v>16/06/2017</c:v>
                </c:pt>
                <c:pt idx="9">
                  <c:v>17/06/2017</c:v>
                </c:pt>
                <c:pt idx="10">
                  <c:v>18/06/2017</c:v>
                </c:pt>
                <c:pt idx="11">
                  <c:v>19/06/2017</c:v>
                </c:pt>
                <c:pt idx="12">
                  <c:v>20/06/2017</c:v>
                </c:pt>
                <c:pt idx="13">
                  <c:v>21/06/2017</c:v>
                </c:pt>
                <c:pt idx="14">
                  <c:v>22/06/2017</c:v>
                </c:pt>
                <c:pt idx="15">
                  <c:v>23/06/2017</c:v>
                </c:pt>
                <c:pt idx="16">
                  <c:v>24/06/2017</c:v>
                </c:pt>
                <c:pt idx="17">
                  <c:v>25/06/2017</c:v>
                </c:pt>
                <c:pt idx="18">
                  <c:v>26/06/2017</c:v>
                </c:pt>
                <c:pt idx="19">
                  <c:v>27/06/2017</c:v>
                </c:pt>
                <c:pt idx="20">
                  <c:v>28/06/2017</c:v>
                </c:pt>
                <c:pt idx="21">
                  <c:v>29/06/2017</c:v>
                </c:pt>
                <c:pt idx="22">
                  <c:v>30/06/2017</c:v>
                </c:pt>
                <c:pt idx="23">
                  <c:v>1/7/2017</c:v>
                </c:pt>
                <c:pt idx="24">
                  <c:v>2/7/2017</c:v>
                </c:pt>
                <c:pt idx="25">
                  <c:v>3/7/2017</c:v>
                </c:pt>
                <c:pt idx="26">
                  <c:v>4/7/2017</c:v>
                </c:pt>
                <c:pt idx="27">
                  <c:v>5/7/2017</c:v>
                </c:pt>
                <c:pt idx="28">
                  <c:v>6/7/2017</c:v>
                </c:pt>
                <c:pt idx="29">
                  <c:v>7/7/2017</c:v>
                </c:pt>
              </c:strCache>
            </c:strRef>
          </c:cat>
          <c:val>
            <c:numRef>
              <c:f>Sheet1!$B$2:$B$31</c:f>
              <c:numCache>
                <c:formatCode>General</c:formatCode>
                <c:ptCount val="30"/>
                <c:pt idx="0">
                  <c:v>92</c:v>
                </c:pt>
                <c:pt idx="1">
                  <c:v>59</c:v>
                </c:pt>
                <c:pt idx="2">
                  <c:v>145</c:v>
                </c:pt>
                <c:pt idx="3">
                  <c:v>102</c:v>
                </c:pt>
                <c:pt idx="4">
                  <c:v>129</c:v>
                </c:pt>
                <c:pt idx="5">
                  <c:v>107</c:v>
                </c:pt>
                <c:pt idx="6">
                  <c:v>141</c:v>
                </c:pt>
                <c:pt idx="7">
                  <c:v>149</c:v>
                </c:pt>
                <c:pt idx="8">
                  <c:v>101</c:v>
                </c:pt>
                <c:pt idx="9">
                  <c:v>111</c:v>
                </c:pt>
                <c:pt idx="10">
                  <c:v>117</c:v>
                </c:pt>
                <c:pt idx="11">
                  <c:v>97</c:v>
                </c:pt>
                <c:pt idx="12">
                  <c:v>86</c:v>
                </c:pt>
                <c:pt idx="13">
                  <c:v>58</c:v>
                </c:pt>
                <c:pt idx="14">
                  <c:v>72</c:v>
                </c:pt>
                <c:pt idx="15">
                  <c:v>61</c:v>
                </c:pt>
                <c:pt idx="16">
                  <c:v>57</c:v>
                </c:pt>
                <c:pt idx="17">
                  <c:v>92</c:v>
                </c:pt>
                <c:pt idx="18">
                  <c:v>95</c:v>
                </c:pt>
                <c:pt idx="19">
                  <c:v>76</c:v>
                </c:pt>
                <c:pt idx="20">
                  <c:v>117</c:v>
                </c:pt>
                <c:pt idx="21">
                  <c:v>100</c:v>
                </c:pt>
                <c:pt idx="22">
                  <c:v>88</c:v>
                </c:pt>
                <c:pt idx="23">
                  <c:v>102</c:v>
                </c:pt>
                <c:pt idx="24">
                  <c:v>114</c:v>
                </c:pt>
                <c:pt idx="25">
                  <c:v>115</c:v>
                </c:pt>
                <c:pt idx="26">
                  <c:v>116</c:v>
                </c:pt>
                <c:pt idx="27">
                  <c:v>80</c:v>
                </c:pt>
                <c:pt idx="28">
                  <c:v>59</c:v>
                </c:pt>
                <c:pt idx="29">
                  <c:v>62</c:v>
                </c:pt>
              </c:numCache>
            </c:numRef>
          </c:val>
          <c:smooth val="0"/>
          <c:extLst>
            <c:ext xmlns:c16="http://schemas.microsoft.com/office/drawing/2014/chart" uri="{C3380CC4-5D6E-409C-BE32-E72D297353CC}">
              <c16:uniqueId val="{00000000-90FC-4CDE-B2B5-DCCEF0C0A1D5}"/>
            </c:ext>
          </c:extLst>
        </c:ser>
        <c:dLbls>
          <c:showLegendKey val="0"/>
          <c:showVal val="0"/>
          <c:showCatName val="0"/>
          <c:showSerName val="0"/>
          <c:showPercent val="0"/>
          <c:showBubbleSize val="0"/>
        </c:dLbls>
        <c:smooth val="0"/>
        <c:axId val="290773632"/>
        <c:axId val="290775600"/>
      </c:lineChart>
      <c:catAx>
        <c:axId val="290773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75600"/>
        <c:crosses val="autoZero"/>
        <c:auto val="1"/>
        <c:lblAlgn val="ctr"/>
        <c:lblOffset val="100"/>
        <c:noMultiLvlLbl val="0"/>
      </c:catAx>
      <c:valAx>
        <c:axId val="29077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7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8/6/2017</c:v>
                </c:pt>
                <c:pt idx="1">
                  <c:v>9/6/2017</c:v>
                </c:pt>
                <c:pt idx="2">
                  <c:v>10/6/2017</c:v>
                </c:pt>
                <c:pt idx="3">
                  <c:v>11/6/2017</c:v>
                </c:pt>
                <c:pt idx="4">
                  <c:v>12/6/2017</c:v>
                </c:pt>
                <c:pt idx="5">
                  <c:v>13/06/2017</c:v>
                </c:pt>
                <c:pt idx="6">
                  <c:v>14/06/2017</c:v>
                </c:pt>
                <c:pt idx="7">
                  <c:v>15/06/2017</c:v>
                </c:pt>
                <c:pt idx="8">
                  <c:v>16/06/2017</c:v>
                </c:pt>
                <c:pt idx="9">
                  <c:v>17/06/2017</c:v>
                </c:pt>
                <c:pt idx="10">
                  <c:v>18/06/2017</c:v>
                </c:pt>
                <c:pt idx="11">
                  <c:v>19/06/2017</c:v>
                </c:pt>
                <c:pt idx="12">
                  <c:v>20/06/2017</c:v>
                </c:pt>
                <c:pt idx="13">
                  <c:v>21/06/2017</c:v>
                </c:pt>
                <c:pt idx="14">
                  <c:v>22/06/2017</c:v>
                </c:pt>
                <c:pt idx="15">
                  <c:v>23/06/2017</c:v>
                </c:pt>
                <c:pt idx="16">
                  <c:v>24/06/2017</c:v>
                </c:pt>
                <c:pt idx="17">
                  <c:v>25/06/2017</c:v>
                </c:pt>
                <c:pt idx="18">
                  <c:v>26/06/2017</c:v>
                </c:pt>
                <c:pt idx="19">
                  <c:v>27/06/2017</c:v>
                </c:pt>
                <c:pt idx="20">
                  <c:v>28/06/2017</c:v>
                </c:pt>
                <c:pt idx="21">
                  <c:v>29/06/2017</c:v>
                </c:pt>
                <c:pt idx="22">
                  <c:v>30/06/2017</c:v>
                </c:pt>
                <c:pt idx="23">
                  <c:v>1/7/2017</c:v>
                </c:pt>
                <c:pt idx="24">
                  <c:v>2/7/2017</c:v>
                </c:pt>
                <c:pt idx="25">
                  <c:v>3/7/2017</c:v>
                </c:pt>
                <c:pt idx="26">
                  <c:v>4/7/2017</c:v>
                </c:pt>
                <c:pt idx="27">
                  <c:v>5/7/2017</c:v>
                </c:pt>
                <c:pt idx="28">
                  <c:v>6/7/2017</c:v>
                </c:pt>
                <c:pt idx="29">
                  <c:v>7/7/2017</c:v>
                </c:pt>
              </c:strCache>
            </c:strRef>
          </c:cat>
          <c:val>
            <c:numRef>
              <c:f>Sheet1!$B$2:$B$31</c:f>
              <c:numCache>
                <c:formatCode>General</c:formatCode>
                <c:ptCount val="30"/>
                <c:pt idx="0">
                  <c:v>3</c:v>
                </c:pt>
                <c:pt idx="1">
                  <c:v>4</c:v>
                </c:pt>
                <c:pt idx="2">
                  <c:v>2</c:v>
                </c:pt>
                <c:pt idx="3">
                  <c:v>1</c:v>
                </c:pt>
                <c:pt idx="4">
                  <c:v>3</c:v>
                </c:pt>
                <c:pt idx="5">
                  <c:v>4</c:v>
                </c:pt>
                <c:pt idx="6">
                  <c:v>5</c:v>
                </c:pt>
                <c:pt idx="7">
                  <c:v>4</c:v>
                </c:pt>
                <c:pt idx="8">
                  <c:v>4</c:v>
                </c:pt>
                <c:pt idx="9">
                  <c:v>3</c:v>
                </c:pt>
                <c:pt idx="10">
                  <c:v>2</c:v>
                </c:pt>
                <c:pt idx="11">
                  <c:v>6</c:v>
                </c:pt>
                <c:pt idx="12">
                  <c:v>6</c:v>
                </c:pt>
                <c:pt idx="13">
                  <c:v>3</c:v>
                </c:pt>
                <c:pt idx="14">
                  <c:v>8</c:v>
                </c:pt>
                <c:pt idx="15">
                  <c:v>6</c:v>
                </c:pt>
                <c:pt idx="16">
                  <c:v>4</c:v>
                </c:pt>
                <c:pt idx="17">
                  <c:v>2</c:v>
                </c:pt>
                <c:pt idx="18">
                  <c:v>7</c:v>
                </c:pt>
                <c:pt idx="19">
                  <c:v>6</c:v>
                </c:pt>
                <c:pt idx="20">
                  <c:v>19</c:v>
                </c:pt>
                <c:pt idx="21">
                  <c:v>6</c:v>
                </c:pt>
                <c:pt idx="22">
                  <c:v>6</c:v>
                </c:pt>
                <c:pt idx="23">
                  <c:v>0</c:v>
                </c:pt>
                <c:pt idx="24">
                  <c:v>0</c:v>
                </c:pt>
                <c:pt idx="25">
                  <c:v>4</c:v>
                </c:pt>
                <c:pt idx="26">
                  <c:v>2</c:v>
                </c:pt>
                <c:pt idx="27">
                  <c:v>6</c:v>
                </c:pt>
                <c:pt idx="28">
                  <c:v>3</c:v>
                </c:pt>
                <c:pt idx="29">
                  <c:v>3</c:v>
                </c:pt>
              </c:numCache>
            </c:numRef>
          </c:val>
          <c:smooth val="0"/>
          <c:extLst>
            <c:ext xmlns:c16="http://schemas.microsoft.com/office/drawing/2014/chart" uri="{C3380CC4-5D6E-409C-BE32-E72D297353CC}">
              <c16:uniqueId val="{00000000-39EC-4C05-BDDF-7FF4A424F02C}"/>
            </c:ext>
          </c:extLst>
        </c:ser>
        <c:dLbls>
          <c:showLegendKey val="0"/>
          <c:showVal val="0"/>
          <c:showCatName val="0"/>
          <c:showSerName val="0"/>
          <c:showPercent val="0"/>
          <c:showBubbleSize val="0"/>
        </c:dLbls>
        <c:smooth val="0"/>
        <c:axId val="354563688"/>
        <c:axId val="354564016"/>
      </c:lineChart>
      <c:catAx>
        <c:axId val="35456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64016"/>
        <c:crosses val="autoZero"/>
        <c:auto val="1"/>
        <c:lblAlgn val="ctr"/>
        <c:lblOffset val="100"/>
        <c:noMultiLvlLbl val="0"/>
      </c:catAx>
      <c:valAx>
        <c:axId val="35456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6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c:v>
                </c:pt>
                <c:pt idx="1">
                  <c:v>18</c:v>
                </c:pt>
                <c:pt idx="2">
                  <c:v>33</c:v>
                </c:pt>
                <c:pt idx="3">
                  <c:v>24</c:v>
                </c:pt>
                <c:pt idx="4">
                  <c:v>23</c:v>
                </c:pt>
                <c:pt idx="5">
                  <c:v>9</c:v>
                </c:pt>
                <c:pt idx="6">
                  <c:v>5</c:v>
                </c:pt>
              </c:numCache>
            </c:numRef>
          </c:val>
          <c:extLst>
            <c:ext xmlns:c16="http://schemas.microsoft.com/office/drawing/2014/chart" uri="{C3380CC4-5D6E-409C-BE32-E72D297353CC}">
              <c16:uniqueId val="{00000000-17F8-41C3-A846-26D0FDA54D8A}"/>
            </c:ext>
          </c:extLst>
        </c:ser>
        <c:dLbls>
          <c:showLegendKey val="0"/>
          <c:showVal val="0"/>
          <c:showCatName val="0"/>
          <c:showSerName val="0"/>
          <c:showPercent val="0"/>
          <c:showBubbleSize val="0"/>
        </c:dLbls>
        <c:gapWidth val="219"/>
        <c:overlap val="-27"/>
        <c:axId val="354559424"/>
        <c:axId val="354556144"/>
      </c:barChart>
      <c:catAx>
        <c:axId val="35455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56144"/>
        <c:crosses val="autoZero"/>
        <c:auto val="1"/>
        <c:lblAlgn val="ctr"/>
        <c:lblOffset val="100"/>
        <c:noMultiLvlLbl val="0"/>
      </c:catAx>
      <c:valAx>
        <c:axId val="35455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5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1.2902485878945999E-2</c:v>
                </c:pt>
                <c:pt idx="1">
                  <c:v>1.2106036133332001E-2</c:v>
                </c:pt>
                <c:pt idx="2">
                  <c:v>3.0931211938752999E-2</c:v>
                </c:pt>
                <c:pt idx="3">
                  <c:v>2.3535089982891999E-2</c:v>
                </c:pt>
                <c:pt idx="4">
                  <c:v>1.2435004506520001E-2</c:v>
                </c:pt>
                <c:pt idx="5">
                  <c:v>1.5530770039472E-2</c:v>
                </c:pt>
                <c:pt idx="6">
                  <c:v>1.6916592596839999E-2</c:v>
                </c:pt>
              </c:numCache>
            </c:numRef>
          </c:val>
          <c:extLst>
            <c:ext xmlns:c16="http://schemas.microsoft.com/office/drawing/2014/chart" uri="{C3380CC4-5D6E-409C-BE32-E72D297353CC}">
              <c16:uniqueId val="{00000000-AB48-484A-9DAA-FE4647417F72}"/>
            </c:ext>
          </c:extLst>
        </c:ser>
        <c:dLbls>
          <c:showLegendKey val="0"/>
          <c:showVal val="0"/>
          <c:showCatName val="0"/>
          <c:showSerName val="0"/>
          <c:showPercent val="0"/>
          <c:showBubbleSize val="0"/>
        </c:dLbls>
        <c:gapWidth val="219"/>
        <c:overlap val="-27"/>
        <c:axId val="354558440"/>
        <c:axId val="354561720"/>
      </c:barChart>
      <c:catAx>
        <c:axId val="354558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61720"/>
        <c:crosses val="autoZero"/>
        <c:auto val="1"/>
        <c:lblAlgn val="ctr"/>
        <c:lblOffset val="100"/>
        <c:noMultiLvlLbl val="0"/>
      </c:catAx>
      <c:valAx>
        <c:axId val="35456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58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117</c:v>
                </c:pt>
              </c:numCache>
            </c:numRef>
          </c:val>
          <c:extLst>
            <c:ext xmlns:c16="http://schemas.microsoft.com/office/drawing/2014/chart" uri="{C3380CC4-5D6E-409C-BE32-E72D297353CC}">
              <c16:uniqueId val="{00000000-71E4-403D-827F-35447ED1B58D}"/>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c:v>
                </c:pt>
              </c:numCache>
            </c:numRef>
          </c:val>
          <c:extLst>
            <c:ext xmlns:c16="http://schemas.microsoft.com/office/drawing/2014/chart" uri="{C3380CC4-5D6E-409C-BE32-E72D297353CC}">
              <c16:uniqueId val="{00000001-71E4-403D-827F-35447ED1B58D}"/>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14</c:v>
                </c:pt>
              </c:numCache>
            </c:numRef>
          </c:val>
          <c:extLst>
            <c:ext xmlns:c16="http://schemas.microsoft.com/office/drawing/2014/chart" uri="{C3380CC4-5D6E-409C-BE32-E72D297353CC}">
              <c16:uniqueId val="{00000002-71E4-403D-827F-35447ED1B58D}"/>
            </c:ext>
          </c:extLst>
        </c:ser>
        <c:dLbls>
          <c:showLegendKey val="0"/>
          <c:showVal val="0"/>
          <c:showCatName val="0"/>
          <c:showSerName val="0"/>
          <c:showPercent val="0"/>
          <c:showBubbleSize val="0"/>
        </c:dLbls>
        <c:gapWidth val="150"/>
        <c:overlap val="100"/>
        <c:axId val="354543024"/>
        <c:axId val="354542040"/>
      </c:barChart>
      <c:catAx>
        <c:axId val="35454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42040"/>
        <c:crosses val="autoZero"/>
        <c:auto val="1"/>
        <c:lblAlgn val="ctr"/>
        <c:lblOffset val="100"/>
        <c:noMultiLvlLbl val="0"/>
      </c:catAx>
      <c:valAx>
        <c:axId val="354542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4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1.3143870415776001E-2</c:v>
                </c:pt>
                <c:pt idx="1">
                  <c:v>3.9790080440487E-2</c:v>
                </c:pt>
                <c:pt idx="2">
                  <c:v>8.7824952323596994E-2</c:v>
                </c:pt>
                <c:pt idx="3">
                  <c:v>4.5167118337849997E-2</c:v>
                </c:pt>
                <c:pt idx="4">
                  <c:v>0</c:v>
                </c:pt>
                <c:pt idx="5">
                  <c:v>0</c:v>
                </c:pt>
                <c:pt idx="6">
                  <c:v>0</c:v>
                </c:pt>
                <c:pt idx="7">
                  <c:v>0</c:v>
                </c:pt>
                <c:pt idx="8">
                  <c:v>0</c:v>
                </c:pt>
                <c:pt idx="9">
                  <c:v>0</c:v>
                </c:pt>
                <c:pt idx="10">
                  <c:v>0.13048278630933999</c:v>
                </c:pt>
                <c:pt idx="11">
                  <c:v>2.2942028362082999E-2</c:v>
                </c:pt>
                <c:pt idx="12">
                  <c:v>1.223012541361E-2</c:v>
                </c:pt>
                <c:pt idx="13">
                  <c:v>3.0111412225233E-2</c:v>
                </c:pt>
                <c:pt idx="14">
                  <c:v>1.6267084765355998E-2</c:v>
                </c:pt>
                <c:pt idx="15">
                  <c:v>9.3201990220959999E-3</c:v>
                </c:pt>
                <c:pt idx="16">
                  <c:v>1.4768930758090999E-2</c:v>
                </c:pt>
                <c:pt idx="17">
                  <c:v>1.0594756153323E-2</c:v>
                </c:pt>
                <c:pt idx="18">
                  <c:v>7.6473427873609001E-3</c:v>
                </c:pt>
                <c:pt idx="19">
                  <c:v>1.6182323576825999E-2</c:v>
                </c:pt>
                <c:pt idx="20">
                  <c:v>1.7923459657876999E-2</c:v>
                </c:pt>
                <c:pt idx="21">
                  <c:v>1.9357336430507001E-2</c:v>
                </c:pt>
                <c:pt idx="22">
                  <c:v>5.3053440587316002E-2</c:v>
                </c:pt>
                <c:pt idx="23">
                  <c:v>1.4338767726302E-2</c:v>
                </c:pt>
              </c:numCache>
            </c:numRef>
          </c:val>
          <c:smooth val="0"/>
          <c:extLst>
            <c:ext xmlns:c16="http://schemas.microsoft.com/office/drawing/2014/chart" uri="{C3380CC4-5D6E-409C-BE32-E72D297353CC}">
              <c16:uniqueId val="{00000000-6748-45B8-9396-260575467196}"/>
            </c:ext>
          </c:extLst>
        </c:ser>
        <c:dLbls>
          <c:showLegendKey val="0"/>
          <c:showVal val="0"/>
          <c:showCatName val="0"/>
          <c:showSerName val="0"/>
          <c:showPercent val="0"/>
          <c:showBubbleSize val="0"/>
        </c:dLbls>
        <c:smooth val="0"/>
        <c:axId val="354540072"/>
        <c:axId val="354535480"/>
      </c:lineChart>
      <c:catAx>
        <c:axId val="35454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35480"/>
        <c:crosses val="autoZero"/>
        <c:auto val="1"/>
        <c:lblAlgn val="ctr"/>
        <c:lblOffset val="100"/>
        <c:noMultiLvlLbl val="0"/>
      </c:catAx>
      <c:valAx>
        <c:axId val="35453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4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c:v>
                </c:pt>
                <c:pt idx="1">
                  <c:v>2</c:v>
                </c:pt>
                <c:pt idx="2">
                  <c:v>2</c:v>
                </c:pt>
                <c:pt idx="3">
                  <c:v>1</c:v>
                </c:pt>
                <c:pt idx="4">
                  <c:v>0</c:v>
                </c:pt>
                <c:pt idx="5">
                  <c:v>0</c:v>
                </c:pt>
                <c:pt idx="6">
                  <c:v>0</c:v>
                </c:pt>
                <c:pt idx="7">
                  <c:v>0</c:v>
                </c:pt>
                <c:pt idx="8">
                  <c:v>0</c:v>
                </c:pt>
                <c:pt idx="9">
                  <c:v>0</c:v>
                </c:pt>
                <c:pt idx="10">
                  <c:v>1</c:v>
                </c:pt>
                <c:pt idx="11">
                  <c:v>1</c:v>
                </c:pt>
                <c:pt idx="12">
                  <c:v>17</c:v>
                </c:pt>
                <c:pt idx="13">
                  <c:v>21</c:v>
                </c:pt>
                <c:pt idx="14">
                  <c:v>29</c:v>
                </c:pt>
                <c:pt idx="15">
                  <c:v>17</c:v>
                </c:pt>
                <c:pt idx="16">
                  <c:v>10</c:v>
                </c:pt>
                <c:pt idx="17">
                  <c:v>9</c:v>
                </c:pt>
                <c:pt idx="18">
                  <c:v>3</c:v>
                </c:pt>
                <c:pt idx="19">
                  <c:v>7</c:v>
                </c:pt>
                <c:pt idx="20">
                  <c:v>5</c:v>
                </c:pt>
                <c:pt idx="21">
                  <c:v>1</c:v>
                </c:pt>
                <c:pt idx="22">
                  <c:v>2</c:v>
                </c:pt>
                <c:pt idx="23">
                  <c:v>1</c:v>
                </c:pt>
              </c:numCache>
            </c:numRef>
          </c:val>
          <c:smooth val="0"/>
          <c:extLst>
            <c:ext xmlns:c16="http://schemas.microsoft.com/office/drawing/2014/chart" uri="{C3380CC4-5D6E-409C-BE32-E72D297353CC}">
              <c16:uniqueId val="{00000000-BB9A-43D6-8563-AD49C54B6D1D}"/>
            </c:ext>
          </c:extLst>
        </c:ser>
        <c:dLbls>
          <c:showLegendKey val="0"/>
          <c:showVal val="0"/>
          <c:showCatName val="0"/>
          <c:showSerName val="0"/>
          <c:showPercent val="0"/>
          <c:showBubbleSize val="0"/>
        </c:dLbls>
        <c:smooth val="0"/>
        <c:axId val="354540728"/>
        <c:axId val="354537120"/>
      </c:lineChart>
      <c:catAx>
        <c:axId val="354540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37120"/>
        <c:crosses val="autoZero"/>
        <c:auto val="1"/>
        <c:lblAlgn val="ctr"/>
        <c:lblOffset val="100"/>
        <c:noMultiLvlLbl val="0"/>
      </c:catAx>
      <c:valAx>
        <c:axId val="35453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54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7.8528798652159996E-3</c:v>
                </c:pt>
                <c:pt idx="1">
                  <c:v>0</c:v>
                </c:pt>
                <c:pt idx="2">
                  <c:v>1.3658935405031001E-2</c:v>
                </c:pt>
                <c:pt idx="3">
                  <c:v>0</c:v>
                </c:pt>
                <c:pt idx="4">
                  <c:v>6.8540904680887998E-2</c:v>
                </c:pt>
                <c:pt idx="5">
                  <c:v>0</c:v>
                </c:pt>
                <c:pt idx="6">
                  <c:v>0</c:v>
                </c:pt>
              </c:numCache>
            </c:numRef>
          </c:val>
          <c:extLst>
            <c:ext xmlns:c16="http://schemas.microsoft.com/office/drawing/2014/chart" uri="{C3380CC4-5D6E-409C-BE32-E72D297353CC}">
              <c16:uniqueId val="{00000000-D23B-475D-B487-70687273AC15}"/>
            </c:ext>
          </c:extLst>
        </c:ser>
        <c:dLbls>
          <c:showLegendKey val="0"/>
          <c:showVal val="0"/>
          <c:showCatName val="0"/>
          <c:showSerName val="0"/>
          <c:showPercent val="0"/>
          <c:showBubbleSize val="0"/>
        </c:dLbls>
        <c:gapWidth val="219"/>
        <c:overlap val="-27"/>
        <c:axId val="290779536"/>
        <c:axId val="242483216"/>
      </c:barChart>
      <c:catAx>
        <c:axId val="29077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83216"/>
        <c:crosses val="autoZero"/>
        <c:auto val="1"/>
        <c:lblAlgn val="ctr"/>
        <c:lblOffset val="100"/>
        <c:noMultiLvlLbl val="0"/>
      </c:catAx>
      <c:valAx>
        <c:axId val="24248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7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2446</c:v>
                </c:pt>
              </c:numCache>
            </c:numRef>
          </c:val>
          <c:extLst>
            <c:ext xmlns:c16="http://schemas.microsoft.com/office/drawing/2014/chart" uri="{C3380CC4-5D6E-409C-BE32-E72D297353CC}">
              <c16:uniqueId val="{00000000-B78F-46D5-8F35-278ECE9FAA4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116</c:v>
                </c:pt>
              </c:numCache>
            </c:numRef>
          </c:val>
          <c:extLst>
            <c:ext xmlns:c16="http://schemas.microsoft.com/office/drawing/2014/chart" uri="{C3380CC4-5D6E-409C-BE32-E72D297353CC}">
              <c16:uniqueId val="{00000001-B78F-46D5-8F35-278ECE9FAA4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2</c:v>
                </c:pt>
              </c:numCache>
            </c:numRef>
          </c:val>
          <c:extLst>
            <c:ext xmlns:c16="http://schemas.microsoft.com/office/drawing/2014/chart" uri="{C3380CC4-5D6E-409C-BE32-E72D297353CC}">
              <c16:uniqueId val="{00000002-B78F-46D5-8F35-278ECE9FAA4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3</c:v>
                </c:pt>
              </c:numCache>
            </c:numRef>
          </c:val>
          <c:extLst>
            <c:ext xmlns:c16="http://schemas.microsoft.com/office/drawing/2014/chart" uri="{C3380CC4-5D6E-409C-BE32-E72D297353CC}">
              <c16:uniqueId val="{00000003-B78F-46D5-8F35-278ECE9FAA4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Banco BHD León</c:v>
                </c:pt>
              </c:strCache>
            </c:strRef>
          </c:cat>
          <c:val>
            <c:numRef>
              <c:f>Sheet1!$F$2</c:f>
              <c:numCache>
                <c:formatCode>General</c:formatCode>
                <c:ptCount val="1"/>
                <c:pt idx="0">
                  <c:v>0</c:v>
                </c:pt>
              </c:numCache>
            </c:numRef>
          </c:val>
          <c:extLst>
            <c:ext xmlns:c16="http://schemas.microsoft.com/office/drawing/2014/chart" uri="{C3380CC4-5D6E-409C-BE32-E72D297353CC}">
              <c16:uniqueId val="{00000004-B78F-46D5-8F35-278ECE9FAA4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Banco BHD León</c:v>
                </c:pt>
              </c:strCache>
            </c:strRef>
          </c:cat>
          <c:val>
            <c:numRef>
              <c:f>Sheet1!$G$2</c:f>
              <c:numCache>
                <c:formatCode>General</c:formatCode>
                <c:ptCount val="1"/>
                <c:pt idx="0">
                  <c:v>0</c:v>
                </c:pt>
              </c:numCache>
            </c:numRef>
          </c:val>
          <c:extLst>
            <c:ext xmlns:c16="http://schemas.microsoft.com/office/drawing/2014/chart" uri="{C3380CC4-5D6E-409C-BE32-E72D297353CC}">
              <c16:uniqueId val="{00000005-B78F-46D5-8F35-278ECE9FAA4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Banco BHD León</c:v>
                </c:pt>
              </c:strCache>
            </c:strRef>
          </c:cat>
          <c:val>
            <c:numRef>
              <c:f>Sheet1!$H$2</c:f>
              <c:numCache>
                <c:formatCode>General</c:formatCode>
                <c:ptCount val="1"/>
                <c:pt idx="0">
                  <c:v>267</c:v>
                </c:pt>
              </c:numCache>
            </c:numRef>
          </c:val>
          <c:extLst>
            <c:ext xmlns:c16="http://schemas.microsoft.com/office/drawing/2014/chart" uri="{C3380CC4-5D6E-409C-BE32-E72D297353CC}">
              <c16:uniqueId val="{00000006-B78F-46D5-8F35-278ECE9FAA4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Banco BHD León</c:v>
                </c:pt>
              </c:strCache>
            </c:strRef>
          </c:cat>
          <c:val>
            <c:numRef>
              <c:f>Sheet1!$I$2</c:f>
              <c:numCache>
                <c:formatCode>General</c:formatCode>
                <c:ptCount val="1"/>
                <c:pt idx="0">
                  <c:v>754</c:v>
                </c:pt>
              </c:numCache>
            </c:numRef>
          </c:val>
          <c:extLst>
            <c:ext xmlns:c16="http://schemas.microsoft.com/office/drawing/2014/chart" uri="{C3380CC4-5D6E-409C-BE32-E72D297353CC}">
              <c16:uniqueId val="{00000007-B78F-46D5-8F35-278ECE9FAA49}"/>
            </c:ext>
          </c:extLst>
        </c:ser>
        <c:dLbls>
          <c:showLegendKey val="0"/>
          <c:showVal val="0"/>
          <c:showCatName val="0"/>
          <c:showSerName val="0"/>
          <c:showPercent val="0"/>
          <c:showBubbleSize val="0"/>
        </c:dLbls>
        <c:gapWidth val="150"/>
        <c:overlap val="100"/>
        <c:axId val="292534904"/>
        <c:axId val="292539824"/>
      </c:barChart>
      <c:catAx>
        <c:axId val="292534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39824"/>
        <c:crosses val="autoZero"/>
        <c:auto val="1"/>
        <c:lblAlgn val="ctr"/>
        <c:lblOffset val="100"/>
        <c:noMultiLvlLbl val="0"/>
      </c:catAx>
      <c:valAx>
        <c:axId val="292539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3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AD0-4279-BABC-81D7EAFEF164}"/>
            </c:ext>
          </c:extLst>
        </c:ser>
        <c:dLbls>
          <c:showLegendKey val="0"/>
          <c:showVal val="0"/>
          <c:showCatName val="0"/>
          <c:showSerName val="0"/>
          <c:showPercent val="0"/>
          <c:showBubbleSize val="0"/>
        </c:dLbls>
        <c:gapWidth val="219"/>
        <c:overlap val="-27"/>
        <c:axId val="331972696"/>
        <c:axId val="331977288"/>
      </c:barChart>
      <c:catAx>
        <c:axId val="33197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77288"/>
        <c:crosses val="autoZero"/>
        <c:auto val="1"/>
        <c:lblAlgn val="ctr"/>
        <c:lblOffset val="100"/>
        <c:noMultiLvlLbl val="0"/>
      </c:catAx>
      <c:valAx>
        <c:axId val="33197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97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620FC-F734-4E0C-816B-1228CADE1555}"/>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404DF30C-5F14-43C1-9D76-97B1B816A33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64108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D0686-6751-4197-A807-1C914122F65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4CF9728F-156A-41DE-99CF-60387213764F}"/>
              </a:ext>
            </a:extLst>
          </p:cNvPr>
          <p:cNvGraphicFramePr>
            <a:graphicFrameLocks noGrp="1"/>
          </p:cNvGraphicFramePr>
          <p:nvPr>
            <p:ph type="tbl" sz="quarter" idx="13"/>
            <p:extLst>
              <p:ext uri="{D42A27DB-BD31-4B8C-83A1-F6EECF244321}">
                <p14:modId xmlns:p14="http://schemas.microsoft.com/office/powerpoint/2010/main" val="210515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29756085"/>
                    </a:ext>
                  </a:extLst>
                </a:gridCol>
                <a:gridCol w="740664">
                  <a:extLst>
                    <a:ext uri="{9D8B030D-6E8A-4147-A177-3AD203B41FA5}">
                      <a16:colId xmlns:a16="http://schemas.microsoft.com/office/drawing/2014/main" val="3199179590"/>
                    </a:ext>
                  </a:extLst>
                </a:gridCol>
                <a:gridCol w="740664">
                  <a:extLst>
                    <a:ext uri="{9D8B030D-6E8A-4147-A177-3AD203B41FA5}">
                      <a16:colId xmlns:a16="http://schemas.microsoft.com/office/drawing/2014/main" val="650527527"/>
                    </a:ext>
                  </a:extLst>
                </a:gridCol>
                <a:gridCol w="740664">
                  <a:extLst>
                    <a:ext uri="{9D8B030D-6E8A-4147-A177-3AD203B41FA5}">
                      <a16:colId xmlns:a16="http://schemas.microsoft.com/office/drawing/2014/main" val="3361569326"/>
                    </a:ext>
                  </a:extLst>
                </a:gridCol>
                <a:gridCol w="740664">
                  <a:extLst>
                    <a:ext uri="{9D8B030D-6E8A-4147-A177-3AD203B41FA5}">
                      <a16:colId xmlns:a16="http://schemas.microsoft.com/office/drawing/2014/main" val="371947744"/>
                    </a:ext>
                  </a:extLst>
                </a:gridCol>
                <a:gridCol w="740664">
                  <a:extLst>
                    <a:ext uri="{9D8B030D-6E8A-4147-A177-3AD203B41FA5}">
                      <a16:colId xmlns:a16="http://schemas.microsoft.com/office/drawing/2014/main" val="2796370860"/>
                    </a:ext>
                  </a:extLst>
                </a:gridCol>
                <a:gridCol w="740664">
                  <a:extLst>
                    <a:ext uri="{9D8B030D-6E8A-4147-A177-3AD203B41FA5}">
                      <a16:colId xmlns:a16="http://schemas.microsoft.com/office/drawing/2014/main" val="1037274436"/>
                    </a:ext>
                  </a:extLst>
                </a:gridCol>
                <a:gridCol w="740664">
                  <a:extLst>
                    <a:ext uri="{9D8B030D-6E8A-4147-A177-3AD203B41FA5}">
                      <a16:colId xmlns:a16="http://schemas.microsoft.com/office/drawing/2014/main" val="2333089309"/>
                    </a:ext>
                  </a:extLst>
                </a:gridCol>
                <a:gridCol w="740664">
                  <a:extLst>
                    <a:ext uri="{9D8B030D-6E8A-4147-A177-3AD203B41FA5}">
                      <a16:colId xmlns:a16="http://schemas.microsoft.com/office/drawing/2014/main" val="249750888"/>
                    </a:ext>
                  </a:extLst>
                </a:gridCol>
                <a:gridCol w="740664">
                  <a:extLst>
                    <a:ext uri="{9D8B030D-6E8A-4147-A177-3AD203B41FA5}">
                      <a16:colId xmlns:a16="http://schemas.microsoft.com/office/drawing/2014/main" val="25188730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86159272"/>
                  </a:ext>
                </a:extLst>
              </a:tr>
              <a:tr h="370840">
                <a:tc>
                  <a:txBody>
                    <a:bodyPr/>
                    <a:lstStyle/>
                    <a:p>
                      <a:r>
                        <a:rPr lang="en-US" sz="1000"/>
                        <a:t>Banco BHD León</a:t>
                      </a:r>
                    </a:p>
                  </a:txBody>
                  <a:tcPr/>
                </a:tc>
                <a:tc>
                  <a:txBody>
                    <a:bodyPr/>
                    <a:lstStyle/>
                    <a:p>
                      <a:r>
                        <a:rPr lang="en-US" sz="1000"/>
                        <a:t>140912</a:t>
                      </a:r>
                    </a:p>
                  </a:txBody>
                  <a:tcPr/>
                </a:tc>
                <a:tc>
                  <a:txBody>
                    <a:bodyPr/>
                    <a:lstStyle/>
                    <a:p>
                      <a:r>
                        <a:rPr lang="en-US" sz="1000"/>
                        <a:t>2900</a:t>
                      </a:r>
                    </a:p>
                  </a:txBody>
                  <a:tcPr/>
                </a:tc>
                <a:tc>
                  <a:txBody>
                    <a:bodyPr/>
                    <a:lstStyle/>
                    <a:p>
                      <a:r>
                        <a:rPr lang="en-US" sz="1000"/>
                        <a:t>132</a:t>
                      </a:r>
                    </a:p>
                  </a:txBody>
                  <a:tcPr/>
                </a:tc>
                <a:tc>
                  <a:txBody>
                    <a:bodyPr/>
                    <a:lstStyle/>
                    <a:p>
                      <a:r>
                        <a:rPr lang="en-US" sz="1000"/>
                        <a:t>2567</a:t>
                      </a:r>
                    </a:p>
                  </a:txBody>
                  <a:tcPr/>
                </a:tc>
                <a:tc>
                  <a:txBody>
                    <a:bodyPr/>
                    <a:lstStyle/>
                    <a:p>
                      <a:r>
                        <a:rPr lang="en-US" sz="1000"/>
                        <a:t>267</a:t>
                      </a:r>
                    </a:p>
                  </a:txBody>
                  <a:tcPr/>
                </a:tc>
                <a:tc>
                  <a:txBody>
                    <a:bodyPr/>
                    <a:lstStyle/>
                    <a:p>
                      <a:r>
                        <a:rPr lang="en-US" sz="1000"/>
                        <a:t>754</a:t>
                      </a:r>
                    </a:p>
                  </a:txBody>
                  <a:tcPr/>
                </a:tc>
                <a:tc>
                  <a:txBody>
                    <a:bodyPr/>
                    <a:lstStyle/>
                    <a:p>
                      <a:r>
                        <a:rPr lang="en-US" sz="1000"/>
                        <a:t>0</a:t>
                      </a:r>
                    </a:p>
                  </a:txBody>
                  <a:tcPr/>
                </a:tc>
                <a:tc>
                  <a:txBody>
                    <a:bodyPr/>
                    <a:lstStyle/>
                    <a:p>
                      <a:r>
                        <a:rPr lang="en-US" sz="1000"/>
                        <a:t>0.0195%</a:t>
                      </a:r>
                    </a:p>
                  </a:txBody>
                  <a:tcPr/>
                </a:tc>
                <a:tc>
                  <a:txBody>
                    <a:bodyPr/>
                    <a:lstStyle/>
                    <a:p>
                      <a:r>
                        <a:rPr lang="en-US" sz="1000"/>
                        <a:t>0.0%</a:t>
                      </a:r>
                    </a:p>
                  </a:txBody>
                  <a:tcPr/>
                </a:tc>
                <a:extLst>
                  <a:ext uri="{0D108BD9-81ED-4DB2-BD59-A6C34878D82A}">
                    <a16:rowId xmlns:a16="http://schemas.microsoft.com/office/drawing/2014/main" val="3419885646"/>
                  </a:ext>
                </a:extLst>
              </a:tr>
            </a:tbl>
          </a:graphicData>
        </a:graphic>
      </p:graphicFrame>
      <p:sp>
        <p:nvSpPr>
          <p:cNvPr id="4" name="Text Placeholder 3">
            <a:extLst>
              <a:ext uri="{FF2B5EF4-FFF2-40B4-BE49-F238E27FC236}">
                <a16:creationId xmlns:a16="http://schemas.microsoft.com/office/drawing/2014/main" id="{B0270E28-A5B6-4E7E-88C4-E5C8474F2155}"/>
              </a:ext>
            </a:extLst>
          </p:cNvPr>
          <p:cNvSpPr>
            <a:spLocks noGrp="1"/>
          </p:cNvSpPr>
          <p:nvPr>
            <p:ph type="body" sz="quarter" idx="14"/>
          </p:nvPr>
        </p:nvSpPr>
        <p:spPr/>
        <p:txBody>
          <a:bodyPr/>
          <a:lstStyle/>
          <a:p>
            <a:r>
              <a:rPr lang="en-US"/>
              <a:t>08/06/2017 - 07/07/2017</a:t>
            </a:r>
          </a:p>
        </p:txBody>
      </p:sp>
    </p:spTree>
    <p:extLst>
      <p:ext uri="{BB962C8B-B14F-4D97-AF65-F5344CB8AC3E}">
        <p14:creationId xmlns:p14="http://schemas.microsoft.com/office/powerpoint/2010/main" val="3490980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C9E39-B67A-455C-B678-12F0E339A95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342DCE2E-4E7B-4105-AA3C-CE0551C898AD}"/>
              </a:ext>
            </a:extLst>
          </p:cNvPr>
          <p:cNvGraphicFramePr>
            <a:graphicFrameLocks noGrp="1"/>
          </p:cNvGraphicFramePr>
          <p:nvPr>
            <p:ph type="chart" sz="quarter" idx="13"/>
            <p:extLst>
              <p:ext uri="{D42A27DB-BD31-4B8C-83A1-F6EECF244321}">
                <p14:modId xmlns:p14="http://schemas.microsoft.com/office/powerpoint/2010/main" val="3421565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BEF277-3904-4B32-8827-9DD5A957AC54}"/>
              </a:ext>
            </a:extLst>
          </p:cNvPr>
          <p:cNvSpPr>
            <a:spLocks noGrp="1"/>
          </p:cNvSpPr>
          <p:nvPr>
            <p:ph type="body" sz="quarter" idx="14"/>
          </p:nvPr>
        </p:nvSpPr>
        <p:spPr/>
        <p:txBody>
          <a:bodyPr/>
          <a:lstStyle/>
          <a:p>
            <a:r>
              <a:rPr lang="en-US"/>
              <a:t>08/06/2017 - 07/07/2017</a:t>
            </a:r>
          </a:p>
        </p:txBody>
      </p:sp>
      <p:sp>
        <p:nvSpPr>
          <p:cNvPr id="5" name="Footer Placeholder 4">
            <a:extLst>
              <a:ext uri="{FF2B5EF4-FFF2-40B4-BE49-F238E27FC236}">
                <a16:creationId xmlns:a16="http://schemas.microsoft.com/office/drawing/2014/main" id="{B77225B2-40C2-40A3-9F41-969BBBBC78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970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A1F57-EBB5-44A7-BBFC-A2CD1C8B6C5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9F611EB-73FB-49AE-9F70-2EFA739FE0E5}"/>
              </a:ext>
            </a:extLst>
          </p:cNvPr>
          <p:cNvGraphicFramePr>
            <a:graphicFrameLocks noGrp="1"/>
          </p:cNvGraphicFramePr>
          <p:nvPr>
            <p:ph type="chart" sz="quarter" idx="13"/>
            <p:extLst>
              <p:ext uri="{D42A27DB-BD31-4B8C-83A1-F6EECF244321}">
                <p14:modId xmlns:p14="http://schemas.microsoft.com/office/powerpoint/2010/main" val="15843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1F45D4-6A7E-4394-BAC9-A2560AF69CB2}"/>
              </a:ext>
            </a:extLst>
          </p:cNvPr>
          <p:cNvSpPr>
            <a:spLocks noGrp="1"/>
          </p:cNvSpPr>
          <p:nvPr>
            <p:ph type="body" sz="quarter" idx="14"/>
          </p:nvPr>
        </p:nvSpPr>
        <p:spPr/>
        <p:txBody>
          <a:bodyPr/>
          <a:lstStyle/>
          <a:p>
            <a:r>
              <a:rPr lang="en-US"/>
              <a:t>08/06/2017 - 07/07/2017</a:t>
            </a:r>
          </a:p>
        </p:txBody>
      </p:sp>
      <p:sp>
        <p:nvSpPr>
          <p:cNvPr id="5" name="Footer Placeholder 4">
            <a:extLst>
              <a:ext uri="{FF2B5EF4-FFF2-40B4-BE49-F238E27FC236}">
                <a16:creationId xmlns:a16="http://schemas.microsoft.com/office/drawing/2014/main" id="{A1A30E44-0BF7-4385-9AF6-01ED21AFF7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9331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CED0E-04EC-4923-9605-4E3A369A7449}"/>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06BAC8F9-44A3-4556-9BEB-EBECB3E19A08}"/>
              </a:ext>
            </a:extLst>
          </p:cNvPr>
          <p:cNvGraphicFramePr>
            <a:graphicFrameLocks noGrp="1"/>
          </p:cNvGraphicFramePr>
          <p:nvPr>
            <p:ph type="chart" sz="quarter" idx="13"/>
            <p:extLst>
              <p:ext uri="{D42A27DB-BD31-4B8C-83A1-F6EECF244321}">
                <p14:modId xmlns:p14="http://schemas.microsoft.com/office/powerpoint/2010/main" val="1795002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078F78-FF08-449E-8813-C983CA32D20E}"/>
              </a:ext>
            </a:extLst>
          </p:cNvPr>
          <p:cNvSpPr>
            <a:spLocks noGrp="1"/>
          </p:cNvSpPr>
          <p:nvPr>
            <p:ph type="body" sz="quarter" idx="14"/>
          </p:nvPr>
        </p:nvSpPr>
        <p:spPr/>
        <p:txBody>
          <a:bodyPr/>
          <a:lstStyle/>
          <a:p>
            <a:r>
              <a:rPr lang="en-US"/>
              <a:t>08/06/2017 - 07/07/2017</a:t>
            </a:r>
          </a:p>
        </p:txBody>
      </p:sp>
      <p:sp>
        <p:nvSpPr>
          <p:cNvPr id="5" name="Footer Placeholder 4">
            <a:extLst>
              <a:ext uri="{FF2B5EF4-FFF2-40B4-BE49-F238E27FC236}">
                <a16:creationId xmlns:a16="http://schemas.microsoft.com/office/drawing/2014/main" id="{126D2CF0-DB3D-48CF-8E38-308ACCFA86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2048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F347B-693C-40C9-9CDF-8F802BA20F42}"/>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32B1AB3B-F8AF-4B2D-A050-1B55412F5AD4}"/>
              </a:ext>
            </a:extLst>
          </p:cNvPr>
          <p:cNvGraphicFramePr>
            <a:graphicFrameLocks noGrp="1"/>
          </p:cNvGraphicFramePr>
          <p:nvPr>
            <p:ph type="chart" sz="quarter" idx="13"/>
            <p:extLst>
              <p:ext uri="{D42A27DB-BD31-4B8C-83A1-F6EECF244321}">
                <p14:modId xmlns:p14="http://schemas.microsoft.com/office/powerpoint/2010/main" val="3813722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188226-BA2A-4418-B5DA-B657A7F6B5B0}"/>
              </a:ext>
            </a:extLst>
          </p:cNvPr>
          <p:cNvSpPr>
            <a:spLocks noGrp="1"/>
          </p:cNvSpPr>
          <p:nvPr>
            <p:ph type="body" sz="quarter" idx="14"/>
          </p:nvPr>
        </p:nvSpPr>
        <p:spPr/>
        <p:txBody>
          <a:bodyPr/>
          <a:lstStyle/>
          <a:p>
            <a:r>
              <a:rPr lang="en-US"/>
              <a:t>08/06/2017 - 07/07/2017</a:t>
            </a:r>
          </a:p>
        </p:txBody>
      </p:sp>
      <p:sp>
        <p:nvSpPr>
          <p:cNvPr id="5" name="Footer Placeholder 4">
            <a:extLst>
              <a:ext uri="{FF2B5EF4-FFF2-40B4-BE49-F238E27FC236}">
                <a16:creationId xmlns:a16="http://schemas.microsoft.com/office/drawing/2014/main" id="{4E062C25-6F29-47CB-90D2-354927B9E6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6510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CC1ED-C490-428E-9C98-DD3A93DA5A71}"/>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94AE6032-BC7C-4CD5-B52D-2AAE5BE6D553}"/>
              </a:ext>
            </a:extLst>
          </p:cNvPr>
          <p:cNvGraphicFramePr>
            <a:graphicFrameLocks noGrp="1"/>
          </p:cNvGraphicFramePr>
          <p:nvPr>
            <p:ph type="chart" sz="quarter" idx="13"/>
            <p:extLst>
              <p:ext uri="{D42A27DB-BD31-4B8C-83A1-F6EECF244321}">
                <p14:modId xmlns:p14="http://schemas.microsoft.com/office/powerpoint/2010/main" val="2850064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2C28F6-C9E5-4F31-B4EC-B96AF7388352}"/>
              </a:ext>
            </a:extLst>
          </p:cNvPr>
          <p:cNvSpPr>
            <a:spLocks noGrp="1"/>
          </p:cNvSpPr>
          <p:nvPr>
            <p:ph type="body" sz="quarter" idx="14"/>
          </p:nvPr>
        </p:nvSpPr>
        <p:spPr/>
        <p:txBody>
          <a:bodyPr/>
          <a:lstStyle/>
          <a:p>
            <a:r>
              <a:rPr lang="en-US"/>
              <a:t>08/06/2017 - 07/07/2017</a:t>
            </a:r>
          </a:p>
        </p:txBody>
      </p:sp>
      <p:sp>
        <p:nvSpPr>
          <p:cNvPr id="5" name="Footer Placeholder 4">
            <a:extLst>
              <a:ext uri="{FF2B5EF4-FFF2-40B4-BE49-F238E27FC236}">
                <a16:creationId xmlns:a16="http://schemas.microsoft.com/office/drawing/2014/main" id="{DBA0C662-B1DC-48D3-93B9-B3C9944388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9957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A37AE-E823-4B41-B135-C2E193E9EB64}"/>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B5400D23-4BE5-4AE5-B1D6-F235E2692A28}"/>
              </a:ext>
            </a:extLst>
          </p:cNvPr>
          <p:cNvGraphicFramePr>
            <a:graphicFrameLocks noGrp="1"/>
          </p:cNvGraphicFramePr>
          <p:nvPr>
            <p:ph type="tbl" sz="quarter" idx="13"/>
            <p:extLst>
              <p:ext uri="{D42A27DB-BD31-4B8C-83A1-F6EECF244321}">
                <p14:modId xmlns:p14="http://schemas.microsoft.com/office/powerpoint/2010/main" val="1999152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1626281"/>
                    </a:ext>
                  </a:extLst>
                </a:gridCol>
                <a:gridCol w="658368">
                  <a:extLst>
                    <a:ext uri="{9D8B030D-6E8A-4147-A177-3AD203B41FA5}">
                      <a16:colId xmlns:a16="http://schemas.microsoft.com/office/drawing/2014/main" val="1599689323"/>
                    </a:ext>
                  </a:extLst>
                </a:gridCol>
                <a:gridCol w="658368">
                  <a:extLst>
                    <a:ext uri="{9D8B030D-6E8A-4147-A177-3AD203B41FA5}">
                      <a16:colId xmlns:a16="http://schemas.microsoft.com/office/drawing/2014/main" val="4048945362"/>
                    </a:ext>
                  </a:extLst>
                </a:gridCol>
                <a:gridCol w="658368">
                  <a:extLst>
                    <a:ext uri="{9D8B030D-6E8A-4147-A177-3AD203B41FA5}">
                      <a16:colId xmlns:a16="http://schemas.microsoft.com/office/drawing/2014/main" val="912606926"/>
                    </a:ext>
                  </a:extLst>
                </a:gridCol>
                <a:gridCol w="658368">
                  <a:extLst>
                    <a:ext uri="{9D8B030D-6E8A-4147-A177-3AD203B41FA5}">
                      <a16:colId xmlns:a16="http://schemas.microsoft.com/office/drawing/2014/main" val="1399720597"/>
                    </a:ext>
                  </a:extLst>
                </a:gridCol>
                <a:gridCol w="658368">
                  <a:extLst>
                    <a:ext uri="{9D8B030D-6E8A-4147-A177-3AD203B41FA5}">
                      <a16:colId xmlns:a16="http://schemas.microsoft.com/office/drawing/2014/main" val="1228088316"/>
                    </a:ext>
                  </a:extLst>
                </a:gridCol>
                <a:gridCol w="658368">
                  <a:extLst>
                    <a:ext uri="{9D8B030D-6E8A-4147-A177-3AD203B41FA5}">
                      <a16:colId xmlns:a16="http://schemas.microsoft.com/office/drawing/2014/main" val="3842045226"/>
                    </a:ext>
                  </a:extLst>
                </a:gridCol>
                <a:gridCol w="658368">
                  <a:extLst>
                    <a:ext uri="{9D8B030D-6E8A-4147-A177-3AD203B41FA5}">
                      <a16:colId xmlns:a16="http://schemas.microsoft.com/office/drawing/2014/main" val="1458335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7389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02:35:27</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6848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- 2017-06-29 13:27:17</a:t>
                      </a:r>
                      <a:r>
                        <a:rPr kumimoji="0" lang="es-ES" sz="1000" b="0" i="0" u="none" strike="noStrike" kern="1200" cap="none" spc="0" normalizeH="0" baseline="0" noProof="0">
                          <a:ln>
                            <a:noFill/>
                          </a:ln>
                          <a:solidFill>
                            <a:prstClr val="black"/>
                          </a:solidFill>
                          <a:effectLst/>
                          <a:uLnTx/>
                          <a:uFillTx/>
                          <a:latin typeface="+mn-lt"/>
                          <a:ea typeface="+mn-ea"/>
                          <a:cs typeface="+mn-cs"/>
                        </a:rPr>
                        <a:t>
Práxedes Roa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12344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- 2017-06-29 13:36:44</a:t>
                      </a:r>
                      <a:r>
                        <a:rPr kumimoji="0" lang="es-ES" sz="1000" b="0" i="0" u="none" strike="noStrike" kern="1200" cap="none" spc="0" normalizeH="0" baseline="0" noProof="0">
                          <a:ln>
                            <a:noFill/>
                          </a:ln>
                          <a:solidFill>
                            <a:prstClr val="black"/>
                          </a:solidFill>
                          <a:effectLst/>
                          <a:uLnTx/>
                          <a:uFillTx/>
                          <a:latin typeface="+mn-lt"/>
                          <a:ea typeface="+mn-ea"/>
                          <a:cs typeface="+mn-cs"/>
                        </a:rPr>
                        <a:t>
Silvia Pichardo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23478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10:31:07</a:t>
                      </a:r>
                      <a:r>
                        <a:rPr kumimoji="0" lang="es-ES" sz="1000" b="0" i="0" u="none" strike="noStrike" kern="1200" cap="none" spc="0" normalizeH="0" baseline="0" noProof="0">
                          <a:ln>
                            <a:noFill/>
                          </a:ln>
                          <a:solidFill>
                            <a:prstClr val="black"/>
                          </a:solidFill>
                          <a:effectLst/>
                          <a:uLnTx/>
                          <a:uFillTx/>
                          <a:latin typeface="+mn-lt"/>
                          <a:ea typeface="+mn-ea"/>
                          <a:cs typeface="+mn-cs"/>
                        </a:rPr>
                        <a:t>
Ivonne García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30750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14:22:21</a:t>
                      </a:r>
                      <a:r>
                        <a:rPr kumimoji="0" lang="es-ES" sz="1000" b="0" i="0" u="none" strike="noStrike" kern="1200" cap="none" spc="0" normalizeH="0" baseline="0" noProof="0">
                          <a:ln>
                            <a:noFill/>
                          </a:ln>
                          <a:solidFill>
                            <a:prstClr val="black"/>
                          </a:solidFill>
                          <a:effectLst/>
                          <a:uLnTx/>
                          <a:uFillTx/>
                          <a:latin typeface="+mn-lt"/>
                          <a:ea typeface="+mn-ea"/>
                          <a:cs typeface="+mn-cs"/>
                        </a:rPr>
                        <a:t>
María Crisálida Díaz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55408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- 2017-07-05 22:23:25</a:t>
                      </a:r>
                      <a:r>
                        <a:rPr kumimoji="0" lang="es-ES" sz="1000" b="0" i="0" u="none" strike="noStrike" kern="1200" cap="none" spc="0" normalizeH="0" baseline="0" noProof="0">
                          <a:ln>
                            <a:noFill/>
                          </a:ln>
                          <a:solidFill>
                            <a:prstClr val="black"/>
                          </a:solidFill>
                          <a:effectLst/>
                          <a:uLnTx/>
                          <a:uFillTx/>
                          <a:latin typeface="+mn-lt"/>
                          <a:ea typeface="+mn-ea"/>
                          <a:cs typeface="+mn-cs"/>
                        </a:rPr>
                        <a:t>
Trabajemos juntos contra el phishing. Reporta cualquier situación sospechosa escribiéndonos a phishing@bhdleon.com.do #PrevencionBHDLeon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82713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- 2017-07-03 19:09:58</a:t>
                      </a:r>
                      <a:r>
                        <a:rPr kumimoji="0" lang="es-ES" sz="1000" b="0" i="0" u="none" strike="noStrike" kern="1200" cap="none" spc="0" normalizeH="0" baseline="0" noProof="0">
                          <a:ln>
                            <a:noFill/>
                          </a:ln>
                          <a:solidFill>
                            <a:prstClr val="black"/>
                          </a:solidFill>
                          <a:effectLst/>
                          <a:uLnTx/>
                          <a:uFillTx/>
                          <a:latin typeface="+mn-lt"/>
                          <a:ea typeface="+mn-ea"/>
                          <a:cs typeface="+mn-cs"/>
                        </a:rPr>
                        <a:t>
Solicita un Préstamo FlexiNómina BHD León de hasta 7 veces tu salario para que hagas realidad todas tus ideas sin dejarlo para después. #flexinomina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0538721"/>
                  </a:ext>
                </a:extLst>
              </a:tr>
            </a:tbl>
          </a:graphicData>
        </a:graphic>
      </p:graphicFrame>
      <p:sp>
        <p:nvSpPr>
          <p:cNvPr id="4" name="Text Placeholder 3">
            <a:extLst>
              <a:ext uri="{FF2B5EF4-FFF2-40B4-BE49-F238E27FC236}">
                <a16:creationId xmlns:a16="http://schemas.microsoft.com/office/drawing/2014/main" id="{B511416B-AE27-4FDE-8426-E3DD861CF865}"/>
              </a:ext>
            </a:extLst>
          </p:cNvPr>
          <p:cNvSpPr>
            <a:spLocks noGrp="1"/>
          </p:cNvSpPr>
          <p:nvPr>
            <p:ph type="body" sz="quarter" idx="14"/>
          </p:nvPr>
        </p:nvSpPr>
        <p:spPr/>
        <p:txBody>
          <a:bodyPr/>
          <a:lstStyle/>
          <a:p>
            <a:r>
              <a:rPr lang="en-US"/>
              <a:t>08/06/2017 - 07/07/2017</a:t>
            </a:r>
          </a:p>
        </p:txBody>
      </p:sp>
    </p:spTree>
    <p:extLst>
      <p:ext uri="{BB962C8B-B14F-4D97-AF65-F5344CB8AC3E}">
        <p14:creationId xmlns:p14="http://schemas.microsoft.com/office/powerpoint/2010/main" val="2945591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30998-B658-46F4-8D93-04A5792B75EA}"/>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6CEFF3B6-57D7-4644-B495-2EBD71DFC91B}"/>
              </a:ext>
            </a:extLst>
          </p:cNvPr>
          <p:cNvGraphicFramePr>
            <a:graphicFrameLocks noGrp="1"/>
          </p:cNvGraphicFramePr>
          <p:nvPr>
            <p:ph type="tbl" sz="quarter" idx="13"/>
            <p:extLst>
              <p:ext uri="{D42A27DB-BD31-4B8C-83A1-F6EECF244321}">
                <p14:modId xmlns:p14="http://schemas.microsoft.com/office/powerpoint/2010/main" val="1888985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1024654"/>
                    </a:ext>
                  </a:extLst>
                </a:gridCol>
                <a:gridCol w="658368">
                  <a:extLst>
                    <a:ext uri="{9D8B030D-6E8A-4147-A177-3AD203B41FA5}">
                      <a16:colId xmlns:a16="http://schemas.microsoft.com/office/drawing/2014/main" val="2431661149"/>
                    </a:ext>
                  </a:extLst>
                </a:gridCol>
                <a:gridCol w="658368">
                  <a:extLst>
                    <a:ext uri="{9D8B030D-6E8A-4147-A177-3AD203B41FA5}">
                      <a16:colId xmlns:a16="http://schemas.microsoft.com/office/drawing/2014/main" val="2919650009"/>
                    </a:ext>
                  </a:extLst>
                </a:gridCol>
                <a:gridCol w="658368">
                  <a:extLst>
                    <a:ext uri="{9D8B030D-6E8A-4147-A177-3AD203B41FA5}">
                      <a16:colId xmlns:a16="http://schemas.microsoft.com/office/drawing/2014/main" val="3285991888"/>
                    </a:ext>
                  </a:extLst>
                </a:gridCol>
                <a:gridCol w="658368">
                  <a:extLst>
                    <a:ext uri="{9D8B030D-6E8A-4147-A177-3AD203B41FA5}">
                      <a16:colId xmlns:a16="http://schemas.microsoft.com/office/drawing/2014/main" val="4177968563"/>
                    </a:ext>
                  </a:extLst>
                </a:gridCol>
                <a:gridCol w="658368">
                  <a:extLst>
                    <a:ext uri="{9D8B030D-6E8A-4147-A177-3AD203B41FA5}">
                      <a16:colId xmlns:a16="http://schemas.microsoft.com/office/drawing/2014/main" val="3495480836"/>
                    </a:ext>
                  </a:extLst>
                </a:gridCol>
                <a:gridCol w="658368">
                  <a:extLst>
                    <a:ext uri="{9D8B030D-6E8A-4147-A177-3AD203B41FA5}">
                      <a16:colId xmlns:a16="http://schemas.microsoft.com/office/drawing/2014/main" val="113424098"/>
                    </a:ext>
                  </a:extLst>
                </a:gridCol>
                <a:gridCol w="658368">
                  <a:extLst>
                    <a:ext uri="{9D8B030D-6E8A-4147-A177-3AD203B41FA5}">
                      <a16:colId xmlns:a16="http://schemas.microsoft.com/office/drawing/2014/main" val="1253148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2469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01:30:50</a:t>
                      </a:r>
                      <a:r>
                        <a:rPr kumimoji="0" lang="es-ES" sz="1000" b="0" i="0" u="none" strike="noStrike" kern="1200" cap="none" spc="0" normalizeH="0" baseline="0" noProof="0">
                          <a:ln>
                            <a:noFill/>
                          </a:ln>
                          <a:solidFill>
                            <a:prstClr val="black"/>
                          </a:solidFill>
                          <a:effectLst/>
                          <a:uLnTx/>
                          <a:uFillTx/>
                          <a:latin typeface="+mn-lt"/>
                          <a:ea typeface="+mn-ea"/>
                          <a:cs typeface="+mn-cs"/>
                        </a:rPr>
                        <a:t>
María Marciano, ganadora del primer lugar del #PMQCEM17 recibe reconocimiento de Luis Molina Achécar, presidente del Banco BHD León, y de Margarita Cedeño, vicepresidenta de la República Dominicana.
Juana Ferrer (Negrita), ganadora del segundo lugar del #PMQCEM17 recibe reconocimiento de parte de Josefina Navarro, vicepresidente de Comunicación Corporativa y Responsabilidad Social del #BHDLeon.
Kathleen Martínez, ganadora del segundo lugar del #PMQCEM17 recibe reconocimiento de parte de Steven Puig, gerente general del Banco BHD León y miembro del Jurado del Premio y de Luis Molina Achécar, presidente del Banco BHD León.
#MujeresQueCambianElMundo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8824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14:34:13</a:t>
                      </a:r>
                      <a:r>
                        <a:rPr kumimoji="0" lang="es-ES" sz="1000" b="0" i="0" u="none" strike="noStrike" kern="1200" cap="none" spc="0" normalizeH="0" baseline="0" noProof="0">
                          <a:ln>
                            <a:noFill/>
                          </a:ln>
                          <a:solidFill>
                            <a:prstClr val="black"/>
                          </a:solidFill>
                          <a:effectLst/>
                          <a:uLnTx/>
                          <a:uFillTx/>
                          <a:latin typeface="+mn-lt"/>
                          <a:ea typeface="+mn-ea"/>
                          <a:cs typeface="+mn-cs"/>
                        </a:rPr>
                        <a:t>
María Marciano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4198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03:45:32</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7541570"/>
                  </a:ext>
                </a:extLst>
              </a:tr>
            </a:tbl>
          </a:graphicData>
        </a:graphic>
      </p:graphicFrame>
      <p:sp>
        <p:nvSpPr>
          <p:cNvPr id="4" name="Text Placeholder 3">
            <a:extLst>
              <a:ext uri="{FF2B5EF4-FFF2-40B4-BE49-F238E27FC236}">
                <a16:creationId xmlns:a16="http://schemas.microsoft.com/office/drawing/2014/main" id="{C58C403C-038F-43BA-95DC-8F516EE1E419}"/>
              </a:ext>
            </a:extLst>
          </p:cNvPr>
          <p:cNvSpPr>
            <a:spLocks noGrp="1"/>
          </p:cNvSpPr>
          <p:nvPr>
            <p:ph type="body" sz="quarter" idx="14"/>
          </p:nvPr>
        </p:nvSpPr>
        <p:spPr/>
        <p:txBody>
          <a:bodyPr/>
          <a:lstStyle/>
          <a:p>
            <a:r>
              <a:rPr lang="en-US"/>
              <a:t>08/06/2017 - 07/07/2017</a:t>
            </a:r>
          </a:p>
        </p:txBody>
      </p:sp>
    </p:spTree>
    <p:extLst>
      <p:ext uri="{BB962C8B-B14F-4D97-AF65-F5344CB8AC3E}">
        <p14:creationId xmlns:p14="http://schemas.microsoft.com/office/powerpoint/2010/main" val="3895879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A74C4-097B-482A-AA14-469A98120F3C}"/>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E22D071C-B534-4B44-B941-209748647CBE}"/>
              </a:ext>
            </a:extLst>
          </p:cNvPr>
          <p:cNvGraphicFramePr>
            <a:graphicFrameLocks noGrp="1"/>
          </p:cNvGraphicFramePr>
          <p:nvPr>
            <p:ph type="tbl" sz="quarter" idx="13"/>
            <p:extLst>
              <p:ext uri="{D42A27DB-BD31-4B8C-83A1-F6EECF244321}">
                <p14:modId xmlns:p14="http://schemas.microsoft.com/office/powerpoint/2010/main" val="2947705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46053113"/>
                    </a:ext>
                  </a:extLst>
                </a:gridCol>
                <a:gridCol w="658368">
                  <a:extLst>
                    <a:ext uri="{9D8B030D-6E8A-4147-A177-3AD203B41FA5}">
                      <a16:colId xmlns:a16="http://schemas.microsoft.com/office/drawing/2014/main" val="1350179287"/>
                    </a:ext>
                  </a:extLst>
                </a:gridCol>
                <a:gridCol w="658368">
                  <a:extLst>
                    <a:ext uri="{9D8B030D-6E8A-4147-A177-3AD203B41FA5}">
                      <a16:colId xmlns:a16="http://schemas.microsoft.com/office/drawing/2014/main" val="1608247900"/>
                    </a:ext>
                  </a:extLst>
                </a:gridCol>
                <a:gridCol w="658368">
                  <a:extLst>
                    <a:ext uri="{9D8B030D-6E8A-4147-A177-3AD203B41FA5}">
                      <a16:colId xmlns:a16="http://schemas.microsoft.com/office/drawing/2014/main" val="1023690981"/>
                    </a:ext>
                  </a:extLst>
                </a:gridCol>
                <a:gridCol w="658368">
                  <a:extLst>
                    <a:ext uri="{9D8B030D-6E8A-4147-A177-3AD203B41FA5}">
                      <a16:colId xmlns:a16="http://schemas.microsoft.com/office/drawing/2014/main" val="2357740336"/>
                    </a:ext>
                  </a:extLst>
                </a:gridCol>
                <a:gridCol w="658368">
                  <a:extLst>
                    <a:ext uri="{9D8B030D-6E8A-4147-A177-3AD203B41FA5}">
                      <a16:colId xmlns:a16="http://schemas.microsoft.com/office/drawing/2014/main" val="354336545"/>
                    </a:ext>
                  </a:extLst>
                </a:gridCol>
                <a:gridCol w="658368">
                  <a:extLst>
                    <a:ext uri="{9D8B030D-6E8A-4147-A177-3AD203B41FA5}">
                      <a16:colId xmlns:a16="http://schemas.microsoft.com/office/drawing/2014/main" val="1368514156"/>
                    </a:ext>
                  </a:extLst>
                </a:gridCol>
                <a:gridCol w="658368">
                  <a:extLst>
                    <a:ext uri="{9D8B030D-6E8A-4147-A177-3AD203B41FA5}">
                      <a16:colId xmlns:a16="http://schemas.microsoft.com/office/drawing/2014/main" val="4144085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7002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- 2017-06-27 13:15:03</a:t>
                      </a:r>
                      <a:r>
                        <a:rPr kumimoji="0" lang="es-ES" sz="1000" b="0" i="0" u="none" strike="noStrike" kern="1200" cap="none" spc="0" normalizeH="0" baseline="0" noProof="0">
                          <a:ln>
                            <a:noFill/>
                          </a:ln>
                          <a:solidFill>
                            <a:prstClr val="black"/>
                          </a:solidFill>
                          <a:effectLst/>
                          <a:uLnTx/>
                          <a:uFillTx/>
                          <a:latin typeface="+mn-lt"/>
                          <a:ea typeface="+mn-ea"/>
                          <a:cs typeface="+mn-cs"/>
                        </a:rPr>
                        <a:t>
Solicita un Préstamo FlexiNómina BHD León de hasta 7 veces tu salario para que hagas realidad todas tus ideas sin dejarlo para después. #flexinomina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37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- 2017-06-18 13:00:05</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82654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- 2017-07-05 16:45:04</a:t>
                      </a:r>
                      <a:r>
                        <a:rPr kumimoji="0" lang="es-ES" sz="1000" b="0" i="0" u="none" strike="noStrike" kern="1200" cap="none" spc="0" normalizeH="0" baseline="0" noProof="0">
                          <a:ln>
                            <a:noFill/>
                          </a:ln>
                          <a:solidFill>
                            <a:prstClr val="black"/>
                          </a:solidFill>
                          <a:effectLst/>
                          <a:uLnTx/>
                          <a:uFillTx/>
                          <a:latin typeface="+mn-lt"/>
                          <a:ea typeface="+mn-ea"/>
                          <a:cs typeface="+mn-cs"/>
                        </a:rPr>
                        <a:t>
Ahora tu Superlímite, Diferido o Plazos es #CuotasBHDLeón.
Con tu Tarjetas de Crédito #BHDLeón principal puedes pagar tus consumos en la cantidad de CUOTAS que quieras, en el comercio de tu preferencia. Funciona con tu misma tarjeta crédito, sin necesidad de un plástico adicional. 
Puedes utilizarlo para tus compras a partir de RD$1,000 y pagarlo hasta en 48 cuotas fijas, iguales y consecutivas cada mes. No requiere de aprobación previa ni papeleos. #MejoraTuMundo
-
*Válido para tarjetas de crédito personales. No aplica en estaciones de combustible, supermercados ni compras internacionales.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4728943"/>
                  </a:ext>
                </a:extLst>
              </a:tr>
            </a:tbl>
          </a:graphicData>
        </a:graphic>
      </p:graphicFrame>
      <p:sp>
        <p:nvSpPr>
          <p:cNvPr id="4" name="Text Placeholder 3">
            <a:extLst>
              <a:ext uri="{FF2B5EF4-FFF2-40B4-BE49-F238E27FC236}">
                <a16:creationId xmlns:a16="http://schemas.microsoft.com/office/drawing/2014/main" id="{6F664D4A-2B30-479B-A806-2735A1BB5090}"/>
              </a:ext>
            </a:extLst>
          </p:cNvPr>
          <p:cNvSpPr>
            <a:spLocks noGrp="1"/>
          </p:cNvSpPr>
          <p:nvPr>
            <p:ph type="body" sz="quarter" idx="14"/>
          </p:nvPr>
        </p:nvSpPr>
        <p:spPr/>
        <p:txBody>
          <a:bodyPr/>
          <a:lstStyle/>
          <a:p>
            <a:r>
              <a:rPr lang="en-US"/>
              <a:t>08/06/2017 - 07/07/2017</a:t>
            </a:r>
          </a:p>
        </p:txBody>
      </p:sp>
    </p:spTree>
    <p:extLst>
      <p:ext uri="{BB962C8B-B14F-4D97-AF65-F5344CB8AC3E}">
        <p14:creationId xmlns:p14="http://schemas.microsoft.com/office/powerpoint/2010/main" val="3743242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36EF8-9917-4F19-9E0C-F83091094223}"/>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52766B18-C9FF-44C9-A99C-28F56D27440A}"/>
              </a:ext>
            </a:extLst>
          </p:cNvPr>
          <p:cNvGraphicFramePr>
            <a:graphicFrameLocks noGrp="1"/>
          </p:cNvGraphicFramePr>
          <p:nvPr>
            <p:ph type="tbl" sz="quarter" idx="13"/>
            <p:extLst>
              <p:ext uri="{D42A27DB-BD31-4B8C-83A1-F6EECF244321}">
                <p14:modId xmlns:p14="http://schemas.microsoft.com/office/powerpoint/2010/main" val="533219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361209"/>
                    </a:ext>
                  </a:extLst>
                </a:gridCol>
                <a:gridCol w="658368">
                  <a:extLst>
                    <a:ext uri="{9D8B030D-6E8A-4147-A177-3AD203B41FA5}">
                      <a16:colId xmlns:a16="http://schemas.microsoft.com/office/drawing/2014/main" val="1738513625"/>
                    </a:ext>
                  </a:extLst>
                </a:gridCol>
                <a:gridCol w="658368">
                  <a:extLst>
                    <a:ext uri="{9D8B030D-6E8A-4147-A177-3AD203B41FA5}">
                      <a16:colId xmlns:a16="http://schemas.microsoft.com/office/drawing/2014/main" val="4107459465"/>
                    </a:ext>
                  </a:extLst>
                </a:gridCol>
                <a:gridCol w="658368">
                  <a:extLst>
                    <a:ext uri="{9D8B030D-6E8A-4147-A177-3AD203B41FA5}">
                      <a16:colId xmlns:a16="http://schemas.microsoft.com/office/drawing/2014/main" val="3163371412"/>
                    </a:ext>
                  </a:extLst>
                </a:gridCol>
                <a:gridCol w="658368">
                  <a:extLst>
                    <a:ext uri="{9D8B030D-6E8A-4147-A177-3AD203B41FA5}">
                      <a16:colId xmlns:a16="http://schemas.microsoft.com/office/drawing/2014/main" val="4054726116"/>
                    </a:ext>
                  </a:extLst>
                </a:gridCol>
                <a:gridCol w="658368">
                  <a:extLst>
                    <a:ext uri="{9D8B030D-6E8A-4147-A177-3AD203B41FA5}">
                      <a16:colId xmlns:a16="http://schemas.microsoft.com/office/drawing/2014/main" val="2413585524"/>
                    </a:ext>
                  </a:extLst>
                </a:gridCol>
                <a:gridCol w="658368">
                  <a:extLst>
                    <a:ext uri="{9D8B030D-6E8A-4147-A177-3AD203B41FA5}">
                      <a16:colId xmlns:a16="http://schemas.microsoft.com/office/drawing/2014/main" val="606993106"/>
                    </a:ext>
                  </a:extLst>
                </a:gridCol>
                <a:gridCol w="658368">
                  <a:extLst>
                    <a:ext uri="{9D8B030D-6E8A-4147-A177-3AD203B41FA5}">
                      <a16:colId xmlns:a16="http://schemas.microsoft.com/office/drawing/2014/main" val="2333692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8735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- 2017-06-14 13:15:08</a:t>
                      </a:r>
                      <a:r>
                        <a:rPr kumimoji="0" lang="es-ES" sz="1000" b="0" i="0" u="none" strike="noStrike" kern="1200" cap="none" spc="0" normalizeH="0" baseline="0" noProof="0">
                          <a:ln>
                            <a:noFill/>
                          </a:ln>
                          <a:solidFill>
                            <a:prstClr val="black"/>
                          </a:solidFill>
                          <a:effectLst/>
                          <a:uLnTx/>
                          <a:uFillTx/>
                          <a:latin typeface="+mn-lt"/>
                          <a:ea typeface="+mn-ea"/>
                          <a:cs typeface="+mn-cs"/>
                        </a:rPr>
                        <a:t>
Solicita un Préstamo FlexiNómina BHD León de hasta 7 veces tu salario para que hagas realidad todas tus ideas sin dejarlo para después. #flexinomina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5939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01:57:12</a:t>
                      </a:r>
                      <a:r>
                        <a:rPr kumimoji="0" lang="es-ES" sz="1000" b="0" i="0" u="none" strike="noStrike" kern="1200" cap="none" spc="0" normalizeH="0" baseline="0" noProof="0">
                          <a:ln>
                            <a:noFill/>
                          </a:ln>
                          <a:solidFill>
                            <a:prstClr val="black"/>
                          </a:solidFill>
                          <a:effectLst/>
                          <a:uLnTx/>
                          <a:uFillTx/>
                          <a:latin typeface="+mn-lt"/>
                          <a:ea typeface="+mn-ea"/>
                          <a:cs typeface="+mn-cs"/>
                        </a:rPr>
                        <a:t>
Las #MujeresQueCambianElMundo están convencidas de que las aspiraciones del espíritu humano se transforman en resultados palpables a través de la esperanza, la inspiración, el trabajo y la firmeza #PMQCEM17 #PremioMujeresQueCambianElMundo #MujerMujer #EstrategiaDeGenero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10238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- 2017-07-07 14:45:04</a:t>
                      </a:r>
                      <a:r>
                        <a:rPr kumimoji="0" lang="es-ES" sz="1000" b="0" i="0" u="none" strike="noStrike" kern="1200" cap="none" spc="0" normalizeH="0" baseline="0" noProof="0">
                          <a:ln>
                            <a:noFill/>
                          </a:ln>
                          <a:solidFill>
                            <a:prstClr val="black"/>
                          </a:solidFill>
                          <a:effectLst/>
                          <a:uLnTx/>
                          <a:uFillTx/>
                          <a:latin typeface="+mn-lt"/>
                          <a:ea typeface="+mn-ea"/>
                          <a:cs typeface="+mn-cs"/>
                        </a:rPr>
                        <a:t>
Pago todo con mi Tarjeta de Débito BHD León
Más práctica que el efectivo. Más segura para comprar.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6536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- 2017-06-24 20:30:03</a:t>
                      </a:r>
                      <a:r>
                        <a:rPr kumimoji="0" lang="es-ES" sz="1000" b="0" i="0" u="none" strike="noStrike" kern="1200" cap="none" spc="0" normalizeH="0" baseline="0" noProof="0">
                          <a:ln>
                            <a:noFill/>
                          </a:ln>
                          <a:solidFill>
                            <a:prstClr val="black"/>
                          </a:solidFill>
                          <a:effectLst/>
                          <a:uLnTx/>
                          <a:uFillTx/>
                          <a:latin typeface="+mn-lt"/>
                          <a:ea typeface="+mn-ea"/>
                          <a:cs typeface="+mn-cs"/>
                        </a:rPr>
                        <a:t>
Pago todo con mi Tarjeta de Débito BHD León
Más práctica que el efectivo. Más segura para comprar.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3002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00:43:10</a:t>
                      </a:r>
                      <a:r>
                        <a:rPr kumimoji="0" lang="es-ES" sz="1000" b="0" i="0" u="none" strike="noStrike" kern="1200" cap="none" spc="0" normalizeH="0" baseline="0" noProof="0">
                          <a:ln>
                            <a:noFill/>
                          </a:ln>
                          <a:solidFill>
                            <a:prstClr val="black"/>
                          </a:solidFill>
                          <a:effectLst/>
                          <a:uLnTx/>
                          <a:uFillTx/>
                          <a:latin typeface="+mn-lt"/>
                          <a:ea typeface="+mn-ea"/>
                          <a:cs typeface="+mn-cs"/>
                        </a:rPr>
                        <a:t>
El #PMQCEM17 #BHDLeon es uno de los componentes sociales de la Estrategia de Género Mujer que ejecutamos desde hace más de 2 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7677314"/>
                  </a:ext>
                </a:extLst>
              </a:tr>
            </a:tbl>
          </a:graphicData>
        </a:graphic>
      </p:graphicFrame>
      <p:sp>
        <p:nvSpPr>
          <p:cNvPr id="4" name="Text Placeholder 3">
            <a:extLst>
              <a:ext uri="{FF2B5EF4-FFF2-40B4-BE49-F238E27FC236}">
                <a16:creationId xmlns:a16="http://schemas.microsoft.com/office/drawing/2014/main" id="{0D23CE62-A444-4F28-B9C3-C190940D973E}"/>
              </a:ext>
            </a:extLst>
          </p:cNvPr>
          <p:cNvSpPr>
            <a:spLocks noGrp="1"/>
          </p:cNvSpPr>
          <p:nvPr>
            <p:ph type="body" sz="quarter" idx="14"/>
          </p:nvPr>
        </p:nvSpPr>
        <p:spPr/>
        <p:txBody>
          <a:bodyPr/>
          <a:lstStyle/>
          <a:p>
            <a:r>
              <a:rPr lang="en-US"/>
              <a:t>08/06/2017 - 07/07/2017</a:t>
            </a:r>
          </a:p>
        </p:txBody>
      </p:sp>
    </p:spTree>
    <p:extLst>
      <p:ext uri="{BB962C8B-B14F-4D97-AF65-F5344CB8AC3E}">
        <p14:creationId xmlns:p14="http://schemas.microsoft.com/office/powerpoint/2010/main" val="4171332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60F03-AB72-4E8A-8DBE-F9D3295718D3}"/>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96686E02-00DF-4486-92F2-269A9E4A3A79}"/>
              </a:ext>
            </a:extLst>
          </p:cNvPr>
          <p:cNvGraphicFramePr>
            <a:graphicFrameLocks noGrp="1"/>
          </p:cNvGraphicFramePr>
          <p:nvPr>
            <p:ph type="tbl" sz="quarter" idx="13"/>
            <p:extLst>
              <p:ext uri="{D42A27DB-BD31-4B8C-83A1-F6EECF244321}">
                <p14:modId xmlns:p14="http://schemas.microsoft.com/office/powerpoint/2010/main" val="1667507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52431111"/>
                    </a:ext>
                  </a:extLst>
                </a:gridCol>
                <a:gridCol w="658368">
                  <a:extLst>
                    <a:ext uri="{9D8B030D-6E8A-4147-A177-3AD203B41FA5}">
                      <a16:colId xmlns:a16="http://schemas.microsoft.com/office/drawing/2014/main" val="3818403935"/>
                    </a:ext>
                  </a:extLst>
                </a:gridCol>
                <a:gridCol w="658368">
                  <a:extLst>
                    <a:ext uri="{9D8B030D-6E8A-4147-A177-3AD203B41FA5}">
                      <a16:colId xmlns:a16="http://schemas.microsoft.com/office/drawing/2014/main" val="1433259606"/>
                    </a:ext>
                  </a:extLst>
                </a:gridCol>
                <a:gridCol w="658368">
                  <a:extLst>
                    <a:ext uri="{9D8B030D-6E8A-4147-A177-3AD203B41FA5}">
                      <a16:colId xmlns:a16="http://schemas.microsoft.com/office/drawing/2014/main" val="2877415708"/>
                    </a:ext>
                  </a:extLst>
                </a:gridCol>
                <a:gridCol w="658368">
                  <a:extLst>
                    <a:ext uri="{9D8B030D-6E8A-4147-A177-3AD203B41FA5}">
                      <a16:colId xmlns:a16="http://schemas.microsoft.com/office/drawing/2014/main" val="3191741899"/>
                    </a:ext>
                  </a:extLst>
                </a:gridCol>
                <a:gridCol w="658368">
                  <a:extLst>
                    <a:ext uri="{9D8B030D-6E8A-4147-A177-3AD203B41FA5}">
                      <a16:colId xmlns:a16="http://schemas.microsoft.com/office/drawing/2014/main" val="815751030"/>
                    </a:ext>
                  </a:extLst>
                </a:gridCol>
                <a:gridCol w="658368">
                  <a:extLst>
                    <a:ext uri="{9D8B030D-6E8A-4147-A177-3AD203B41FA5}">
                      <a16:colId xmlns:a16="http://schemas.microsoft.com/office/drawing/2014/main" val="1890818404"/>
                    </a:ext>
                  </a:extLst>
                </a:gridCol>
                <a:gridCol w="658368">
                  <a:extLst>
                    <a:ext uri="{9D8B030D-6E8A-4147-A177-3AD203B41FA5}">
                      <a16:colId xmlns:a16="http://schemas.microsoft.com/office/drawing/2014/main" val="1878157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687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- 2017-07-03 14:45:03</a:t>
                      </a:r>
                      <a:r>
                        <a:rPr kumimoji="0" lang="es-ES" sz="1000" b="0" i="0" u="none" strike="noStrike" kern="1200" cap="none" spc="0" normalizeH="0" baseline="0" noProof="0">
                          <a:ln>
                            <a:noFill/>
                          </a:ln>
                          <a:solidFill>
                            <a:prstClr val="black"/>
                          </a:solidFill>
                          <a:effectLst/>
                          <a:uLnTx/>
                          <a:uFillTx/>
                          <a:latin typeface="+mn-lt"/>
                          <a:ea typeface="+mn-ea"/>
                          <a:cs typeface="+mn-cs"/>
                        </a:rPr>
                        <a:t>
Ahorra desde un 96.2% en tu factura eléctrica con @AirSole y aprovecha nuestras ofertas de financiamiento con nuestros Préstamos Ágiles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3706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- 2017-06-23 20:25:59</a:t>
                      </a:r>
                      <a:r>
                        <a:rPr kumimoji="0" lang="es-ES" sz="1000" b="0" i="0" u="none" strike="noStrike" kern="1200" cap="none" spc="0" normalizeH="0" baseline="0" noProof="0">
                          <a:ln>
                            <a:noFill/>
                          </a:ln>
                          <a:solidFill>
                            <a:prstClr val="black"/>
                          </a:solidFill>
                          <a:effectLst/>
                          <a:uLnTx/>
                          <a:uFillTx/>
                          <a:latin typeface="+mn-lt"/>
                          <a:ea typeface="+mn-ea"/>
                          <a:cs typeface="+mn-cs"/>
                        </a:rPr>
                        <a:t>
Cristina Francisco, Eugenia Beltrán, Ivonne García, Juana Ferrer y Kathleen Martínez son mujeres que cambian el mundo al accionar convencidas de que las aspiraciones del espíritu humano se transforman en resultados palpables a través de la esperanza, la inspiración, el trabajo y la firmeza.
Acompáñanos a reconocer públicamente la trayectoria de estas mujeres en la Tercera Edición del Premio #MujeresQueCambianelMundo el próximo 27 de Junio.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5787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- 2017-06-17 13:00:10</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0112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- 2017-06-30 12:30:10</a:t>
                      </a:r>
                      <a:r>
                        <a:rPr kumimoji="0" lang="es-ES" sz="1000" b="0" i="0" u="none" strike="noStrike" kern="1200" cap="none" spc="0" normalizeH="0" baseline="0" noProof="0">
                          <a:ln>
                            <a:noFill/>
                          </a:ln>
                          <a:solidFill>
                            <a:prstClr val="black"/>
                          </a:solidFill>
                          <a:effectLst/>
                          <a:uLnTx/>
                          <a:uFillTx/>
                          <a:latin typeface="+mn-lt"/>
                          <a:ea typeface="+mn-ea"/>
                          <a:cs typeface="+mn-cs"/>
                        </a:rPr>
                        <a:t>
¿Pensando en el campamento de tus hijos? Solicita un Préstamo Personal con tasa fija hasta 5 años llamando al 809-243-5000 o visitando cualquiera de nuestras sucursales.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4764603"/>
                  </a:ext>
                </a:extLst>
              </a:tr>
            </a:tbl>
          </a:graphicData>
        </a:graphic>
      </p:graphicFrame>
      <p:sp>
        <p:nvSpPr>
          <p:cNvPr id="4" name="Text Placeholder 3">
            <a:extLst>
              <a:ext uri="{FF2B5EF4-FFF2-40B4-BE49-F238E27FC236}">
                <a16:creationId xmlns:a16="http://schemas.microsoft.com/office/drawing/2014/main" id="{6D425EED-6B89-4054-9824-56FF3C8ECB38}"/>
              </a:ext>
            </a:extLst>
          </p:cNvPr>
          <p:cNvSpPr>
            <a:spLocks noGrp="1"/>
          </p:cNvSpPr>
          <p:nvPr>
            <p:ph type="body" sz="quarter" idx="14"/>
          </p:nvPr>
        </p:nvSpPr>
        <p:spPr/>
        <p:txBody>
          <a:bodyPr/>
          <a:lstStyle/>
          <a:p>
            <a:r>
              <a:rPr lang="en-US"/>
              <a:t>08/06/2017 - 07/07/2017</a:t>
            </a:r>
          </a:p>
        </p:txBody>
      </p:sp>
    </p:spTree>
    <p:extLst>
      <p:ext uri="{BB962C8B-B14F-4D97-AF65-F5344CB8AC3E}">
        <p14:creationId xmlns:p14="http://schemas.microsoft.com/office/powerpoint/2010/main" val="2489732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25263-4C04-4645-856A-AC602A3F89CA}"/>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EE0D584E-FBFF-4FF8-A63E-F5B401DD02AF}"/>
              </a:ext>
            </a:extLst>
          </p:cNvPr>
          <p:cNvGraphicFramePr>
            <a:graphicFrameLocks noGrp="1"/>
          </p:cNvGraphicFramePr>
          <p:nvPr>
            <p:ph type="tbl" sz="quarter" idx="13"/>
            <p:extLst>
              <p:ext uri="{D42A27DB-BD31-4B8C-83A1-F6EECF244321}">
                <p14:modId xmlns:p14="http://schemas.microsoft.com/office/powerpoint/2010/main" val="3526596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49819199"/>
                    </a:ext>
                  </a:extLst>
                </a:gridCol>
                <a:gridCol w="658368">
                  <a:extLst>
                    <a:ext uri="{9D8B030D-6E8A-4147-A177-3AD203B41FA5}">
                      <a16:colId xmlns:a16="http://schemas.microsoft.com/office/drawing/2014/main" val="3347191928"/>
                    </a:ext>
                  </a:extLst>
                </a:gridCol>
                <a:gridCol w="658368">
                  <a:extLst>
                    <a:ext uri="{9D8B030D-6E8A-4147-A177-3AD203B41FA5}">
                      <a16:colId xmlns:a16="http://schemas.microsoft.com/office/drawing/2014/main" val="583307629"/>
                    </a:ext>
                  </a:extLst>
                </a:gridCol>
                <a:gridCol w="658368">
                  <a:extLst>
                    <a:ext uri="{9D8B030D-6E8A-4147-A177-3AD203B41FA5}">
                      <a16:colId xmlns:a16="http://schemas.microsoft.com/office/drawing/2014/main" val="3856069915"/>
                    </a:ext>
                  </a:extLst>
                </a:gridCol>
                <a:gridCol w="658368">
                  <a:extLst>
                    <a:ext uri="{9D8B030D-6E8A-4147-A177-3AD203B41FA5}">
                      <a16:colId xmlns:a16="http://schemas.microsoft.com/office/drawing/2014/main" val="379995503"/>
                    </a:ext>
                  </a:extLst>
                </a:gridCol>
                <a:gridCol w="658368">
                  <a:extLst>
                    <a:ext uri="{9D8B030D-6E8A-4147-A177-3AD203B41FA5}">
                      <a16:colId xmlns:a16="http://schemas.microsoft.com/office/drawing/2014/main" val="2770496805"/>
                    </a:ext>
                  </a:extLst>
                </a:gridCol>
                <a:gridCol w="658368">
                  <a:extLst>
                    <a:ext uri="{9D8B030D-6E8A-4147-A177-3AD203B41FA5}">
                      <a16:colId xmlns:a16="http://schemas.microsoft.com/office/drawing/2014/main" val="2181158785"/>
                    </a:ext>
                  </a:extLst>
                </a:gridCol>
                <a:gridCol w="658368">
                  <a:extLst>
                    <a:ext uri="{9D8B030D-6E8A-4147-A177-3AD203B41FA5}">
                      <a16:colId xmlns:a16="http://schemas.microsoft.com/office/drawing/2014/main" val="1180870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119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11:02:51</a:t>
                      </a:r>
                      <a:r>
                        <a:rPr kumimoji="0" lang="es-ES" sz="1000" b="0" i="0" u="none" strike="noStrike" kern="1200" cap="none" spc="0" normalizeH="0" baseline="0" noProof="0">
                          <a:ln>
                            <a:noFill/>
                          </a:ln>
                          <a:solidFill>
                            <a:prstClr val="black"/>
                          </a:solidFill>
                          <a:effectLst/>
                          <a:uLnTx/>
                          <a:uFillTx/>
                          <a:latin typeface="+mn-lt"/>
                          <a:ea typeface="+mn-ea"/>
                          <a:cs typeface="+mn-cs"/>
                        </a:rPr>
                        <a:t>
Juana Ferrer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40957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- 2017-06-22 15:31:09</a:t>
                      </a:r>
                      <a:r>
                        <a:rPr kumimoji="0" lang="es-ES" sz="1000" b="0" i="0" u="none" strike="noStrike" kern="1200" cap="none" spc="0" normalizeH="0" baseline="0" noProof="0">
                          <a:ln>
                            <a:noFill/>
                          </a:ln>
                          <a:solidFill>
                            <a:prstClr val="black"/>
                          </a:solidFill>
                          <a:effectLst/>
                          <a:uLnTx/>
                          <a:uFillTx/>
                          <a:latin typeface="+mn-lt"/>
                          <a:ea typeface="+mn-ea"/>
                          <a:cs typeface="+mn-cs"/>
                        </a:rPr>
                        <a:t>
Ahora tu Superlímite, Diferido o Plazos es #CuotasBHDLeón.
Con tu Tarjetas de Crédito #BHDLeón principal puedes pagar tus consumos en la cantidad de CUOTAS que quieras, en el comercio de tu preferencia. Funciona con tu misma tarjeta crédito, sin necesidad de un plástico adicional. 
Puedes utilizarlo para tus compras a partir de RD$1,000 y pagarlo hasta en 48 cuotas fijas, iguales y consecutivas cada mes. No requiere de aprobación previa ni papeleos. #MejoraTuMundo
-
*Válido para tarjetas de crédito personales. No aplica en estaciones de combustible, supermercados ni compras internacionales.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349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16:45:03</a:t>
                      </a:r>
                      <a:r>
                        <a:rPr kumimoji="0" lang="es-ES" sz="1000" b="0" i="0" u="none" strike="noStrike" kern="1200" cap="none" spc="0" normalizeH="0" baseline="0" noProof="0">
                          <a:ln>
                            <a:noFill/>
                          </a:ln>
                          <a:solidFill>
                            <a:prstClr val="black"/>
                          </a:solidFill>
                          <a:effectLst/>
                          <a:uLnTx/>
                          <a:uFillTx/>
                          <a:latin typeface="+mn-lt"/>
                          <a:ea typeface="+mn-ea"/>
                          <a:cs typeface="+mn-cs"/>
                        </a:rPr>
                        <a:t>
Pago todo con mi Tarjeta de Débito #BHDLeón
Más práctica que el efectivo. Más segura para comprar.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4776958"/>
                  </a:ext>
                </a:extLst>
              </a:tr>
            </a:tbl>
          </a:graphicData>
        </a:graphic>
      </p:graphicFrame>
      <p:sp>
        <p:nvSpPr>
          <p:cNvPr id="4" name="Text Placeholder 3">
            <a:extLst>
              <a:ext uri="{FF2B5EF4-FFF2-40B4-BE49-F238E27FC236}">
                <a16:creationId xmlns:a16="http://schemas.microsoft.com/office/drawing/2014/main" id="{02105905-EA99-41D5-B39E-BB302DFA3BC3}"/>
              </a:ext>
            </a:extLst>
          </p:cNvPr>
          <p:cNvSpPr>
            <a:spLocks noGrp="1"/>
          </p:cNvSpPr>
          <p:nvPr>
            <p:ph type="body" sz="quarter" idx="14"/>
          </p:nvPr>
        </p:nvSpPr>
        <p:spPr/>
        <p:txBody>
          <a:bodyPr/>
          <a:lstStyle/>
          <a:p>
            <a:r>
              <a:rPr lang="en-US"/>
              <a:t>08/06/2017 - 07/07/2017</a:t>
            </a:r>
          </a:p>
        </p:txBody>
      </p:sp>
    </p:spTree>
    <p:extLst>
      <p:ext uri="{BB962C8B-B14F-4D97-AF65-F5344CB8AC3E}">
        <p14:creationId xmlns:p14="http://schemas.microsoft.com/office/powerpoint/2010/main" val="3851267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9AE6C-08CC-4C6F-A4B8-C0561C543C85}"/>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3EB93A82-06B0-4252-BFB8-7C1C04F46FAF}"/>
              </a:ext>
            </a:extLst>
          </p:cNvPr>
          <p:cNvGraphicFramePr>
            <a:graphicFrameLocks noGrp="1"/>
          </p:cNvGraphicFramePr>
          <p:nvPr>
            <p:ph type="chart" sz="quarter" idx="13"/>
            <p:extLst>
              <p:ext uri="{D42A27DB-BD31-4B8C-83A1-F6EECF244321}">
                <p14:modId xmlns:p14="http://schemas.microsoft.com/office/powerpoint/2010/main" val="2994464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185EBB-3EC9-425C-A00C-A8EBADF9EE9C}"/>
              </a:ext>
            </a:extLst>
          </p:cNvPr>
          <p:cNvSpPr>
            <a:spLocks noGrp="1"/>
          </p:cNvSpPr>
          <p:nvPr>
            <p:ph type="body" sz="quarter" idx="14"/>
          </p:nvPr>
        </p:nvSpPr>
        <p:spPr/>
        <p:txBody>
          <a:bodyPr/>
          <a:lstStyle/>
          <a:p>
            <a:r>
              <a:rPr lang="en-US"/>
              <a:t>08/06/2017 - 07/07/2017</a:t>
            </a:r>
          </a:p>
        </p:txBody>
      </p:sp>
      <p:sp>
        <p:nvSpPr>
          <p:cNvPr id="5" name="Footer Placeholder 4">
            <a:extLst>
              <a:ext uri="{FF2B5EF4-FFF2-40B4-BE49-F238E27FC236}">
                <a16:creationId xmlns:a16="http://schemas.microsoft.com/office/drawing/2014/main" id="{F95A6AE9-3800-43DE-A5DD-5981814A06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2615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FF72A-8138-462A-90DE-C3D2A3452EAF}"/>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564E48AF-BD79-46B2-A5BC-5F9535AEC4E7}"/>
              </a:ext>
            </a:extLst>
          </p:cNvPr>
          <p:cNvGraphicFramePr>
            <a:graphicFrameLocks noGrp="1"/>
          </p:cNvGraphicFramePr>
          <p:nvPr>
            <p:ph type="chart" sz="quarter" idx="13"/>
            <p:extLst>
              <p:ext uri="{D42A27DB-BD31-4B8C-83A1-F6EECF244321}">
                <p14:modId xmlns:p14="http://schemas.microsoft.com/office/powerpoint/2010/main" val="2374832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02A57F-F21E-4F46-AD2C-0E7F4044AD61}"/>
              </a:ext>
            </a:extLst>
          </p:cNvPr>
          <p:cNvSpPr>
            <a:spLocks noGrp="1"/>
          </p:cNvSpPr>
          <p:nvPr>
            <p:ph type="body" sz="quarter" idx="14"/>
          </p:nvPr>
        </p:nvSpPr>
        <p:spPr/>
        <p:txBody>
          <a:bodyPr/>
          <a:lstStyle/>
          <a:p>
            <a:r>
              <a:rPr lang="en-US"/>
              <a:t>08/06/2017 - 07/07/2017</a:t>
            </a:r>
          </a:p>
        </p:txBody>
      </p:sp>
      <p:sp>
        <p:nvSpPr>
          <p:cNvPr id="5" name="Footer Placeholder 4">
            <a:extLst>
              <a:ext uri="{FF2B5EF4-FFF2-40B4-BE49-F238E27FC236}">
                <a16:creationId xmlns:a16="http://schemas.microsoft.com/office/drawing/2014/main" id="{10C738D0-FDED-47D4-9613-9307C1D8D9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2803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56599-2EE7-43E3-B528-2D8D7386F1E8}"/>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E6294DE4-B614-46B3-B50F-B12A3B5EAB3C}"/>
              </a:ext>
            </a:extLst>
          </p:cNvPr>
          <p:cNvGraphicFramePr>
            <a:graphicFrameLocks noGrp="1"/>
          </p:cNvGraphicFramePr>
          <p:nvPr>
            <p:ph type="chart" sz="quarter" idx="13"/>
            <p:extLst>
              <p:ext uri="{D42A27DB-BD31-4B8C-83A1-F6EECF244321}">
                <p14:modId xmlns:p14="http://schemas.microsoft.com/office/powerpoint/2010/main" val="1569071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69CCE4-0612-4251-B457-DECB15550610}"/>
              </a:ext>
            </a:extLst>
          </p:cNvPr>
          <p:cNvSpPr>
            <a:spLocks noGrp="1"/>
          </p:cNvSpPr>
          <p:nvPr>
            <p:ph type="body" sz="quarter" idx="14"/>
          </p:nvPr>
        </p:nvSpPr>
        <p:spPr/>
        <p:txBody>
          <a:bodyPr/>
          <a:lstStyle/>
          <a:p>
            <a:r>
              <a:rPr lang="en-US"/>
              <a:t>08/06/2017 - 07/07/2017</a:t>
            </a:r>
          </a:p>
        </p:txBody>
      </p:sp>
      <p:sp>
        <p:nvSpPr>
          <p:cNvPr id="5" name="Footer Placeholder 4">
            <a:extLst>
              <a:ext uri="{FF2B5EF4-FFF2-40B4-BE49-F238E27FC236}">
                <a16:creationId xmlns:a16="http://schemas.microsoft.com/office/drawing/2014/main" id="{C516AB2E-A0ED-4766-B01D-265F2A7549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41359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4EFCC-B3C0-4136-B85E-E7F838ACA3FE}"/>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AA1EC67D-F433-4636-8CAF-2C51655A6DEF}"/>
              </a:ext>
            </a:extLst>
          </p:cNvPr>
          <p:cNvGraphicFramePr>
            <a:graphicFrameLocks noGrp="1"/>
          </p:cNvGraphicFramePr>
          <p:nvPr>
            <p:ph type="chart" sz="quarter" idx="13"/>
            <p:extLst>
              <p:ext uri="{D42A27DB-BD31-4B8C-83A1-F6EECF244321}">
                <p14:modId xmlns:p14="http://schemas.microsoft.com/office/powerpoint/2010/main" val="92629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CA8154-E82A-45EC-8D2F-606810D581E8}"/>
              </a:ext>
            </a:extLst>
          </p:cNvPr>
          <p:cNvSpPr>
            <a:spLocks noGrp="1"/>
          </p:cNvSpPr>
          <p:nvPr>
            <p:ph type="body" sz="quarter" idx="14"/>
          </p:nvPr>
        </p:nvSpPr>
        <p:spPr/>
        <p:txBody>
          <a:bodyPr/>
          <a:lstStyle/>
          <a:p>
            <a:r>
              <a:rPr lang="en-US"/>
              <a:t>08/06/2017 - 07/07/2017</a:t>
            </a:r>
          </a:p>
        </p:txBody>
      </p:sp>
      <p:sp>
        <p:nvSpPr>
          <p:cNvPr id="5" name="Footer Placeholder 4">
            <a:extLst>
              <a:ext uri="{FF2B5EF4-FFF2-40B4-BE49-F238E27FC236}">
                <a16:creationId xmlns:a16="http://schemas.microsoft.com/office/drawing/2014/main" id="{9E62A9EE-A2F8-49E7-9779-420C9E5F6B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5150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044D6-DDEF-436A-8D55-F919B8113E16}"/>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81FB0B36-F1FA-4E97-9AB9-8D0DEB688E5A}"/>
              </a:ext>
            </a:extLst>
          </p:cNvPr>
          <p:cNvGraphicFramePr>
            <a:graphicFrameLocks noGrp="1"/>
          </p:cNvGraphicFramePr>
          <p:nvPr>
            <p:ph type="chart" sz="quarter" idx="13"/>
            <p:extLst>
              <p:ext uri="{D42A27DB-BD31-4B8C-83A1-F6EECF244321}">
                <p14:modId xmlns:p14="http://schemas.microsoft.com/office/powerpoint/2010/main" val="2473492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3D3981-9FE9-416D-8414-5A6BC2990A35}"/>
              </a:ext>
            </a:extLst>
          </p:cNvPr>
          <p:cNvSpPr>
            <a:spLocks noGrp="1"/>
          </p:cNvSpPr>
          <p:nvPr>
            <p:ph type="body" sz="quarter" idx="14"/>
          </p:nvPr>
        </p:nvSpPr>
        <p:spPr/>
        <p:txBody>
          <a:bodyPr/>
          <a:lstStyle/>
          <a:p>
            <a:r>
              <a:rPr lang="en-US"/>
              <a:t>08/06/2017 - 07/07/2017</a:t>
            </a:r>
          </a:p>
        </p:txBody>
      </p:sp>
      <p:sp>
        <p:nvSpPr>
          <p:cNvPr id="5" name="Footer Placeholder 4">
            <a:extLst>
              <a:ext uri="{FF2B5EF4-FFF2-40B4-BE49-F238E27FC236}">
                <a16:creationId xmlns:a16="http://schemas.microsoft.com/office/drawing/2014/main" id="{B9B2B269-8B72-4D79-ADAC-9F90B6EDAE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4402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5D98D-3B72-406D-947E-14EA9271F641}"/>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CEFC51F1-2661-4E87-8875-2BC2ACAE1974}"/>
              </a:ext>
            </a:extLst>
          </p:cNvPr>
          <p:cNvGraphicFramePr>
            <a:graphicFrameLocks noGrp="1"/>
          </p:cNvGraphicFramePr>
          <p:nvPr>
            <p:ph type="chart" sz="quarter" idx="13"/>
            <p:extLst>
              <p:ext uri="{D42A27DB-BD31-4B8C-83A1-F6EECF244321}">
                <p14:modId xmlns:p14="http://schemas.microsoft.com/office/powerpoint/2010/main" val="3860286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250FED-1908-403D-8B71-4C79087213E6}"/>
              </a:ext>
            </a:extLst>
          </p:cNvPr>
          <p:cNvSpPr>
            <a:spLocks noGrp="1"/>
          </p:cNvSpPr>
          <p:nvPr>
            <p:ph type="body" sz="quarter" idx="14"/>
          </p:nvPr>
        </p:nvSpPr>
        <p:spPr/>
        <p:txBody>
          <a:bodyPr/>
          <a:lstStyle/>
          <a:p>
            <a:r>
              <a:rPr lang="en-US"/>
              <a:t>08/06/2017 - 07/07/2017</a:t>
            </a:r>
          </a:p>
        </p:txBody>
      </p:sp>
      <p:sp>
        <p:nvSpPr>
          <p:cNvPr id="5" name="Footer Placeholder 4">
            <a:extLst>
              <a:ext uri="{FF2B5EF4-FFF2-40B4-BE49-F238E27FC236}">
                <a16:creationId xmlns:a16="http://schemas.microsoft.com/office/drawing/2014/main" id="{764A4ED8-A89B-4ABD-BF53-2224A283B3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8102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C700C-8C31-4C39-81AA-3BEB8A1D68C9}"/>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45CE132B-5263-4A3F-8E49-BCCD60F7FC35}"/>
              </a:ext>
            </a:extLst>
          </p:cNvPr>
          <p:cNvGraphicFramePr>
            <a:graphicFrameLocks noGrp="1"/>
          </p:cNvGraphicFramePr>
          <p:nvPr>
            <p:ph type="chart" sz="quarter" idx="13"/>
            <p:extLst>
              <p:ext uri="{D42A27DB-BD31-4B8C-83A1-F6EECF244321}">
                <p14:modId xmlns:p14="http://schemas.microsoft.com/office/powerpoint/2010/main" val="2885358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8524B3-5A16-4E21-89F4-96BCC1AA470A}"/>
              </a:ext>
            </a:extLst>
          </p:cNvPr>
          <p:cNvSpPr>
            <a:spLocks noGrp="1"/>
          </p:cNvSpPr>
          <p:nvPr>
            <p:ph type="body" sz="quarter" idx="14"/>
          </p:nvPr>
        </p:nvSpPr>
        <p:spPr/>
        <p:txBody>
          <a:bodyPr/>
          <a:lstStyle/>
          <a:p>
            <a:r>
              <a:rPr lang="en-US"/>
              <a:t>08/06/2017 - 07/07/2017</a:t>
            </a:r>
          </a:p>
        </p:txBody>
      </p:sp>
      <p:sp>
        <p:nvSpPr>
          <p:cNvPr id="5" name="Footer Placeholder 4">
            <a:extLst>
              <a:ext uri="{FF2B5EF4-FFF2-40B4-BE49-F238E27FC236}">
                <a16:creationId xmlns:a16="http://schemas.microsoft.com/office/drawing/2014/main" id="{1F2B7049-358B-4DFA-9828-3E6719EBC0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8103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727F4-B581-4558-8D29-DB0A59728B20}"/>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DBB754D2-2B4A-413D-8B1E-389E168F3666}"/>
              </a:ext>
            </a:extLst>
          </p:cNvPr>
          <p:cNvGraphicFramePr>
            <a:graphicFrameLocks noGrp="1"/>
          </p:cNvGraphicFramePr>
          <p:nvPr>
            <p:ph type="chart" sz="quarter" idx="13"/>
            <p:extLst>
              <p:ext uri="{D42A27DB-BD31-4B8C-83A1-F6EECF244321}">
                <p14:modId xmlns:p14="http://schemas.microsoft.com/office/powerpoint/2010/main" val="5973064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39E8A9-DCAB-406C-9A66-176D0CE755F8}"/>
              </a:ext>
            </a:extLst>
          </p:cNvPr>
          <p:cNvSpPr>
            <a:spLocks noGrp="1"/>
          </p:cNvSpPr>
          <p:nvPr>
            <p:ph type="body" sz="quarter" idx="14"/>
          </p:nvPr>
        </p:nvSpPr>
        <p:spPr/>
        <p:txBody>
          <a:bodyPr/>
          <a:lstStyle/>
          <a:p>
            <a:r>
              <a:rPr lang="en-US"/>
              <a:t>08/06/2017 - 07/07/2017</a:t>
            </a:r>
          </a:p>
        </p:txBody>
      </p:sp>
      <p:sp>
        <p:nvSpPr>
          <p:cNvPr id="5" name="Footer Placeholder 4">
            <a:extLst>
              <a:ext uri="{FF2B5EF4-FFF2-40B4-BE49-F238E27FC236}">
                <a16:creationId xmlns:a16="http://schemas.microsoft.com/office/drawing/2014/main" id="{DFAA10E5-5A31-436D-89AE-6352AB1DBD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1591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5E10C-6580-48BC-BB47-CFF0E6750DE2}"/>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EB335D69-7B0A-47CC-8E5C-DB1D0BB6DACE}"/>
              </a:ext>
            </a:extLst>
          </p:cNvPr>
          <p:cNvGraphicFramePr>
            <a:graphicFrameLocks noGrp="1"/>
          </p:cNvGraphicFramePr>
          <p:nvPr>
            <p:ph type="tbl" sz="quarter" idx="13"/>
            <p:extLst>
              <p:ext uri="{D42A27DB-BD31-4B8C-83A1-F6EECF244321}">
                <p14:modId xmlns:p14="http://schemas.microsoft.com/office/powerpoint/2010/main" val="2064781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99645391"/>
                    </a:ext>
                  </a:extLst>
                </a:gridCol>
                <a:gridCol w="2468880">
                  <a:extLst>
                    <a:ext uri="{9D8B030D-6E8A-4147-A177-3AD203B41FA5}">
                      <a16:colId xmlns:a16="http://schemas.microsoft.com/office/drawing/2014/main" val="3357955855"/>
                    </a:ext>
                  </a:extLst>
                </a:gridCol>
                <a:gridCol w="822960">
                  <a:extLst>
                    <a:ext uri="{9D8B030D-6E8A-4147-A177-3AD203B41FA5}">
                      <a16:colId xmlns:a16="http://schemas.microsoft.com/office/drawing/2014/main" val="808486341"/>
                    </a:ext>
                  </a:extLst>
                </a:gridCol>
                <a:gridCol w="822960">
                  <a:extLst>
                    <a:ext uri="{9D8B030D-6E8A-4147-A177-3AD203B41FA5}">
                      <a16:colId xmlns:a16="http://schemas.microsoft.com/office/drawing/2014/main" val="3072456846"/>
                    </a:ext>
                  </a:extLst>
                </a:gridCol>
                <a:gridCol w="822960">
                  <a:extLst>
                    <a:ext uri="{9D8B030D-6E8A-4147-A177-3AD203B41FA5}">
                      <a16:colId xmlns:a16="http://schemas.microsoft.com/office/drawing/2014/main" val="763860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9855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Cesarina Grullon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812625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Norberto De Oleo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734103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Felipe de 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29289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Raisileida Gonzalezsebastian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929734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Antonio Martinez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2022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Luis Gaudencio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34638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Frias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71466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Alianza Discapacidad Adide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60609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Francisco Parra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510631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Amarilis Ramo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852497673"/>
                  </a:ext>
                </a:extLst>
              </a:tr>
            </a:tbl>
          </a:graphicData>
        </a:graphic>
      </p:graphicFrame>
      <p:sp>
        <p:nvSpPr>
          <p:cNvPr id="4" name="Text Placeholder 3">
            <a:extLst>
              <a:ext uri="{FF2B5EF4-FFF2-40B4-BE49-F238E27FC236}">
                <a16:creationId xmlns:a16="http://schemas.microsoft.com/office/drawing/2014/main" id="{C02932E9-BFC6-48A1-8880-3E0C8FCA3132}"/>
              </a:ext>
            </a:extLst>
          </p:cNvPr>
          <p:cNvSpPr>
            <a:spLocks noGrp="1"/>
          </p:cNvSpPr>
          <p:nvPr>
            <p:ph type="body" sz="quarter" idx="14"/>
          </p:nvPr>
        </p:nvSpPr>
        <p:spPr/>
        <p:txBody>
          <a:bodyPr/>
          <a:lstStyle/>
          <a:p>
            <a:r>
              <a:rPr lang="en-US"/>
              <a:t>08/06/2017 - 07/07/2017</a:t>
            </a:r>
          </a:p>
        </p:txBody>
      </p:sp>
    </p:spTree>
    <p:extLst>
      <p:ext uri="{BB962C8B-B14F-4D97-AF65-F5344CB8AC3E}">
        <p14:creationId xmlns:p14="http://schemas.microsoft.com/office/powerpoint/2010/main" val="1246643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269A2-21DB-488B-A8CC-4507B348647C}"/>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4A90733D-31FC-45EA-84FF-BDBE75D21669}"/>
              </a:ext>
            </a:extLst>
          </p:cNvPr>
          <p:cNvGraphicFramePr>
            <a:graphicFrameLocks noGrp="1"/>
          </p:cNvGraphicFramePr>
          <p:nvPr>
            <p:ph type="tbl" sz="quarter" idx="13"/>
            <p:extLst>
              <p:ext uri="{D42A27DB-BD31-4B8C-83A1-F6EECF244321}">
                <p14:modId xmlns:p14="http://schemas.microsoft.com/office/powerpoint/2010/main" val="1465330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5844117"/>
                    </a:ext>
                  </a:extLst>
                </a:gridCol>
                <a:gridCol w="2468880">
                  <a:extLst>
                    <a:ext uri="{9D8B030D-6E8A-4147-A177-3AD203B41FA5}">
                      <a16:colId xmlns:a16="http://schemas.microsoft.com/office/drawing/2014/main" val="405583739"/>
                    </a:ext>
                  </a:extLst>
                </a:gridCol>
                <a:gridCol w="822960">
                  <a:extLst>
                    <a:ext uri="{9D8B030D-6E8A-4147-A177-3AD203B41FA5}">
                      <a16:colId xmlns:a16="http://schemas.microsoft.com/office/drawing/2014/main" val="2534247398"/>
                    </a:ext>
                  </a:extLst>
                </a:gridCol>
                <a:gridCol w="822960">
                  <a:extLst>
                    <a:ext uri="{9D8B030D-6E8A-4147-A177-3AD203B41FA5}">
                      <a16:colId xmlns:a16="http://schemas.microsoft.com/office/drawing/2014/main" val="3665180049"/>
                    </a:ext>
                  </a:extLst>
                </a:gridCol>
                <a:gridCol w="822960">
                  <a:extLst>
                    <a:ext uri="{9D8B030D-6E8A-4147-A177-3AD203B41FA5}">
                      <a16:colId xmlns:a16="http://schemas.microsoft.com/office/drawing/2014/main" val="1227479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128695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Charli Moris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934765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Grecia Abreu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43697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Esterlin Antonio Rodriguez 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7402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Oscarina Abad 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1375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Samuel Martinez Medrano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76894264"/>
                  </a:ext>
                </a:extLst>
              </a:tr>
            </a:tbl>
          </a:graphicData>
        </a:graphic>
      </p:graphicFrame>
      <p:sp>
        <p:nvSpPr>
          <p:cNvPr id="4" name="Text Placeholder 3">
            <a:extLst>
              <a:ext uri="{FF2B5EF4-FFF2-40B4-BE49-F238E27FC236}">
                <a16:creationId xmlns:a16="http://schemas.microsoft.com/office/drawing/2014/main" id="{AF386FA5-BBE6-4A07-80BD-21016A9743BB}"/>
              </a:ext>
            </a:extLst>
          </p:cNvPr>
          <p:cNvSpPr>
            <a:spLocks noGrp="1"/>
          </p:cNvSpPr>
          <p:nvPr>
            <p:ph type="body" sz="quarter" idx="14"/>
          </p:nvPr>
        </p:nvSpPr>
        <p:spPr/>
        <p:txBody>
          <a:bodyPr/>
          <a:lstStyle/>
          <a:p>
            <a:r>
              <a:rPr lang="en-US"/>
              <a:t>08/06/2017 - 07/07/2017</a:t>
            </a:r>
          </a:p>
        </p:txBody>
      </p:sp>
    </p:spTree>
    <p:extLst>
      <p:ext uri="{BB962C8B-B14F-4D97-AF65-F5344CB8AC3E}">
        <p14:creationId xmlns:p14="http://schemas.microsoft.com/office/powerpoint/2010/main" val="984340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A6BA4-82B5-4112-941F-1E97EC513EA3}"/>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75E29364-945E-42DD-9019-CC9C47AE9C94}"/>
              </a:ext>
            </a:extLst>
          </p:cNvPr>
          <p:cNvGraphicFramePr>
            <a:graphicFrameLocks noGrp="1"/>
          </p:cNvGraphicFramePr>
          <p:nvPr>
            <p:ph type="chart" sz="quarter" idx="13"/>
            <p:extLst>
              <p:ext uri="{D42A27DB-BD31-4B8C-83A1-F6EECF244321}">
                <p14:modId xmlns:p14="http://schemas.microsoft.com/office/powerpoint/2010/main" val="2330131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10FB68-AF0B-4415-B125-95580AA43A47}"/>
              </a:ext>
            </a:extLst>
          </p:cNvPr>
          <p:cNvSpPr>
            <a:spLocks noGrp="1"/>
          </p:cNvSpPr>
          <p:nvPr>
            <p:ph type="body" sz="quarter" idx="14"/>
          </p:nvPr>
        </p:nvSpPr>
        <p:spPr/>
        <p:txBody>
          <a:bodyPr/>
          <a:lstStyle/>
          <a:p>
            <a:r>
              <a:rPr lang="en-US"/>
              <a:t>08/06/2017 - 07/07/2017</a:t>
            </a:r>
          </a:p>
        </p:txBody>
      </p:sp>
      <p:sp>
        <p:nvSpPr>
          <p:cNvPr id="5" name="Footer Placeholder 4">
            <a:extLst>
              <a:ext uri="{FF2B5EF4-FFF2-40B4-BE49-F238E27FC236}">
                <a16:creationId xmlns:a16="http://schemas.microsoft.com/office/drawing/2014/main" id="{FFFEDD72-B4AA-46EA-BBF6-3F2AA27B9E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78896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883</Words>
  <Application>Microsoft Office PowerPoint</Application>
  <PresentationFormat>On-screen Show (4:3)</PresentationFormat>
  <Paragraphs>415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Reporte Facebook</vt:lpstr>
      <vt:lpstr>Facebook Key Metrics Table</vt:lpstr>
      <vt:lpstr>Facebook Fans Total</vt:lpstr>
      <vt:lpstr>Facebook Interaction Rate</vt:lpstr>
      <vt:lpstr>Facebook Fans Change Per Weekday</vt:lpstr>
      <vt:lpstr>Facebook Key Metrics Radar</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2017-07-17T14:27:40Z</dcterms:created>
  <dcterms:modified xsi:type="dcterms:W3CDTF">2017-07-17T14:28:32Z</dcterms:modified>
</cp:coreProperties>
</file>