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13-4FA0-9A1C-6421E9034D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9686152"/>
        <c:axId val="239687136"/>
      </c:radarChart>
      <c:catAx>
        <c:axId val="239686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687136"/>
        <c:crosses val="autoZero"/>
        <c:auto val="1"/>
        <c:lblAlgn val="ctr"/>
        <c:lblOffset val="100"/>
        <c:noMultiLvlLbl val="0"/>
      </c:catAx>
      <c:valAx>
        <c:axId val="239687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686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1/6/2017</c:v>
                </c:pt>
                <c:pt idx="1">
                  <c:v>2/6/2017</c:v>
                </c:pt>
                <c:pt idx="2">
                  <c:v>3/6/2017</c:v>
                </c:pt>
                <c:pt idx="3">
                  <c:v>4/6/2017</c:v>
                </c:pt>
                <c:pt idx="4">
                  <c:v>5/6/2017</c:v>
                </c:pt>
                <c:pt idx="5">
                  <c:v>6/6/2017</c:v>
                </c:pt>
                <c:pt idx="6">
                  <c:v>7/6/2017</c:v>
                </c:pt>
                <c:pt idx="7">
                  <c:v>8/6/2017</c:v>
                </c:pt>
                <c:pt idx="8">
                  <c:v>9/6/2017</c:v>
                </c:pt>
                <c:pt idx="9">
                  <c:v>10/6/2017</c:v>
                </c:pt>
                <c:pt idx="10">
                  <c:v>11/6/2017</c:v>
                </c:pt>
                <c:pt idx="11">
                  <c:v>12/6/2017</c:v>
                </c:pt>
                <c:pt idx="12">
                  <c:v>13/06/2017</c:v>
                </c:pt>
                <c:pt idx="13">
                  <c:v>14/06/2017</c:v>
                </c:pt>
                <c:pt idx="14">
                  <c:v>15/06/2017</c:v>
                </c:pt>
                <c:pt idx="15">
                  <c:v>16/06/2017</c:v>
                </c:pt>
                <c:pt idx="16">
                  <c:v>17/06/2017</c:v>
                </c:pt>
                <c:pt idx="17">
                  <c:v>18/06/2017</c:v>
                </c:pt>
                <c:pt idx="18">
                  <c:v>19/06/2017</c:v>
                </c:pt>
                <c:pt idx="19">
                  <c:v>20/06/2017</c:v>
                </c:pt>
                <c:pt idx="20">
                  <c:v>21/06/2017</c:v>
                </c:pt>
                <c:pt idx="21">
                  <c:v>22/06/2017</c:v>
                </c:pt>
                <c:pt idx="22">
                  <c:v>23/06/2017</c:v>
                </c:pt>
                <c:pt idx="23">
                  <c:v>24/06/2017</c:v>
                </c:pt>
                <c:pt idx="24">
                  <c:v>25/06/2017</c:v>
                </c:pt>
                <c:pt idx="25">
                  <c:v>26/06/2017</c:v>
                </c:pt>
                <c:pt idx="26">
                  <c:v>27/06/2017</c:v>
                </c:pt>
                <c:pt idx="27">
                  <c:v>28/06/2017</c:v>
                </c:pt>
                <c:pt idx="28">
                  <c:v>29/06/2017</c:v>
                </c:pt>
                <c:pt idx="29">
                  <c:v>30/06/2017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33000</c:v>
                </c:pt>
                <c:pt idx="1">
                  <c:v>33034</c:v>
                </c:pt>
                <c:pt idx="2">
                  <c:v>33067</c:v>
                </c:pt>
                <c:pt idx="3">
                  <c:v>33116</c:v>
                </c:pt>
                <c:pt idx="4">
                  <c:v>33151</c:v>
                </c:pt>
                <c:pt idx="5">
                  <c:v>33183</c:v>
                </c:pt>
                <c:pt idx="6">
                  <c:v>33229</c:v>
                </c:pt>
                <c:pt idx="7">
                  <c:v>33257</c:v>
                </c:pt>
                <c:pt idx="8">
                  <c:v>33313</c:v>
                </c:pt>
                <c:pt idx="9">
                  <c:v>33364</c:v>
                </c:pt>
                <c:pt idx="10">
                  <c:v>33404</c:v>
                </c:pt>
                <c:pt idx="11">
                  <c:v>33449</c:v>
                </c:pt>
                <c:pt idx="12">
                  <c:v>33476</c:v>
                </c:pt>
                <c:pt idx="13">
                  <c:v>33521</c:v>
                </c:pt>
                <c:pt idx="14">
                  <c:v>33607</c:v>
                </c:pt>
                <c:pt idx="15">
                  <c:v>33640</c:v>
                </c:pt>
                <c:pt idx="16">
                  <c:v>33670</c:v>
                </c:pt>
                <c:pt idx="17">
                  <c:v>33686</c:v>
                </c:pt>
                <c:pt idx="18">
                  <c:v>33713</c:v>
                </c:pt>
                <c:pt idx="19">
                  <c:v>33744</c:v>
                </c:pt>
                <c:pt idx="20">
                  <c:v>33789</c:v>
                </c:pt>
                <c:pt idx="21">
                  <c:v>33845</c:v>
                </c:pt>
                <c:pt idx="22">
                  <c:v>33871</c:v>
                </c:pt>
                <c:pt idx="23">
                  <c:v>33896</c:v>
                </c:pt>
                <c:pt idx="24">
                  <c:v>33922</c:v>
                </c:pt>
                <c:pt idx="25">
                  <c:v>33951</c:v>
                </c:pt>
                <c:pt idx="26">
                  <c:v>33968</c:v>
                </c:pt>
                <c:pt idx="27">
                  <c:v>34030</c:v>
                </c:pt>
                <c:pt idx="28">
                  <c:v>34067</c:v>
                </c:pt>
                <c:pt idx="29">
                  <c:v>34118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78-4DE6-800C-6301DB3836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576568"/>
        <c:axId val="235575912"/>
      </c:lineChart>
      <c:catAx>
        <c:axId val="235576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575912"/>
        <c:crosses val="autoZero"/>
        <c:auto val="1"/>
        <c:lblAlgn val="ctr"/>
        <c:lblOffset val="100"/>
        <c:noMultiLvlLbl val="0"/>
      </c:catAx>
      <c:valAx>
        <c:axId val="235575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576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34</c:v>
                </c:pt>
                <c:pt idx="1">
                  <c:v>27</c:v>
                </c:pt>
                <c:pt idx="2">
                  <c:v>50</c:v>
                </c:pt>
                <c:pt idx="3">
                  <c:v>51</c:v>
                </c:pt>
                <c:pt idx="4">
                  <c:v>40</c:v>
                </c:pt>
                <c:pt idx="5">
                  <c:v>35</c:v>
                </c:pt>
                <c:pt idx="6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3D-4152-BA42-AA78DD0052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233392"/>
        <c:axId val="286231096"/>
      </c:barChart>
      <c:catAx>
        <c:axId val="286233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231096"/>
        <c:crosses val="autoZero"/>
        <c:auto val="1"/>
        <c:lblAlgn val="ctr"/>
        <c:lblOffset val="100"/>
        <c:noMultiLvlLbl val="0"/>
      </c:catAx>
      <c:valAx>
        <c:axId val="286231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233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12</c:v>
                </c:pt>
                <c:pt idx="13">
                  <c:v>9</c:v>
                </c:pt>
                <c:pt idx="14">
                  <c:v>14</c:v>
                </c:pt>
                <c:pt idx="15">
                  <c:v>14</c:v>
                </c:pt>
                <c:pt idx="16">
                  <c:v>8</c:v>
                </c:pt>
                <c:pt idx="17">
                  <c:v>8</c:v>
                </c:pt>
                <c:pt idx="18">
                  <c:v>4</c:v>
                </c:pt>
                <c:pt idx="19">
                  <c:v>1</c:v>
                </c:pt>
                <c:pt idx="20">
                  <c:v>6</c:v>
                </c:pt>
                <c:pt idx="21">
                  <c:v>0</c:v>
                </c:pt>
                <c:pt idx="22">
                  <c:v>3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16-47A8-ACDB-C5934B5DC6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230112"/>
        <c:axId val="286233064"/>
      </c:lineChart>
      <c:catAx>
        <c:axId val="28623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233064"/>
        <c:crosses val="autoZero"/>
        <c:auto val="1"/>
        <c:lblAlgn val="ctr"/>
        <c:lblOffset val="100"/>
        <c:noMultiLvlLbl val="0"/>
      </c:catAx>
      <c:valAx>
        <c:axId val="286233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230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0.31592751549832998</c:v>
                </c:pt>
                <c:pt idx="1">
                  <c:v>0.40534096328087998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0.11872118900016</c:v>
                </c:pt>
                <c:pt idx="13">
                  <c:v>9.4712022465957002E-2</c:v>
                </c:pt>
                <c:pt idx="14">
                  <c:v>0.11687614960147</c:v>
                </c:pt>
                <c:pt idx="15">
                  <c:v>0.11176680972818</c:v>
                </c:pt>
                <c:pt idx="16">
                  <c:v>9.9472460658083003E-2</c:v>
                </c:pt>
                <c:pt idx="17">
                  <c:v>0.13412017167382001</c:v>
                </c:pt>
                <c:pt idx="18">
                  <c:v>0.13039461134954999</c:v>
                </c:pt>
                <c:pt idx="19">
                  <c:v>0.29804482594182002</c:v>
                </c:pt>
                <c:pt idx="20">
                  <c:v>0.12716579240184001</c:v>
                </c:pt>
                <c:pt idx="21">
                  <c:v>0</c:v>
                </c:pt>
                <c:pt idx="22">
                  <c:v>0.16591161977428001</c:v>
                </c:pt>
                <c:pt idx="23">
                  <c:v>0.50369575584168003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D3-4041-865D-5ADCAC9B7C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209672"/>
        <c:axId val="235203440"/>
      </c:lineChart>
      <c:catAx>
        <c:axId val="235209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203440"/>
        <c:crosses val="autoZero"/>
        <c:auto val="1"/>
        <c:lblAlgn val="ctr"/>
        <c:lblOffset val="100"/>
        <c:noMultiLvlLbl val="0"/>
      </c:catAx>
      <c:valAx>
        <c:axId val="235203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209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</c:v>
                </c:pt>
                <c:pt idx="1">
                  <c:v>15</c:v>
                </c:pt>
                <c:pt idx="2">
                  <c:v>16</c:v>
                </c:pt>
                <c:pt idx="3">
                  <c:v>14</c:v>
                </c:pt>
                <c:pt idx="4">
                  <c:v>16</c:v>
                </c:pt>
                <c:pt idx="5">
                  <c:v>7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AC-4307-BC4F-DB7A383EB0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5205080"/>
        <c:axId val="235205736"/>
      </c:barChart>
      <c:catAx>
        <c:axId val="235205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205736"/>
        <c:crosses val="autoZero"/>
        <c:auto val="1"/>
        <c:lblAlgn val="ctr"/>
        <c:lblOffset val="100"/>
        <c:noMultiLvlLbl val="0"/>
      </c:catAx>
      <c:valAx>
        <c:axId val="235205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205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0.12309371963226</c:v>
                </c:pt>
                <c:pt idx="1">
                  <c:v>0.29403923883182997</c:v>
                </c:pt>
                <c:pt idx="2">
                  <c:v>0.18096331223681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32-4253-809E-4FD5256D0D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8579064"/>
        <c:axId val="238581032"/>
      </c:barChart>
      <c:catAx>
        <c:axId val="238579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581032"/>
        <c:crosses val="autoZero"/>
        <c:auto val="1"/>
        <c:lblAlgn val="ctr"/>
        <c:lblOffset val="100"/>
        <c:noMultiLvlLbl val="0"/>
      </c:catAx>
      <c:valAx>
        <c:axId val="238581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579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AD-43E6-9DF7-DB933FBEFC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AD-43E6-9DF7-DB933FBEFC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5AD-43E6-9DF7-DB933FBEFC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8579720"/>
        <c:axId val="238581360"/>
      </c:barChart>
      <c:catAx>
        <c:axId val="238579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581360"/>
        <c:crosses val="autoZero"/>
        <c:auto val="1"/>
        <c:lblAlgn val="ctr"/>
        <c:lblOffset val="100"/>
        <c:noMultiLvlLbl val="0"/>
      </c:catAx>
      <c:valAx>
        <c:axId val="238581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579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0.10796140895369</c:v>
                </c:pt>
                <c:pt idx="1">
                  <c:v>0.14144243471696999</c:v>
                </c:pt>
                <c:pt idx="2">
                  <c:v>0.1458252629697</c:v>
                </c:pt>
                <c:pt idx="3">
                  <c:v>0.11408478883672001</c:v>
                </c:pt>
                <c:pt idx="4">
                  <c:v>0.11826186715933</c:v>
                </c:pt>
                <c:pt idx="5">
                  <c:v>0.16133632451162999</c:v>
                </c:pt>
                <c:pt idx="6">
                  <c:v>0.17282994129741999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1B-45E6-A750-C21A3A4A45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357936"/>
        <c:axId val="49358264"/>
      </c:barChart>
      <c:catAx>
        <c:axId val="49357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58264"/>
        <c:crosses val="autoZero"/>
        <c:auto val="1"/>
        <c:lblAlgn val="ctr"/>
        <c:lblOffset val="100"/>
        <c:noMultiLvlLbl val="0"/>
      </c:catAx>
      <c:valAx>
        <c:axId val="49358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57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3437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F7-47D0-B1D5-902941B3DB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F7-47D0-B1D5-902941B3DB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8743896"/>
        <c:axId val="238751768"/>
      </c:barChart>
      <c:catAx>
        <c:axId val="238743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751768"/>
        <c:crosses val="autoZero"/>
        <c:auto val="1"/>
        <c:lblAlgn val="ctr"/>
        <c:lblOffset val="100"/>
        <c:noMultiLvlLbl val="0"/>
      </c:catAx>
      <c:valAx>
        <c:axId val="238751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743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2EC04-2FE9-4C86-846A-91B3416F8C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5B524C-3FA2-4170-B0CC-8E76496C47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72140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FBCF4-9497-48EA-B7C0-133083BB9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1C74A5-33C4-4838-AE01-E00F021522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16566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8730152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6552345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016298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6731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09325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327710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4293668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8448826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584295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10392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bhdleon (Banco BHD León)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2214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0CAE52-4086-4B5D-859F-095DF9F029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</p:spTree>
    <p:extLst>
      <p:ext uri="{BB962C8B-B14F-4D97-AF65-F5344CB8AC3E}">
        <p14:creationId xmlns:p14="http://schemas.microsoft.com/office/powerpoint/2010/main" val="349134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9B10A-F85E-45CF-ABB2-6EB6203D2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B2E81E-FC47-4BB5-B153-A21E3A9074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88825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A4E8F3-FD9A-4A08-9EA5-4E8BF73E12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3C7FE6-D052-4B22-8E9C-C85CB8A52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065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6FD56-DAC5-42CE-899A-A922583C1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16DA2D-7ED8-4710-B237-81988EC18B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04130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AD54C9-2F4E-4B63-9874-4D8C6F3A48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CB69B4-F053-4F88-A71E-26F47201C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735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6AA9A-E95B-4C6A-9BD7-90C060667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E949F1-B278-4236-8C96-B1EC34D8D4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13481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4413A5-4E95-4E33-83EC-84EA400D58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FB7359-E90C-4354-B4E8-9FEF19526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440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6A46A-7BB5-46E7-A3A3-9151619B2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26A5FB-8941-459B-AF05-B511E27B0D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45356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AADBE5-4885-4283-81CF-1C1467B442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83226-AB5A-4013-9A08-70FCABC83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216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F0C08-54C7-42A0-BFBE-D0ECF23E5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0F6F27-B6A6-443A-AFA3-FA0F75CBF1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3921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757652-78DC-497E-A245-3980FCE4F5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375DD6-D10C-409E-8262-735ECB2DF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684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E6F25-0874-49FC-9F30-E61974BC5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2B6D64-DF23-46DB-8FD1-06894FD85F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0578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821266-DD4C-4DF6-B70A-128BF30B45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BA9016-07C2-458B-9D4D-147FFE1D7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7194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74327-2278-439F-B62F-5491EF90A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F9D822-0524-498E-8E80-C343BE6E30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67048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54432F-B9E3-49C0-B766-974F5B2A5C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19B2DC-CE95-439F-B207-CC90C50A7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484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97C8A-035A-4B84-9E8B-1639F766B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E2868A-4BBE-415F-9A6B-9F77D73CBB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32641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C56C34-8A7C-41EA-809F-21D7B56170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15235A-ADD5-4D6E-A598-4ABA5D4E8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7438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098F7-DAC4-4761-B21B-591457A16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BE738E-A9C5-46E2-858C-3646EBC304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36693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854B20-7FD5-4FC7-8E8D-4E502DE84D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A799F-AAC1-4929-83CD-B3B2D9D60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5448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37E04-E5B6-4B7A-8CD2-068F43777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DD3CE6-74B8-45FC-A4DA-355D299EC6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05092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FFDA7C-9CDC-4A33-A5C8-3C21DA2CA8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EBC4E-A503-4BF2-9D48-AA39D3538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6243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8BB85-EC6F-419D-AE4B-8A3BAE759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0201A3-52AF-4F86-BDB9-73B1119EAF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22347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5283867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553473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549639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789285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3535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571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- 2017-06-27 23:21:07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#MujeresQueCambianElMundo tienen su propio afán, su propia historia, su propio camino, y todas coinciden en una vida basada en principios y valores #PMQCEM17 #PremioMujeresQueCambianElMundo #MujerMujer #EstrategiaDeGenero #BHDLeon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986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- 2017-06-28 01:56:32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#MujeresQueCambianElMundo están convencidas de que las aspiraciones del espíritu humano se transforman en resultados palpables a través de la esperanza, la inspiración, el trabajo y la firmeza #PMQCEM17 #PremioMujeresQueCambianElMundo #MujerMujer #EstrategiaDeGenero #BHDLeon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600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- 2017-06-06 17:27:52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#LatePost Clientes empresariales comparten en los #EncuentrosdeNegociosBHDLeon y conocen la propuesta de valor de las empresas del Centro Financiero BHD León #CFBHDL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893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- 2017-06-28 00:29:46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#PMQCEM17 #BHDLeon es uno de los componentes sociales de la Estrategia de Género Mujer que ejecutamos desde hace más de 2 años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5851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DA2235-098F-4D0A-AC21-8BA7DC6303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</p:spTree>
    <p:extLst>
      <p:ext uri="{BB962C8B-B14F-4D97-AF65-F5344CB8AC3E}">
        <p14:creationId xmlns:p14="http://schemas.microsoft.com/office/powerpoint/2010/main" val="19853241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FEE4E-72BB-41F0-81B0-4E675246C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C95AFB-480D-4720-A134-5C539340A8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72154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2798914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381651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475872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943937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009514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24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- 2017-06-28 01:48:18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María Marciano, ganadora del primer lugar del #PMQCEM17 recibe reconocimiento de Luis Molina Achécar, presidente del Banco BHD León, y de Margarita Cedeño, vicepresidenta de la República Dominicana.
.
Juana Ferrer (Negrita), ganadora del segundo lugar del #PMQCEM17 recibe reconocimiento de parte de Josefina Navarro, vicepresidente de Comunicación Corporativa y Responsabilidad Social del #BHDLeon.
.
Kathleen Martínez, ganadora del segundo lugar del #PMQCEM17 recibe reconocimiento de parte de Steven Puig, gerente general del Banco BHD León y miembro del Jurado del Premio y de Luis Molina Achécar, presidente del Banco BHD León.
#MujeresQueCambianElMundo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583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- 2017-06-19 16:38:42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Presentación de la propuesta de valor de las empresas del Centro Financiero BHD León #CFBHDL con clientes empresariales #EncuentrosdeNegociosBHDLeon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081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- 2017-06-28 00:54:36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#PMQCEM17 #BHDLeon celebra este año su tercera edición.  #MujeresQueCambianElMundo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484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F3AAF1-5F33-42D9-B11C-661BAB8E39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</p:spTree>
    <p:extLst>
      <p:ext uri="{BB962C8B-B14F-4D97-AF65-F5344CB8AC3E}">
        <p14:creationId xmlns:p14="http://schemas.microsoft.com/office/powerpoint/2010/main" val="9918114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B76C5-8109-4EF5-9C0E-4B7A4A64A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6B9993-95C2-4852-81AB-5E0E379C4A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79024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3595831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526204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214751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197957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455718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285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- 2017-06-23 19:08:52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educación es un recurso para la vida. Apoyamos a la juventud profesional que busca la mejora continua y la excelencia #EducacionBHDLeon #Mejoratumundo @barnamanagementschool (@get_repost)
・・・
Josefina Navarro, Vicepresidente de comunicación corporativa y responsabilidad social del @bhdleon en representación del Sr. Carlos Guillermo León, miembro del consejo académico empresarial de esta institución, hace entrega de la Beca BHD - León a Katherine Báez.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793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- 2017-06-24 22:02:32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Pago todo con mi Tarjeta de Débito #BHDLeón
Más práctica que el efectivo. Más segura para comprar.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28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- 2017-06-02 20:24:48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#nominaempresarialbhdleon
#adoarh #congresoadoarh2017 #NegocioyTalento #SinergiaqueTransforma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157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5EC49F-0E9C-4E0A-B973-3DAD086A31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</p:spTree>
    <p:extLst>
      <p:ext uri="{BB962C8B-B14F-4D97-AF65-F5344CB8AC3E}">
        <p14:creationId xmlns:p14="http://schemas.microsoft.com/office/powerpoint/2010/main" val="38558104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324</Words>
  <Application>Microsoft Office PowerPoint</Application>
  <PresentationFormat>On-screen Show (4:3)</PresentationFormat>
  <Paragraphs>125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3</vt:lpstr>
      <vt:lpstr>Instagram Posts Table - 2 of 3</vt:lpstr>
      <vt:lpstr>Instagram Posts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2017-07-10T19:33:18Z</dcterms:created>
  <dcterms:modified xsi:type="dcterms:W3CDTF">2017-07-10T19:33:42Z</dcterms:modified>
</cp:coreProperties>
</file>