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100</c:v>
                </c:pt>
                <c:pt idx="1">
                  <c:v>100</c:v>
                </c:pt>
                <c:pt idx="2">
                  <c:v>100</c:v>
                </c:pt>
                <c:pt idx="3">
                  <c:v>100</c:v>
                </c:pt>
                <c:pt idx="4">
                  <c:v>100</c:v>
                </c:pt>
              </c:numCache>
            </c:numRef>
          </c:val>
          <c:extLst>
            <c:ext xmlns:c16="http://schemas.microsoft.com/office/drawing/2014/chart" uri="{C3380CC4-5D6E-409C-BE32-E72D297353CC}">
              <c16:uniqueId val="{00000000-39B4-4F3F-8EF2-243D8FA81329}"/>
            </c:ext>
          </c:extLst>
        </c:ser>
        <c:dLbls>
          <c:showLegendKey val="0"/>
          <c:showVal val="0"/>
          <c:showCatName val="0"/>
          <c:showSerName val="0"/>
          <c:showPercent val="0"/>
          <c:showBubbleSize val="0"/>
        </c:dLbls>
        <c:axId val="239702624"/>
        <c:axId val="239702952"/>
      </c:radarChart>
      <c:catAx>
        <c:axId val="23970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702952"/>
        <c:crosses val="autoZero"/>
        <c:auto val="1"/>
        <c:lblAlgn val="ctr"/>
        <c:lblOffset val="100"/>
        <c:noMultiLvlLbl val="0"/>
      </c:catAx>
      <c:valAx>
        <c:axId val="23970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70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1/6/2017</c:v>
                </c:pt>
                <c:pt idx="1">
                  <c:v>2/6/2017</c:v>
                </c:pt>
                <c:pt idx="2">
                  <c:v>3/6/2017</c:v>
                </c:pt>
                <c:pt idx="3">
                  <c:v>4/6/2017</c:v>
                </c:pt>
                <c:pt idx="4">
                  <c:v>5/6/2017</c:v>
                </c:pt>
                <c:pt idx="5">
                  <c:v>6/6/2017</c:v>
                </c:pt>
                <c:pt idx="6">
                  <c:v>7/6/2017</c:v>
                </c:pt>
                <c:pt idx="7">
                  <c:v>8/6/2017</c:v>
                </c:pt>
                <c:pt idx="8">
                  <c:v>9/6/2017</c:v>
                </c:pt>
                <c:pt idx="9">
                  <c:v>10/6/2017</c:v>
                </c:pt>
                <c:pt idx="10">
                  <c:v>11/6/2017</c:v>
                </c:pt>
                <c:pt idx="11">
                  <c:v>12/6/2017</c:v>
                </c:pt>
                <c:pt idx="12">
                  <c:v>13/06/2017</c:v>
                </c:pt>
                <c:pt idx="13">
                  <c:v>14/06/2017</c:v>
                </c:pt>
                <c:pt idx="14">
                  <c:v>15/06/2017</c:v>
                </c:pt>
                <c:pt idx="15">
                  <c:v>16/06/2017</c:v>
                </c:pt>
                <c:pt idx="16">
                  <c:v>17/06/2017</c:v>
                </c:pt>
                <c:pt idx="17">
                  <c:v>18/06/2017</c:v>
                </c:pt>
                <c:pt idx="18">
                  <c:v>19/06/2017</c:v>
                </c:pt>
                <c:pt idx="19">
                  <c:v>20/06/2017</c:v>
                </c:pt>
                <c:pt idx="20">
                  <c:v>21/06/2017</c:v>
                </c:pt>
                <c:pt idx="21">
                  <c:v>22/06/2017</c:v>
                </c:pt>
                <c:pt idx="22">
                  <c:v>23/06/2017</c:v>
                </c:pt>
                <c:pt idx="23">
                  <c:v>24/06/2017</c:v>
                </c:pt>
                <c:pt idx="24">
                  <c:v>25/06/2017</c:v>
                </c:pt>
                <c:pt idx="25">
                  <c:v>26/06/2017</c:v>
                </c:pt>
                <c:pt idx="26">
                  <c:v>27/06/2017</c:v>
                </c:pt>
                <c:pt idx="27">
                  <c:v>28/06/2017</c:v>
                </c:pt>
                <c:pt idx="28">
                  <c:v>29/06/2017</c:v>
                </c:pt>
                <c:pt idx="29">
                  <c:v>30/06/2017</c:v>
                </c:pt>
              </c:strCache>
            </c:strRef>
          </c:cat>
          <c:val>
            <c:numRef>
              <c:f>Sheet1!$B$2:$B$31</c:f>
              <c:numCache>
                <c:formatCode>General</c:formatCode>
                <c:ptCount val="30"/>
                <c:pt idx="0">
                  <c:v>7861</c:v>
                </c:pt>
                <c:pt idx="1">
                  <c:v>7876</c:v>
                </c:pt>
                <c:pt idx="2">
                  <c:v>7901</c:v>
                </c:pt>
                <c:pt idx="3">
                  <c:v>7930</c:v>
                </c:pt>
                <c:pt idx="4">
                  <c:v>7943</c:v>
                </c:pt>
                <c:pt idx="5">
                  <c:v>7990</c:v>
                </c:pt>
                <c:pt idx="6">
                  <c:v>8023</c:v>
                </c:pt>
                <c:pt idx="7">
                  <c:v>8066</c:v>
                </c:pt>
                <c:pt idx="8">
                  <c:v>8100</c:v>
                </c:pt>
                <c:pt idx="9">
                  <c:v>8125</c:v>
                </c:pt>
                <c:pt idx="12">
                  <c:v>8185</c:v>
                </c:pt>
                <c:pt idx="13">
                  <c:v>8235</c:v>
                </c:pt>
                <c:pt idx="14">
                  <c:v>8283</c:v>
                </c:pt>
                <c:pt idx="15">
                  <c:v>8314</c:v>
                </c:pt>
                <c:pt idx="16">
                  <c:v>8346</c:v>
                </c:pt>
                <c:pt idx="17">
                  <c:v>8363</c:v>
                </c:pt>
                <c:pt idx="19">
                  <c:v>8413</c:v>
                </c:pt>
                <c:pt idx="20">
                  <c:v>8432</c:v>
                </c:pt>
                <c:pt idx="21">
                  <c:v>8458</c:v>
                </c:pt>
                <c:pt idx="22">
                  <c:v>8488</c:v>
                </c:pt>
                <c:pt idx="24">
                  <c:v>8581</c:v>
                </c:pt>
                <c:pt idx="25">
                  <c:v>8607</c:v>
                </c:pt>
                <c:pt idx="26">
                  <c:v>8670</c:v>
                </c:pt>
                <c:pt idx="27">
                  <c:v>8719</c:v>
                </c:pt>
                <c:pt idx="28">
                  <c:v>8762</c:v>
                </c:pt>
                <c:pt idx="29">
                  <c:v>8799</c:v>
                </c:pt>
              </c:numCache>
            </c:numRef>
          </c:val>
          <c:smooth val="0"/>
          <c:extLst>
            <c:ext xmlns:c16="http://schemas.microsoft.com/office/drawing/2014/chart" uri="{C3380CC4-5D6E-409C-BE32-E72D297353CC}">
              <c16:uniqueId val="{00000000-37B2-4DCE-974A-1F079D8AC93C}"/>
            </c:ext>
          </c:extLst>
        </c:ser>
        <c:dLbls>
          <c:showLegendKey val="0"/>
          <c:showVal val="0"/>
          <c:showCatName val="0"/>
          <c:showSerName val="0"/>
          <c:showPercent val="0"/>
          <c:showBubbleSize val="0"/>
        </c:dLbls>
        <c:smooth val="0"/>
        <c:axId val="239067880"/>
        <c:axId val="239067552"/>
      </c:lineChart>
      <c:catAx>
        <c:axId val="239067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067552"/>
        <c:crosses val="autoZero"/>
        <c:auto val="1"/>
        <c:lblAlgn val="ctr"/>
        <c:lblOffset val="100"/>
        <c:noMultiLvlLbl val="0"/>
      </c:catAx>
      <c:valAx>
        <c:axId val="23906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06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1/6/2017</c:v>
                </c:pt>
                <c:pt idx="1">
                  <c:v>2/6/2017</c:v>
                </c:pt>
                <c:pt idx="2">
                  <c:v>3/6/2017</c:v>
                </c:pt>
                <c:pt idx="3">
                  <c:v>4/6/2017</c:v>
                </c:pt>
                <c:pt idx="4">
                  <c:v>5/6/2017</c:v>
                </c:pt>
                <c:pt idx="5">
                  <c:v>6/6/2017</c:v>
                </c:pt>
                <c:pt idx="6">
                  <c:v>7/6/2017</c:v>
                </c:pt>
                <c:pt idx="7">
                  <c:v>8/6/2017</c:v>
                </c:pt>
                <c:pt idx="8">
                  <c:v>9/6/2017</c:v>
                </c:pt>
                <c:pt idx="9">
                  <c:v>10/6/2017</c:v>
                </c:pt>
                <c:pt idx="10">
                  <c:v>11/6/2017</c:v>
                </c:pt>
                <c:pt idx="11">
                  <c:v>12/6/2017</c:v>
                </c:pt>
                <c:pt idx="12">
                  <c:v>13/06/2017</c:v>
                </c:pt>
                <c:pt idx="13">
                  <c:v>14/06/2017</c:v>
                </c:pt>
                <c:pt idx="14">
                  <c:v>15/06/2017</c:v>
                </c:pt>
                <c:pt idx="15">
                  <c:v>16/06/2017</c:v>
                </c:pt>
                <c:pt idx="16">
                  <c:v>17/06/2017</c:v>
                </c:pt>
                <c:pt idx="17">
                  <c:v>18/06/2017</c:v>
                </c:pt>
                <c:pt idx="18">
                  <c:v>19/06/2017</c:v>
                </c:pt>
                <c:pt idx="19">
                  <c:v>20/06/2017</c:v>
                </c:pt>
                <c:pt idx="20">
                  <c:v>21/06/2017</c:v>
                </c:pt>
                <c:pt idx="21">
                  <c:v>22/06/2017</c:v>
                </c:pt>
                <c:pt idx="22">
                  <c:v>23/06/2017</c:v>
                </c:pt>
                <c:pt idx="23">
                  <c:v>24/06/2017</c:v>
                </c:pt>
                <c:pt idx="24">
                  <c:v>25/06/2017</c:v>
                </c:pt>
                <c:pt idx="25">
                  <c:v>26/06/2017</c:v>
                </c:pt>
                <c:pt idx="26">
                  <c:v>27/06/2017</c:v>
                </c:pt>
                <c:pt idx="27">
                  <c:v>28/06/2017</c:v>
                </c:pt>
                <c:pt idx="28">
                  <c:v>29/06/2017</c:v>
                </c:pt>
                <c:pt idx="29">
                  <c:v>30/06/2017</c:v>
                </c:pt>
              </c:strCache>
            </c:strRef>
          </c:cat>
          <c:val>
            <c:numRef>
              <c:f>Sheet1!$B$2:$B$31</c:f>
              <c:numCache>
                <c:formatCode>General</c:formatCode>
                <c:ptCount val="30"/>
                <c:pt idx="0">
                  <c:v>35</c:v>
                </c:pt>
                <c:pt idx="1">
                  <c:v>15</c:v>
                </c:pt>
                <c:pt idx="2">
                  <c:v>25</c:v>
                </c:pt>
                <c:pt idx="3">
                  <c:v>29</c:v>
                </c:pt>
                <c:pt idx="4">
                  <c:v>13</c:v>
                </c:pt>
                <c:pt idx="5">
                  <c:v>47</c:v>
                </c:pt>
                <c:pt idx="6">
                  <c:v>33</c:v>
                </c:pt>
                <c:pt idx="7">
                  <c:v>43</c:v>
                </c:pt>
                <c:pt idx="8">
                  <c:v>34</c:v>
                </c:pt>
                <c:pt idx="9">
                  <c:v>25</c:v>
                </c:pt>
                <c:pt idx="12">
                  <c:v>60</c:v>
                </c:pt>
                <c:pt idx="13">
                  <c:v>50</c:v>
                </c:pt>
                <c:pt idx="14">
                  <c:v>48</c:v>
                </c:pt>
                <c:pt idx="15">
                  <c:v>31</c:v>
                </c:pt>
                <c:pt idx="16">
                  <c:v>32</c:v>
                </c:pt>
                <c:pt idx="17">
                  <c:v>17</c:v>
                </c:pt>
                <c:pt idx="19">
                  <c:v>50</c:v>
                </c:pt>
                <c:pt idx="20">
                  <c:v>19</c:v>
                </c:pt>
                <c:pt idx="21">
                  <c:v>26</c:v>
                </c:pt>
                <c:pt idx="22">
                  <c:v>30</c:v>
                </c:pt>
                <c:pt idx="24">
                  <c:v>93</c:v>
                </c:pt>
                <c:pt idx="25">
                  <c:v>26</c:v>
                </c:pt>
                <c:pt idx="26">
                  <c:v>63</c:v>
                </c:pt>
                <c:pt idx="27">
                  <c:v>49</c:v>
                </c:pt>
                <c:pt idx="28">
                  <c:v>43</c:v>
                </c:pt>
                <c:pt idx="29">
                  <c:v>37</c:v>
                </c:pt>
              </c:numCache>
            </c:numRef>
          </c:val>
          <c:smooth val="0"/>
          <c:extLst>
            <c:ext xmlns:c16="http://schemas.microsoft.com/office/drawing/2014/chart" uri="{C3380CC4-5D6E-409C-BE32-E72D297353CC}">
              <c16:uniqueId val="{00000000-2C12-469A-9CF7-1E4E90927EBD}"/>
            </c:ext>
          </c:extLst>
        </c:ser>
        <c:dLbls>
          <c:showLegendKey val="0"/>
          <c:showVal val="0"/>
          <c:showCatName val="0"/>
          <c:showSerName val="0"/>
          <c:showPercent val="0"/>
          <c:showBubbleSize val="0"/>
        </c:dLbls>
        <c:smooth val="0"/>
        <c:axId val="240680344"/>
        <c:axId val="240680672"/>
      </c:lineChart>
      <c:catAx>
        <c:axId val="240680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80672"/>
        <c:crosses val="autoZero"/>
        <c:auto val="1"/>
        <c:lblAlgn val="ctr"/>
        <c:lblOffset val="100"/>
        <c:noMultiLvlLbl val="0"/>
      </c:catAx>
      <c:valAx>
        <c:axId val="24068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8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1/6/2017</c:v>
                </c:pt>
                <c:pt idx="1">
                  <c:v>2/6/2017</c:v>
                </c:pt>
                <c:pt idx="2">
                  <c:v>3/6/2017</c:v>
                </c:pt>
                <c:pt idx="3">
                  <c:v>4/6/2017</c:v>
                </c:pt>
                <c:pt idx="4">
                  <c:v>5/6/2017</c:v>
                </c:pt>
                <c:pt idx="5">
                  <c:v>6/6/2017</c:v>
                </c:pt>
                <c:pt idx="6">
                  <c:v>7/6/2017</c:v>
                </c:pt>
                <c:pt idx="7">
                  <c:v>8/6/2017</c:v>
                </c:pt>
                <c:pt idx="8">
                  <c:v>9/6/2017</c:v>
                </c:pt>
                <c:pt idx="9">
                  <c:v>10/6/2017</c:v>
                </c:pt>
                <c:pt idx="10">
                  <c:v>11/6/2017</c:v>
                </c:pt>
                <c:pt idx="11">
                  <c:v>12/6/2017</c:v>
                </c:pt>
                <c:pt idx="12">
                  <c:v>13/06/2017</c:v>
                </c:pt>
                <c:pt idx="13">
                  <c:v>14/06/2017</c:v>
                </c:pt>
                <c:pt idx="14">
                  <c:v>15/06/2017</c:v>
                </c:pt>
                <c:pt idx="15">
                  <c:v>16/06/2017</c:v>
                </c:pt>
                <c:pt idx="16">
                  <c:v>17/06/2017</c:v>
                </c:pt>
                <c:pt idx="17">
                  <c:v>18/06/2017</c:v>
                </c:pt>
                <c:pt idx="18">
                  <c:v>19/06/2017</c:v>
                </c:pt>
                <c:pt idx="19">
                  <c:v>20/06/2017</c:v>
                </c:pt>
                <c:pt idx="20">
                  <c:v>21/06/2017</c:v>
                </c:pt>
                <c:pt idx="21">
                  <c:v>22/06/2017</c:v>
                </c:pt>
                <c:pt idx="22">
                  <c:v>23/06/2017</c:v>
                </c:pt>
                <c:pt idx="23">
                  <c:v>24/06/2017</c:v>
                </c:pt>
                <c:pt idx="24">
                  <c:v>25/06/2017</c:v>
                </c:pt>
                <c:pt idx="25">
                  <c:v>26/06/2017</c:v>
                </c:pt>
                <c:pt idx="26">
                  <c:v>27/06/2017</c:v>
                </c:pt>
                <c:pt idx="27">
                  <c:v>28/06/2017</c:v>
                </c:pt>
                <c:pt idx="28">
                  <c:v>29/06/2017</c:v>
                </c:pt>
                <c:pt idx="29">
                  <c:v>30/06/2017</c:v>
                </c:pt>
              </c:strCache>
            </c:strRef>
          </c:cat>
          <c:val>
            <c:numRef>
              <c:f>Sheet1!$B$2:$B$31</c:f>
              <c:numCache>
                <c:formatCode>General</c:formatCode>
                <c:ptCount val="30"/>
                <c:pt idx="0">
                  <c:v>2</c:v>
                </c:pt>
                <c:pt idx="1">
                  <c:v>2</c:v>
                </c:pt>
                <c:pt idx="2">
                  <c:v>2</c:v>
                </c:pt>
                <c:pt idx="3">
                  <c:v>1</c:v>
                </c:pt>
                <c:pt idx="4">
                  <c:v>0</c:v>
                </c:pt>
                <c:pt idx="5">
                  <c:v>0</c:v>
                </c:pt>
                <c:pt idx="6">
                  <c:v>0</c:v>
                </c:pt>
                <c:pt idx="7">
                  <c:v>0</c:v>
                </c:pt>
                <c:pt idx="8">
                  <c:v>0</c:v>
                </c:pt>
                <c:pt idx="9">
                  <c:v>1</c:v>
                </c:pt>
                <c:pt idx="10">
                  <c:v>1</c:v>
                </c:pt>
                <c:pt idx="11">
                  <c:v>0</c:v>
                </c:pt>
                <c:pt idx="12">
                  <c:v>0</c:v>
                </c:pt>
                <c:pt idx="13">
                  <c:v>1</c:v>
                </c:pt>
                <c:pt idx="14">
                  <c:v>0</c:v>
                </c:pt>
                <c:pt idx="15">
                  <c:v>0</c:v>
                </c:pt>
                <c:pt idx="16">
                  <c:v>1</c:v>
                </c:pt>
                <c:pt idx="17">
                  <c:v>1</c:v>
                </c:pt>
                <c:pt idx="18">
                  <c:v>0</c:v>
                </c:pt>
                <c:pt idx="19">
                  <c:v>0</c:v>
                </c:pt>
                <c:pt idx="20">
                  <c:v>0</c:v>
                </c:pt>
                <c:pt idx="21">
                  <c:v>0</c:v>
                </c:pt>
                <c:pt idx="22">
                  <c:v>1</c:v>
                </c:pt>
                <c:pt idx="23">
                  <c:v>1</c:v>
                </c:pt>
                <c:pt idx="24">
                  <c:v>1</c:v>
                </c:pt>
                <c:pt idx="25">
                  <c:v>0</c:v>
                </c:pt>
                <c:pt idx="26">
                  <c:v>0</c:v>
                </c:pt>
                <c:pt idx="27">
                  <c:v>1</c:v>
                </c:pt>
                <c:pt idx="28">
                  <c:v>0</c:v>
                </c:pt>
                <c:pt idx="29">
                  <c:v>0</c:v>
                </c:pt>
              </c:numCache>
            </c:numRef>
          </c:val>
          <c:smooth val="0"/>
          <c:extLst>
            <c:ext xmlns:c16="http://schemas.microsoft.com/office/drawing/2014/chart" uri="{C3380CC4-5D6E-409C-BE32-E72D297353CC}">
              <c16:uniqueId val="{00000000-1F93-4B11-BBF0-C83F9861D269}"/>
            </c:ext>
          </c:extLst>
        </c:ser>
        <c:dLbls>
          <c:showLegendKey val="0"/>
          <c:showVal val="0"/>
          <c:showCatName val="0"/>
          <c:showSerName val="0"/>
          <c:showPercent val="0"/>
          <c:showBubbleSize val="0"/>
        </c:dLbls>
        <c:smooth val="0"/>
        <c:axId val="286428232"/>
        <c:axId val="286427248"/>
      </c:lineChart>
      <c:catAx>
        <c:axId val="28642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27248"/>
        <c:crosses val="autoZero"/>
        <c:auto val="1"/>
        <c:lblAlgn val="ctr"/>
        <c:lblOffset val="100"/>
        <c:noMultiLvlLbl val="0"/>
      </c:catAx>
      <c:valAx>
        <c:axId val="286427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2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1/6/2017</c:v>
                </c:pt>
                <c:pt idx="1">
                  <c:v>2/6/2017</c:v>
                </c:pt>
                <c:pt idx="2">
                  <c:v>3/6/2017</c:v>
                </c:pt>
                <c:pt idx="3">
                  <c:v>4/6/2017</c:v>
                </c:pt>
                <c:pt idx="4">
                  <c:v>5/6/2017</c:v>
                </c:pt>
                <c:pt idx="5">
                  <c:v>6/6/2017</c:v>
                </c:pt>
                <c:pt idx="6">
                  <c:v>7/6/2017</c:v>
                </c:pt>
                <c:pt idx="7">
                  <c:v>8/6/2017</c:v>
                </c:pt>
                <c:pt idx="8">
                  <c:v>9/6/2017</c:v>
                </c:pt>
                <c:pt idx="9">
                  <c:v>10/6/2017</c:v>
                </c:pt>
                <c:pt idx="10">
                  <c:v>11/6/2017</c:v>
                </c:pt>
                <c:pt idx="11">
                  <c:v>12/6/2017</c:v>
                </c:pt>
                <c:pt idx="12">
                  <c:v>13/06/2017</c:v>
                </c:pt>
                <c:pt idx="13">
                  <c:v>14/06/2017</c:v>
                </c:pt>
                <c:pt idx="14">
                  <c:v>15/06/2017</c:v>
                </c:pt>
                <c:pt idx="15">
                  <c:v>16/06/2017</c:v>
                </c:pt>
                <c:pt idx="16">
                  <c:v>17/06/2017</c:v>
                </c:pt>
                <c:pt idx="17">
                  <c:v>18/06/2017</c:v>
                </c:pt>
                <c:pt idx="18">
                  <c:v>19/06/2017</c:v>
                </c:pt>
                <c:pt idx="19">
                  <c:v>20/06/2017</c:v>
                </c:pt>
                <c:pt idx="20">
                  <c:v>21/06/2017</c:v>
                </c:pt>
                <c:pt idx="21">
                  <c:v>22/06/2017</c:v>
                </c:pt>
                <c:pt idx="22">
                  <c:v>23/06/2017</c:v>
                </c:pt>
                <c:pt idx="23">
                  <c:v>24/06/2017</c:v>
                </c:pt>
                <c:pt idx="24">
                  <c:v>25/06/2017</c:v>
                </c:pt>
                <c:pt idx="25">
                  <c:v>26/06/2017</c:v>
                </c:pt>
                <c:pt idx="26">
                  <c:v>27/06/2017</c:v>
                </c:pt>
                <c:pt idx="27">
                  <c:v>28/06/2017</c:v>
                </c:pt>
                <c:pt idx="28">
                  <c:v>29/06/2017</c:v>
                </c:pt>
                <c:pt idx="29">
                  <c:v>30/06/2017</c:v>
                </c:pt>
              </c:strCache>
            </c:strRef>
          </c:cat>
          <c:val>
            <c:numRef>
              <c:f>Sheet1!$B$2:$B$31</c:f>
              <c:numCache>
                <c:formatCode>General</c:formatCode>
                <c:ptCount val="30"/>
                <c:pt idx="0">
                  <c:v>0.29963024352925999</c:v>
                </c:pt>
                <c:pt idx="1">
                  <c:v>0.27961362480934998</c:v>
                </c:pt>
                <c:pt idx="2">
                  <c:v>0.11409736308316</c:v>
                </c:pt>
                <c:pt idx="3">
                  <c:v>3.7902716361339003E-2</c:v>
                </c:pt>
                <c:pt idx="4">
                  <c:v>0</c:v>
                </c:pt>
                <c:pt idx="5">
                  <c:v>0</c:v>
                </c:pt>
                <c:pt idx="6">
                  <c:v>0</c:v>
                </c:pt>
                <c:pt idx="7">
                  <c:v>0</c:v>
                </c:pt>
                <c:pt idx="8">
                  <c:v>0</c:v>
                </c:pt>
                <c:pt idx="9">
                  <c:v>0.12327416173569999</c:v>
                </c:pt>
                <c:pt idx="10">
                  <c:v>0</c:v>
                </c:pt>
                <c:pt idx="11">
                  <c:v>0</c:v>
                </c:pt>
                <c:pt idx="12">
                  <c:v>0</c:v>
                </c:pt>
                <c:pt idx="13">
                  <c:v>0.13398294762485</c:v>
                </c:pt>
                <c:pt idx="14">
                  <c:v>0</c:v>
                </c:pt>
                <c:pt idx="15">
                  <c:v>0</c:v>
                </c:pt>
                <c:pt idx="16">
                  <c:v>9.6038415366146004E-2</c:v>
                </c:pt>
                <c:pt idx="17">
                  <c:v>8.3792195355518004E-2</c:v>
                </c:pt>
                <c:pt idx="18">
                  <c:v>0</c:v>
                </c:pt>
                <c:pt idx="19">
                  <c:v>0</c:v>
                </c:pt>
                <c:pt idx="20">
                  <c:v>0</c:v>
                </c:pt>
                <c:pt idx="21">
                  <c:v>0</c:v>
                </c:pt>
                <c:pt idx="22">
                  <c:v>0.20063731854125</c:v>
                </c:pt>
                <c:pt idx="23">
                  <c:v>0</c:v>
                </c:pt>
                <c:pt idx="24">
                  <c:v>0.22263885633934999</c:v>
                </c:pt>
                <c:pt idx="25">
                  <c:v>0</c:v>
                </c:pt>
                <c:pt idx="26">
                  <c:v>0</c:v>
                </c:pt>
                <c:pt idx="27">
                  <c:v>0.17253278122842999</c:v>
                </c:pt>
                <c:pt idx="28">
                  <c:v>0</c:v>
                </c:pt>
                <c:pt idx="29">
                  <c:v>0</c:v>
                </c:pt>
              </c:numCache>
            </c:numRef>
          </c:val>
          <c:smooth val="0"/>
          <c:extLst>
            <c:ext xmlns:c16="http://schemas.microsoft.com/office/drawing/2014/chart" uri="{C3380CC4-5D6E-409C-BE32-E72D297353CC}">
              <c16:uniqueId val="{00000000-B6AE-4D40-AB82-3A8404930569}"/>
            </c:ext>
          </c:extLst>
        </c:ser>
        <c:dLbls>
          <c:showLegendKey val="0"/>
          <c:showVal val="0"/>
          <c:showCatName val="0"/>
          <c:showSerName val="0"/>
          <c:showPercent val="0"/>
          <c:showBubbleSize val="0"/>
        </c:dLbls>
        <c:smooth val="0"/>
        <c:axId val="286153856"/>
        <c:axId val="286152216"/>
      </c:lineChart>
      <c:catAx>
        <c:axId val="286153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52216"/>
        <c:crosses val="autoZero"/>
        <c:auto val="1"/>
        <c:lblAlgn val="ctr"/>
        <c:lblOffset val="100"/>
        <c:noMultiLvlLbl val="0"/>
      </c:catAx>
      <c:valAx>
        <c:axId val="286152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5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211</c:v>
                </c:pt>
              </c:numCache>
            </c:numRef>
          </c:val>
          <c:extLst>
            <c:ext xmlns:c16="http://schemas.microsoft.com/office/drawing/2014/chart" uri="{C3380CC4-5D6E-409C-BE32-E72D297353CC}">
              <c16:uniqueId val="{00000000-DEFE-47D4-A494-323CC78FC037}"/>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9</c:v>
                </c:pt>
              </c:numCache>
            </c:numRef>
          </c:val>
          <c:extLst>
            <c:ext xmlns:c16="http://schemas.microsoft.com/office/drawing/2014/chart" uri="{C3380CC4-5D6E-409C-BE32-E72D297353CC}">
              <c16:uniqueId val="{00000001-DEFE-47D4-A494-323CC78FC037}"/>
            </c:ext>
          </c:extLst>
        </c:ser>
        <c:dLbls>
          <c:showLegendKey val="0"/>
          <c:showVal val="0"/>
          <c:showCatName val="0"/>
          <c:showSerName val="0"/>
          <c:showPercent val="0"/>
          <c:showBubbleSize val="0"/>
        </c:dLbls>
        <c:gapWidth val="150"/>
        <c:overlap val="100"/>
        <c:axId val="240828392"/>
        <c:axId val="240828720"/>
      </c:barChart>
      <c:catAx>
        <c:axId val="240828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828720"/>
        <c:crosses val="autoZero"/>
        <c:auto val="1"/>
        <c:lblAlgn val="ctr"/>
        <c:lblOffset val="100"/>
        <c:noMultiLvlLbl val="0"/>
      </c:catAx>
      <c:valAx>
        <c:axId val="240828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82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1/6/2017</c:v>
                </c:pt>
                <c:pt idx="1">
                  <c:v>2/6/2017</c:v>
                </c:pt>
                <c:pt idx="2">
                  <c:v>3/6/2017</c:v>
                </c:pt>
                <c:pt idx="3">
                  <c:v>4/6/2017</c:v>
                </c:pt>
                <c:pt idx="4">
                  <c:v>5/6/2017</c:v>
                </c:pt>
                <c:pt idx="5">
                  <c:v>6/6/2017</c:v>
                </c:pt>
                <c:pt idx="6">
                  <c:v>7/6/2017</c:v>
                </c:pt>
                <c:pt idx="7">
                  <c:v>8/6/2017</c:v>
                </c:pt>
                <c:pt idx="8">
                  <c:v>9/6/2017</c:v>
                </c:pt>
                <c:pt idx="9">
                  <c:v>10/6/2017</c:v>
                </c:pt>
                <c:pt idx="10">
                  <c:v>11/6/2017</c:v>
                </c:pt>
                <c:pt idx="11">
                  <c:v>12/6/2017</c:v>
                </c:pt>
                <c:pt idx="12">
                  <c:v>13/06/2017</c:v>
                </c:pt>
                <c:pt idx="13">
                  <c:v>14/06/2017</c:v>
                </c:pt>
                <c:pt idx="14">
                  <c:v>15/06/2017</c:v>
                </c:pt>
                <c:pt idx="15">
                  <c:v>16/06/2017</c:v>
                </c:pt>
                <c:pt idx="16">
                  <c:v>17/06/2017</c:v>
                </c:pt>
                <c:pt idx="17">
                  <c:v>18/06/2017</c:v>
                </c:pt>
                <c:pt idx="18">
                  <c:v>19/06/2017</c:v>
                </c:pt>
                <c:pt idx="19">
                  <c:v>20/06/2017</c:v>
                </c:pt>
                <c:pt idx="20">
                  <c:v>21/06/2017</c:v>
                </c:pt>
                <c:pt idx="21">
                  <c:v>22/06/2017</c:v>
                </c:pt>
                <c:pt idx="22">
                  <c:v>23/06/2017</c:v>
                </c:pt>
                <c:pt idx="23">
                  <c:v>24/06/2017</c:v>
                </c:pt>
                <c:pt idx="24">
                  <c:v>25/06/2017</c:v>
                </c:pt>
                <c:pt idx="25">
                  <c:v>26/06/2017</c:v>
                </c:pt>
                <c:pt idx="26">
                  <c:v>27/06/2017</c:v>
                </c:pt>
                <c:pt idx="27">
                  <c:v>28/06/2017</c:v>
                </c:pt>
                <c:pt idx="28">
                  <c:v>29/06/2017</c:v>
                </c:pt>
                <c:pt idx="29">
                  <c:v>30/06/2017</c:v>
                </c:pt>
              </c:strCache>
            </c:strRef>
          </c:cat>
          <c:val>
            <c:numRef>
              <c:f>Sheet1!$B$2:$B$31</c:f>
              <c:numCache>
                <c:formatCode>General</c:formatCode>
                <c:ptCount val="30"/>
                <c:pt idx="0">
                  <c:v>0.29963024352925999</c:v>
                </c:pt>
                <c:pt idx="1">
                  <c:v>0.27961362480934998</c:v>
                </c:pt>
                <c:pt idx="2">
                  <c:v>0.11409736308316</c:v>
                </c:pt>
                <c:pt idx="3">
                  <c:v>3.7902716361339003E-2</c:v>
                </c:pt>
                <c:pt idx="4">
                  <c:v>0</c:v>
                </c:pt>
                <c:pt idx="5">
                  <c:v>0</c:v>
                </c:pt>
                <c:pt idx="6">
                  <c:v>0</c:v>
                </c:pt>
                <c:pt idx="7">
                  <c:v>0</c:v>
                </c:pt>
                <c:pt idx="8">
                  <c:v>0</c:v>
                </c:pt>
                <c:pt idx="9">
                  <c:v>0.12327416173569999</c:v>
                </c:pt>
                <c:pt idx="10">
                  <c:v>0</c:v>
                </c:pt>
                <c:pt idx="11">
                  <c:v>0</c:v>
                </c:pt>
                <c:pt idx="12">
                  <c:v>0</c:v>
                </c:pt>
                <c:pt idx="13">
                  <c:v>0.13398294762485</c:v>
                </c:pt>
                <c:pt idx="14">
                  <c:v>0</c:v>
                </c:pt>
                <c:pt idx="15">
                  <c:v>0</c:v>
                </c:pt>
                <c:pt idx="16">
                  <c:v>9.6038415366146004E-2</c:v>
                </c:pt>
                <c:pt idx="17">
                  <c:v>8.3792195355518004E-2</c:v>
                </c:pt>
                <c:pt idx="18">
                  <c:v>0</c:v>
                </c:pt>
                <c:pt idx="19">
                  <c:v>0</c:v>
                </c:pt>
                <c:pt idx="20">
                  <c:v>0</c:v>
                </c:pt>
                <c:pt idx="21">
                  <c:v>0</c:v>
                </c:pt>
                <c:pt idx="22">
                  <c:v>0.20063731854125</c:v>
                </c:pt>
                <c:pt idx="23">
                  <c:v>0</c:v>
                </c:pt>
                <c:pt idx="24">
                  <c:v>0.22263885633934999</c:v>
                </c:pt>
                <c:pt idx="25">
                  <c:v>0</c:v>
                </c:pt>
                <c:pt idx="26">
                  <c:v>0</c:v>
                </c:pt>
                <c:pt idx="27">
                  <c:v>0.17253278122842999</c:v>
                </c:pt>
                <c:pt idx="28">
                  <c:v>0</c:v>
                </c:pt>
                <c:pt idx="29">
                  <c:v>0</c:v>
                </c:pt>
              </c:numCache>
            </c:numRef>
          </c:val>
          <c:smooth val="0"/>
          <c:extLst>
            <c:ext xmlns:c16="http://schemas.microsoft.com/office/drawing/2014/chart" uri="{C3380CC4-5D6E-409C-BE32-E72D297353CC}">
              <c16:uniqueId val="{00000000-9D76-4301-848C-9DBF34601601}"/>
            </c:ext>
          </c:extLst>
        </c:ser>
        <c:dLbls>
          <c:showLegendKey val="0"/>
          <c:showVal val="0"/>
          <c:showCatName val="0"/>
          <c:showSerName val="0"/>
          <c:showPercent val="0"/>
          <c:showBubbleSize val="0"/>
        </c:dLbls>
        <c:smooth val="0"/>
        <c:axId val="286283592"/>
        <c:axId val="286283920"/>
      </c:lineChart>
      <c:catAx>
        <c:axId val="286283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83920"/>
        <c:crosses val="autoZero"/>
        <c:auto val="1"/>
        <c:lblAlgn val="ctr"/>
        <c:lblOffset val="100"/>
        <c:noMultiLvlLbl val="0"/>
      </c:catAx>
      <c:valAx>
        <c:axId val="28628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8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0.17515339295981999</c:v>
                </c:pt>
                <c:pt idx="2">
                  <c:v>0</c:v>
                </c:pt>
                <c:pt idx="3">
                  <c:v>0</c:v>
                </c:pt>
              </c:numCache>
            </c:numRef>
          </c:val>
          <c:extLst>
            <c:ext xmlns:c16="http://schemas.microsoft.com/office/drawing/2014/chart" uri="{C3380CC4-5D6E-409C-BE32-E72D297353CC}">
              <c16:uniqueId val="{00000000-232F-45F7-9C34-3DD087FE4AF0}"/>
            </c:ext>
          </c:extLst>
        </c:ser>
        <c:dLbls>
          <c:showLegendKey val="0"/>
          <c:showVal val="0"/>
          <c:showCatName val="0"/>
          <c:showSerName val="0"/>
          <c:showPercent val="0"/>
          <c:showBubbleSize val="0"/>
        </c:dLbls>
        <c:gapWidth val="219"/>
        <c:overlap val="-27"/>
        <c:axId val="285766528"/>
        <c:axId val="285766856"/>
      </c:barChart>
      <c:catAx>
        <c:axId val="28576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66856"/>
        <c:crosses val="autoZero"/>
        <c:auto val="1"/>
        <c:lblAlgn val="ctr"/>
        <c:lblOffset val="100"/>
        <c:noMultiLvlLbl val="0"/>
      </c:catAx>
      <c:valAx>
        <c:axId val="28576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6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0.15606242496999001</c:v>
                </c:pt>
                <c:pt idx="13">
                  <c:v>0.13685474189676</c:v>
                </c:pt>
                <c:pt idx="14">
                  <c:v>0.16806722689076001</c:v>
                </c:pt>
                <c:pt idx="15">
                  <c:v>0</c:v>
                </c:pt>
                <c:pt idx="16">
                  <c:v>0.20408163265306001</c:v>
                </c:pt>
                <c:pt idx="17">
                  <c:v>0</c:v>
                </c:pt>
                <c:pt idx="18">
                  <c:v>0</c:v>
                </c:pt>
                <c:pt idx="19">
                  <c:v>0</c:v>
                </c:pt>
                <c:pt idx="20">
                  <c:v>0.19207683073229001</c:v>
                </c:pt>
                <c:pt idx="21">
                  <c:v>0</c:v>
                </c:pt>
                <c:pt idx="22">
                  <c:v>0.39615846338534999</c:v>
                </c:pt>
                <c:pt idx="23">
                  <c:v>0</c:v>
                </c:pt>
              </c:numCache>
            </c:numRef>
          </c:val>
          <c:smooth val="0"/>
          <c:extLst>
            <c:ext xmlns:c16="http://schemas.microsoft.com/office/drawing/2014/chart" uri="{C3380CC4-5D6E-409C-BE32-E72D297353CC}">
              <c16:uniqueId val="{00000000-F3FC-42ED-A63D-F07E18AFB5BD}"/>
            </c:ext>
          </c:extLst>
        </c:ser>
        <c:dLbls>
          <c:showLegendKey val="0"/>
          <c:showVal val="0"/>
          <c:showCatName val="0"/>
          <c:showSerName val="0"/>
          <c:showPercent val="0"/>
          <c:showBubbleSize val="0"/>
        </c:dLbls>
        <c:smooth val="0"/>
        <c:axId val="238389280"/>
        <c:axId val="238386328"/>
      </c:lineChart>
      <c:catAx>
        <c:axId val="23838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386328"/>
        <c:crosses val="autoZero"/>
        <c:auto val="1"/>
        <c:lblAlgn val="ctr"/>
        <c:lblOffset val="100"/>
        <c:noMultiLvlLbl val="0"/>
      </c:catAx>
      <c:valAx>
        <c:axId val="23838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38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0.15606242496999001</c:v>
                </c:pt>
                <c:pt idx="3">
                  <c:v>0.28211284513806001</c:v>
                </c:pt>
                <c:pt idx="4">
                  <c:v>0.24409763905562001</c:v>
                </c:pt>
                <c:pt idx="5">
                  <c:v>0.11524609843938</c:v>
                </c:pt>
                <c:pt idx="6">
                  <c:v>0.1140456182473</c:v>
                </c:pt>
              </c:numCache>
            </c:numRef>
          </c:val>
          <c:extLst>
            <c:ext xmlns:c16="http://schemas.microsoft.com/office/drawing/2014/chart" uri="{C3380CC4-5D6E-409C-BE32-E72D297353CC}">
              <c16:uniqueId val="{00000000-8B58-47AB-8498-41AFDEEC9AC6}"/>
            </c:ext>
          </c:extLst>
        </c:ser>
        <c:dLbls>
          <c:showLegendKey val="0"/>
          <c:showVal val="0"/>
          <c:showCatName val="0"/>
          <c:showSerName val="0"/>
          <c:showPercent val="0"/>
          <c:showBubbleSize val="0"/>
        </c:dLbls>
        <c:gapWidth val="219"/>
        <c:overlap val="-27"/>
        <c:axId val="238387640"/>
        <c:axId val="240313568"/>
      </c:barChart>
      <c:catAx>
        <c:axId val="238387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13568"/>
        <c:crosses val="autoZero"/>
        <c:auto val="1"/>
        <c:lblAlgn val="ctr"/>
        <c:lblOffset val="100"/>
        <c:noMultiLvlLbl val="0"/>
      </c:catAx>
      <c:valAx>
        <c:axId val="24031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38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1/6/2017</c:v>
                </c:pt>
                <c:pt idx="1">
                  <c:v>2/6/2017</c:v>
                </c:pt>
                <c:pt idx="2">
                  <c:v>3/6/2017</c:v>
                </c:pt>
                <c:pt idx="3">
                  <c:v>4/6/2017</c:v>
                </c:pt>
                <c:pt idx="4">
                  <c:v>5/6/2017</c:v>
                </c:pt>
                <c:pt idx="5">
                  <c:v>6/6/2017</c:v>
                </c:pt>
                <c:pt idx="6">
                  <c:v>7/6/2017</c:v>
                </c:pt>
                <c:pt idx="7">
                  <c:v>8/6/2017</c:v>
                </c:pt>
                <c:pt idx="8">
                  <c:v>9/6/2017</c:v>
                </c:pt>
                <c:pt idx="9">
                  <c:v>10/6/2017</c:v>
                </c:pt>
                <c:pt idx="10">
                  <c:v>11/6/2017</c:v>
                </c:pt>
                <c:pt idx="11">
                  <c:v>12/6/2017</c:v>
                </c:pt>
                <c:pt idx="12">
                  <c:v>13/06/2017</c:v>
                </c:pt>
                <c:pt idx="13">
                  <c:v>14/06/2017</c:v>
                </c:pt>
                <c:pt idx="14">
                  <c:v>15/06/2017</c:v>
                </c:pt>
                <c:pt idx="15">
                  <c:v>16/06/2017</c:v>
                </c:pt>
                <c:pt idx="16">
                  <c:v>17/06/2017</c:v>
                </c:pt>
                <c:pt idx="17">
                  <c:v>18/06/2017</c:v>
                </c:pt>
                <c:pt idx="18">
                  <c:v>19/06/2017</c:v>
                </c:pt>
                <c:pt idx="19">
                  <c:v>20/06/2017</c:v>
                </c:pt>
                <c:pt idx="20">
                  <c:v>21/06/2017</c:v>
                </c:pt>
                <c:pt idx="21">
                  <c:v>22/06/2017</c:v>
                </c:pt>
                <c:pt idx="22">
                  <c:v>23/06/2017</c:v>
                </c:pt>
                <c:pt idx="23">
                  <c:v>24/06/2017</c:v>
                </c:pt>
                <c:pt idx="24">
                  <c:v>25/06/2017</c:v>
                </c:pt>
                <c:pt idx="25">
                  <c:v>26/06/2017</c:v>
                </c:pt>
                <c:pt idx="26">
                  <c:v>27/06/2017</c:v>
                </c:pt>
                <c:pt idx="27">
                  <c:v>28/06/2017</c:v>
                </c:pt>
                <c:pt idx="28">
                  <c:v>29/06/2017</c:v>
                </c:pt>
                <c:pt idx="29">
                  <c:v>30/06/2017</c:v>
                </c:pt>
              </c:strCache>
            </c:strRef>
          </c:cat>
          <c:val>
            <c:numRef>
              <c:f>Sheet1!$B$2:$B$31</c:f>
              <c:numCache>
                <c:formatCode>General</c:formatCode>
                <c:ptCount val="30"/>
                <c:pt idx="0">
                  <c:v>23</c:v>
                </c:pt>
                <c:pt idx="1">
                  <c:v>22</c:v>
                </c:pt>
                <c:pt idx="2">
                  <c:v>9</c:v>
                </c:pt>
                <c:pt idx="3">
                  <c:v>3</c:v>
                </c:pt>
                <c:pt idx="4">
                  <c:v>0</c:v>
                </c:pt>
                <c:pt idx="5">
                  <c:v>0</c:v>
                </c:pt>
                <c:pt idx="6">
                  <c:v>0</c:v>
                </c:pt>
                <c:pt idx="7">
                  <c:v>0</c:v>
                </c:pt>
                <c:pt idx="8">
                  <c:v>0</c:v>
                </c:pt>
                <c:pt idx="9">
                  <c:v>9</c:v>
                </c:pt>
                <c:pt idx="10">
                  <c:v>7</c:v>
                </c:pt>
                <c:pt idx="11">
                  <c:v>0</c:v>
                </c:pt>
                <c:pt idx="12">
                  <c:v>0</c:v>
                </c:pt>
                <c:pt idx="13">
                  <c:v>10</c:v>
                </c:pt>
                <c:pt idx="14">
                  <c:v>0</c:v>
                </c:pt>
                <c:pt idx="15">
                  <c:v>0</c:v>
                </c:pt>
                <c:pt idx="16">
                  <c:v>8</c:v>
                </c:pt>
                <c:pt idx="17">
                  <c:v>7</c:v>
                </c:pt>
                <c:pt idx="18">
                  <c:v>0</c:v>
                </c:pt>
                <c:pt idx="19">
                  <c:v>0</c:v>
                </c:pt>
                <c:pt idx="20">
                  <c:v>0</c:v>
                </c:pt>
                <c:pt idx="21">
                  <c:v>0</c:v>
                </c:pt>
                <c:pt idx="22">
                  <c:v>16</c:v>
                </c:pt>
                <c:pt idx="23">
                  <c:v>11</c:v>
                </c:pt>
                <c:pt idx="24">
                  <c:v>18</c:v>
                </c:pt>
                <c:pt idx="25">
                  <c:v>0</c:v>
                </c:pt>
                <c:pt idx="26">
                  <c:v>0</c:v>
                </c:pt>
                <c:pt idx="27">
                  <c:v>14</c:v>
                </c:pt>
                <c:pt idx="28">
                  <c:v>0</c:v>
                </c:pt>
                <c:pt idx="29">
                  <c:v>0</c:v>
                </c:pt>
              </c:numCache>
            </c:numRef>
          </c:val>
          <c:smooth val="0"/>
          <c:extLst>
            <c:ext xmlns:c16="http://schemas.microsoft.com/office/drawing/2014/chart" uri="{C3380CC4-5D6E-409C-BE32-E72D297353CC}">
              <c16:uniqueId val="{00000000-C3B2-4001-B7D9-AA1EF0A3DB0B}"/>
            </c:ext>
          </c:extLst>
        </c:ser>
        <c:dLbls>
          <c:showLegendKey val="0"/>
          <c:showVal val="0"/>
          <c:showCatName val="0"/>
          <c:showSerName val="0"/>
          <c:showPercent val="0"/>
          <c:showBubbleSize val="0"/>
        </c:dLbls>
        <c:smooth val="0"/>
        <c:axId val="238409760"/>
        <c:axId val="238406808"/>
      </c:lineChart>
      <c:catAx>
        <c:axId val="23840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406808"/>
        <c:crosses val="autoZero"/>
        <c:auto val="1"/>
        <c:lblAlgn val="ctr"/>
        <c:lblOffset val="100"/>
        <c:noMultiLvlLbl val="0"/>
      </c:catAx>
      <c:valAx>
        <c:axId val="23840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40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1/6/2017</c:v>
                </c:pt>
                <c:pt idx="1">
                  <c:v>2/6/2017</c:v>
                </c:pt>
                <c:pt idx="2">
                  <c:v>3/6/2017</c:v>
                </c:pt>
                <c:pt idx="3">
                  <c:v>4/6/2017</c:v>
                </c:pt>
                <c:pt idx="4">
                  <c:v>5/6/2017</c:v>
                </c:pt>
                <c:pt idx="5">
                  <c:v>6/6/2017</c:v>
                </c:pt>
                <c:pt idx="6">
                  <c:v>7/6/2017</c:v>
                </c:pt>
                <c:pt idx="7">
                  <c:v>8/6/2017</c:v>
                </c:pt>
                <c:pt idx="8">
                  <c:v>9/6/2017</c:v>
                </c:pt>
                <c:pt idx="9">
                  <c:v>10/6/2017</c:v>
                </c:pt>
                <c:pt idx="10">
                  <c:v>11/6/2017</c:v>
                </c:pt>
                <c:pt idx="11">
                  <c:v>12/6/2017</c:v>
                </c:pt>
                <c:pt idx="12">
                  <c:v>13/06/2017</c:v>
                </c:pt>
                <c:pt idx="13">
                  <c:v>14/06/2017</c:v>
                </c:pt>
                <c:pt idx="14">
                  <c:v>15/06/2017</c:v>
                </c:pt>
                <c:pt idx="15">
                  <c:v>16/06/2017</c:v>
                </c:pt>
                <c:pt idx="16">
                  <c:v>17/06/2017</c:v>
                </c:pt>
                <c:pt idx="17">
                  <c:v>18/06/2017</c:v>
                </c:pt>
                <c:pt idx="18">
                  <c:v>19/06/2017</c:v>
                </c:pt>
                <c:pt idx="19">
                  <c:v>20/06/2017</c:v>
                </c:pt>
                <c:pt idx="20">
                  <c:v>21/06/2017</c:v>
                </c:pt>
                <c:pt idx="21">
                  <c:v>22/06/2017</c:v>
                </c:pt>
                <c:pt idx="22">
                  <c:v>23/06/2017</c:v>
                </c:pt>
                <c:pt idx="23">
                  <c:v>24/06/2017</c:v>
                </c:pt>
                <c:pt idx="24">
                  <c:v>25/06/2017</c:v>
                </c:pt>
                <c:pt idx="25">
                  <c:v>26/06/2017</c:v>
                </c:pt>
                <c:pt idx="26">
                  <c:v>27/06/2017</c:v>
                </c:pt>
                <c:pt idx="27">
                  <c:v>28/06/2017</c:v>
                </c:pt>
                <c:pt idx="28">
                  <c:v>29/06/2017</c:v>
                </c:pt>
                <c:pt idx="29">
                  <c:v>30/06/2017</c:v>
                </c:pt>
              </c:strCache>
            </c:strRef>
          </c:cat>
          <c:val>
            <c:numRef>
              <c:f>Sheet1!$B$2:$B$31</c:f>
              <c:numCache>
                <c:formatCode>General</c:formatCode>
                <c:ptCount val="30"/>
                <c:pt idx="0">
                  <c:v>0</c:v>
                </c:pt>
                <c:pt idx="1">
                  <c:v>0</c:v>
                </c:pt>
                <c:pt idx="2">
                  <c:v>0</c:v>
                </c:pt>
                <c:pt idx="3">
                  <c:v>0</c:v>
                </c:pt>
                <c:pt idx="4">
                  <c:v>0</c:v>
                </c:pt>
                <c:pt idx="5">
                  <c:v>0</c:v>
                </c:pt>
                <c:pt idx="6">
                  <c:v>0</c:v>
                </c:pt>
                <c:pt idx="7">
                  <c:v>0</c:v>
                </c:pt>
                <c:pt idx="8">
                  <c:v>0</c:v>
                </c:pt>
                <c:pt idx="9">
                  <c:v>1</c:v>
                </c:pt>
                <c:pt idx="10">
                  <c:v>2</c:v>
                </c:pt>
                <c:pt idx="11">
                  <c:v>0</c:v>
                </c:pt>
                <c:pt idx="12">
                  <c:v>0</c:v>
                </c:pt>
                <c:pt idx="13">
                  <c:v>1</c:v>
                </c:pt>
                <c:pt idx="14">
                  <c:v>0</c:v>
                </c:pt>
                <c:pt idx="15">
                  <c:v>0</c:v>
                </c:pt>
                <c:pt idx="16">
                  <c:v>0</c:v>
                </c:pt>
                <c:pt idx="17">
                  <c:v>0</c:v>
                </c:pt>
                <c:pt idx="18">
                  <c:v>0</c:v>
                </c:pt>
                <c:pt idx="19">
                  <c:v>0</c:v>
                </c:pt>
                <c:pt idx="20">
                  <c:v>0</c:v>
                </c:pt>
                <c:pt idx="21">
                  <c:v>0</c:v>
                </c:pt>
                <c:pt idx="22">
                  <c:v>1</c:v>
                </c:pt>
                <c:pt idx="23">
                  <c:v>1</c:v>
                </c:pt>
                <c:pt idx="24">
                  <c:v>1</c:v>
                </c:pt>
                <c:pt idx="25">
                  <c:v>0</c:v>
                </c:pt>
                <c:pt idx="26">
                  <c:v>0</c:v>
                </c:pt>
                <c:pt idx="27">
                  <c:v>1</c:v>
                </c:pt>
                <c:pt idx="28">
                  <c:v>0</c:v>
                </c:pt>
                <c:pt idx="29">
                  <c:v>0</c:v>
                </c:pt>
              </c:numCache>
            </c:numRef>
          </c:val>
          <c:smooth val="0"/>
          <c:extLst>
            <c:ext xmlns:c16="http://schemas.microsoft.com/office/drawing/2014/chart" uri="{C3380CC4-5D6E-409C-BE32-E72D297353CC}">
              <c16:uniqueId val="{00000000-F08F-48ED-AA98-3B7F0F0F6D6E}"/>
            </c:ext>
          </c:extLst>
        </c:ser>
        <c:dLbls>
          <c:showLegendKey val="0"/>
          <c:showVal val="0"/>
          <c:showCatName val="0"/>
          <c:showSerName val="0"/>
          <c:showPercent val="0"/>
          <c:showBubbleSize val="0"/>
        </c:dLbls>
        <c:smooth val="0"/>
        <c:axId val="238530840"/>
        <c:axId val="238531168"/>
      </c:lineChart>
      <c:catAx>
        <c:axId val="238530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531168"/>
        <c:crosses val="autoZero"/>
        <c:auto val="1"/>
        <c:lblAlgn val="ctr"/>
        <c:lblOffset val="100"/>
        <c:noMultiLvlLbl val="0"/>
      </c:catAx>
      <c:valAx>
        <c:axId val="238531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53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1/6/2017</c:v>
                </c:pt>
                <c:pt idx="1">
                  <c:v>2/6/2017</c:v>
                </c:pt>
                <c:pt idx="2">
                  <c:v>3/6/2017</c:v>
                </c:pt>
                <c:pt idx="3">
                  <c:v>4/6/2017</c:v>
                </c:pt>
                <c:pt idx="4">
                  <c:v>5/6/2017</c:v>
                </c:pt>
                <c:pt idx="5">
                  <c:v>6/6/2017</c:v>
                </c:pt>
                <c:pt idx="6">
                  <c:v>7/6/2017</c:v>
                </c:pt>
                <c:pt idx="7">
                  <c:v>8/6/2017</c:v>
                </c:pt>
                <c:pt idx="8">
                  <c:v>9/6/2017</c:v>
                </c:pt>
                <c:pt idx="9">
                  <c:v>10/6/2017</c:v>
                </c:pt>
                <c:pt idx="10">
                  <c:v>11/6/2017</c:v>
                </c:pt>
                <c:pt idx="11">
                  <c:v>12/6/2017</c:v>
                </c:pt>
                <c:pt idx="12">
                  <c:v>13/06/2017</c:v>
                </c:pt>
                <c:pt idx="13">
                  <c:v>14/06/2017</c:v>
                </c:pt>
                <c:pt idx="14">
                  <c:v>15/06/2017</c:v>
                </c:pt>
                <c:pt idx="15">
                  <c:v>16/06/2017</c:v>
                </c:pt>
                <c:pt idx="16">
                  <c:v>17/06/2017</c:v>
                </c:pt>
                <c:pt idx="17">
                  <c:v>18/06/2017</c:v>
                </c:pt>
                <c:pt idx="18">
                  <c:v>19/06/2017</c:v>
                </c:pt>
                <c:pt idx="19">
                  <c:v>20/06/2017</c:v>
                </c:pt>
                <c:pt idx="20">
                  <c:v>21/06/2017</c:v>
                </c:pt>
                <c:pt idx="21">
                  <c:v>22/06/2017</c:v>
                </c:pt>
                <c:pt idx="22">
                  <c:v>23/06/2017</c:v>
                </c:pt>
                <c:pt idx="23">
                  <c:v>24/06/2017</c:v>
                </c:pt>
                <c:pt idx="24">
                  <c:v>25/06/2017</c:v>
                </c:pt>
                <c:pt idx="25">
                  <c:v>26/06/2017</c:v>
                </c:pt>
                <c:pt idx="26">
                  <c:v>27/06/2017</c:v>
                </c:pt>
                <c:pt idx="27">
                  <c:v>28/06/2017</c:v>
                </c:pt>
                <c:pt idx="28">
                  <c:v>29/06/2017</c:v>
                </c:pt>
                <c:pt idx="29">
                  <c:v>30/06/2017</c:v>
                </c:pt>
              </c:strCache>
            </c:strRef>
          </c:cat>
          <c:val>
            <c:numRef>
              <c:f>Sheet1!$B$2:$B$31</c:f>
              <c:numCache>
                <c:formatCode>General</c:formatCode>
                <c:ptCount val="30"/>
                <c:pt idx="0">
                  <c:v>23</c:v>
                </c:pt>
                <c:pt idx="1">
                  <c:v>22</c:v>
                </c:pt>
                <c:pt idx="2">
                  <c:v>9</c:v>
                </c:pt>
                <c:pt idx="3">
                  <c:v>3</c:v>
                </c:pt>
                <c:pt idx="4">
                  <c:v>0</c:v>
                </c:pt>
                <c:pt idx="5">
                  <c:v>0</c:v>
                </c:pt>
                <c:pt idx="6">
                  <c:v>0</c:v>
                </c:pt>
                <c:pt idx="7">
                  <c:v>0</c:v>
                </c:pt>
                <c:pt idx="8">
                  <c:v>0</c:v>
                </c:pt>
                <c:pt idx="9">
                  <c:v>10</c:v>
                </c:pt>
                <c:pt idx="10">
                  <c:v>9</c:v>
                </c:pt>
                <c:pt idx="11">
                  <c:v>0</c:v>
                </c:pt>
                <c:pt idx="12">
                  <c:v>0</c:v>
                </c:pt>
                <c:pt idx="13">
                  <c:v>11</c:v>
                </c:pt>
                <c:pt idx="14">
                  <c:v>0</c:v>
                </c:pt>
                <c:pt idx="15">
                  <c:v>0</c:v>
                </c:pt>
                <c:pt idx="16">
                  <c:v>8</c:v>
                </c:pt>
                <c:pt idx="17">
                  <c:v>7</c:v>
                </c:pt>
                <c:pt idx="18">
                  <c:v>0</c:v>
                </c:pt>
                <c:pt idx="19">
                  <c:v>0</c:v>
                </c:pt>
                <c:pt idx="20">
                  <c:v>0</c:v>
                </c:pt>
                <c:pt idx="21">
                  <c:v>0</c:v>
                </c:pt>
                <c:pt idx="22">
                  <c:v>17</c:v>
                </c:pt>
                <c:pt idx="23">
                  <c:v>12</c:v>
                </c:pt>
                <c:pt idx="24">
                  <c:v>19</c:v>
                </c:pt>
                <c:pt idx="25">
                  <c:v>0</c:v>
                </c:pt>
                <c:pt idx="26">
                  <c:v>0</c:v>
                </c:pt>
                <c:pt idx="27">
                  <c:v>15</c:v>
                </c:pt>
                <c:pt idx="28">
                  <c:v>0</c:v>
                </c:pt>
                <c:pt idx="29">
                  <c:v>0</c:v>
                </c:pt>
              </c:numCache>
            </c:numRef>
          </c:val>
          <c:smooth val="0"/>
          <c:extLst>
            <c:ext xmlns:c16="http://schemas.microsoft.com/office/drawing/2014/chart" uri="{C3380CC4-5D6E-409C-BE32-E72D297353CC}">
              <c16:uniqueId val="{00000000-187D-4FE6-A9FF-3C49D8FFEB68}"/>
            </c:ext>
          </c:extLst>
        </c:ser>
        <c:dLbls>
          <c:showLegendKey val="0"/>
          <c:showVal val="0"/>
          <c:showCatName val="0"/>
          <c:showSerName val="0"/>
          <c:showPercent val="0"/>
          <c:showBubbleSize val="0"/>
        </c:dLbls>
        <c:smooth val="0"/>
        <c:axId val="238525264"/>
        <c:axId val="238528216"/>
      </c:lineChart>
      <c:catAx>
        <c:axId val="23852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528216"/>
        <c:crosses val="autoZero"/>
        <c:auto val="1"/>
        <c:lblAlgn val="ctr"/>
        <c:lblOffset val="100"/>
        <c:noMultiLvlLbl val="0"/>
      </c:catAx>
      <c:valAx>
        <c:axId val="23852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52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0</c:v>
                </c:pt>
              </c:numCache>
            </c:numRef>
          </c:val>
          <c:extLst>
            <c:ext xmlns:c16="http://schemas.microsoft.com/office/drawing/2014/chart" uri="{C3380CC4-5D6E-409C-BE32-E72D297353CC}">
              <c16:uniqueId val="{00000000-7A96-4408-97B7-89D09FD7B935}"/>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0</c:v>
                </c:pt>
              </c:numCache>
            </c:numRef>
          </c:val>
          <c:extLst>
            <c:ext xmlns:c16="http://schemas.microsoft.com/office/drawing/2014/chart" uri="{C3380CC4-5D6E-409C-BE32-E72D297353CC}">
              <c16:uniqueId val="{00000001-7A96-4408-97B7-89D09FD7B935}"/>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16</c:v>
                </c:pt>
              </c:numCache>
            </c:numRef>
          </c:val>
          <c:extLst>
            <c:ext xmlns:c16="http://schemas.microsoft.com/office/drawing/2014/chart" uri="{C3380CC4-5D6E-409C-BE32-E72D297353CC}">
              <c16:uniqueId val="{00000002-7A96-4408-97B7-89D09FD7B935}"/>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0</c:v>
                </c:pt>
              </c:numCache>
            </c:numRef>
          </c:val>
          <c:extLst>
            <c:ext xmlns:c16="http://schemas.microsoft.com/office/drawing/2014/chart" uri="{C3380CC4-5D6E-409C-BE32-E72D297353CC}">
              <c16:uniqueId val="{00000003-7A96-4408-97B7-89D09FD7B935}"/>
            </c:ext>
          </c:extLst>
        </c:ser>
        <c:dLbls>
          <c:showLegendKey val="0"/>
          <c:showVal val="0"/>
          <c:showCatName val="0"/>
          <c:showSerName val="0"/>
          <c:showPercent val="0"/>
          <c:showBubbleSize val="0"/>
        </c:dLbls>
        <c:gapWidth val="150"/>
        <c:overlap val="100"/>
        <c:axId val="287075064"/>
        <c:axId val="287076376"/>
      </c:barChart>
      <c:catAx>
        <c:axId val="287075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76376"/>
        <c:crosses val="autoZero"/>
        <c:auto val="1"/>
        <c:lblAlgn val="ctr"/>
        <c:lblOffset val="100"/>
        <c:noMultiLvlLbl val="0"/>
      </c:catAx>
      <c:valAx>
        <c:axId val="287076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7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2</c:v>
                </c:pt>
                <c:pt idx="3">
                  <c:v>2</c:v>
                </c:pt>
                <c:pt idx="4">
                  <c:v>3</c:v>
                </c:pt>
                <c:pt idx="5">
                  <c:v>5</c:v>
                </c:pt>
                <c:pt idx="6">
                  <c:v>4</c:v>
                </c:pt>
              </c:numCache>
            </c:numRef>
          </c:val>
          <c:extLst>
            <c:ext xmlns:c16="http://schemas.microsoft.com/office/drawing/2014/chart" uri="{C3380CC4-5D6E-409C-BE32-E72D297353CC}">
              <c16:uniqueId val="{00000000-EE14-41E0-807D-50E89E34FE87}"/>
            </c:ext>
          </c:extLst>
        </c:ser>
        <c:dLbls>
          <c:showLegendKey val="0"/>
          <c:showVal val="0"/>
          <c:showCatName val="0"/>
          <c:showSerName val="0"/>
          <c:showPercent val="0"/>
          <c:showBubbleSize val="0"/>
        </c:dLbls>
        <c:gapWidth val="219"/>
        <c:overlap val="-27"/>
        <c:axId val="287071784"/>
        <c:axId val="287070800"/>
      </c:barChart>
      <c:catAx>
        <c:axId val="287071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70800"/>
        <c:crosses val="autoZero"/>
        <c:auto val="1"/>
        <c:lblAlgn val="ctr"/>
        <c:lblOffset val="100"/>
        <c:noMultiLvlLbl val="0"/>
      </c:catAx>
      <c:valAx>
        <c:axId val="287070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7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c:v>
                </c:pt>
                <c:pt idx="1">
                  <c:v>55</c:v>
                </c:pt>
                <c:pt idx="2">
                  <c:v>38</c:v>
                </c:pt>
                <c:pt idx="3">
                  <c:v>39</c:v>
                </c:pt>
                <c:pt idx="4">
                  <c:v>29</c:v>
                </c:pt>
                <c:pt idx="5">
                  <c:v>27</c:v>
                </c:pt>
                <c:pt idx="6">
                  <c:v>46</c:v>
                </c:pt>
              </c:numCache>
            </c:numRef>
          </c:val>
          <c:extLst>
            <c:ext xmlns:c16="http://schemas.microsoft.com/office/drawing/2014/chart" uri="{C3380CC4-5D6E-409C-BE32-E72D297353CC}">
              <c16:uniqueId val="{00000000-F336-4886-802A-0AF62F1F554B}"/>
            </c:ext>
          </c:extLst>
        </c:ser>
        <c:dLbls>
          <c:showLegendKey val="0"/>
          <c:showVal val="0"/>
          <c:showCatName val="0"/>
          <c:showSerName val="0"/>
          <c:showPercent val="0"/>
          <c:showBubbleSize val="0"/>
        </c:dLbls>
        <c:gapWidth val="219"/>
        <c:overlap val="-27"/>
        <c:axId val="240667608"/>
        <c:axId val="240669248"/>
      </c:barChart>
      <c:catAx>
        <c:axId val="240667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69248"/>
        <c:crosses val="autoZero"/>
        <c:auto val="1"/>
        <c:lblAlgn val="ctr"/>
        <c:lblOffset val="100"/>
        <c:noMultiLvlLbl val="0"/>
      </c:catAx>
      <c:valAx>
        <c:axId val="24066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6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c:v>
                </c:pt>
                <c:pt idx="13">
                  <c:v>10</c:v>
                </c:pt>
                <c:pt idx="14">
                  <c:v>1</c:v>
                </c:pt>
                <c:pt idx="15">
                  <c:v>0</c:v>
                </c:pt>
                <c:pt idx="16">
                  <c:v>1</c:v>
                </c:pt>
                <c:pt idx="17">
                  <c:v>0</c:v>
                </c:pt>
                <c:pt idx="18">
                  <c:v>0</c:v>
                </c:pt>
                <c:pt idx="19">
                  <c:v>0</c:v>
                </c:pt>
                <c:pt idx="20">
                  <c:v>1</c:v>
                </c:pt>
                <c:pt idx="21">
                  <c:v>0</c:v>
                </c:pt>
                <c:pt idx="22">
                  <c:v>1</c:v>
                </c:pt>
                <c:pt idx="23">
                  <c:v>0</c:v>
                </c:pt>
              </c:numCache>
            </c:numRef>
          </c:val>
          <c:smooth val="0"/>
          <c:extLst>
            <c:ext xmlns:c16="http://schemas.microsoft.com/office/drawing/2014/chart" uri="{C3380CC4-5D6E-409C-BE32-E72D297353CC}">
              <c16:uniqueId val="{00000000-31AA-4000-9125-910B4312FE6A}"/>
            </c:ext>
          </c:extLst>
        </c:ser>
        <c:dLbls>
          <c:showLegendKey val="0"/>
          <c:showVal val="0"/>
          <c:showCatName val="0"/>
          <c:showSerName val="0"/>
          <c:showPercent val="0"/>
          <c:showBubbleSize val="0"/>
        </c:dLbls>
        <c:smooth val="0"/>
        <c:axId val="240667936"/>
        <c:axId val="240668264"/>
      </c:lineChart>
      <c:catAx>
        <c:axId val="240667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68264"/>
        <c:crosses val="autoZero"/>
        <c:auto val="1"/>
        <c:lblAlgn val="ctr"/>
        <c:lblOffset val="100"/>
        <c:noMultiLvlLbl val="0"/>
      </c:catAx>
      <c:valAx>
        <c:axId val="24066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6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AE3FE-D4DE-444A-854C-EB5BDD55A0BA}"/>
              </a:ext>
            </a:extLst>
          </p:cNvPr>
          <p:cNvSpPr>
            <a:spLocks noGrp="1"/>
          </p:cNvSpPr>
          <p:nvPr>
            <p:ph type="ctrTitle"/>
          </p:nvPr>
        </p:nvSpPr>
        <p:spPr/>
        <p:txBody>
          <a:bodyPr/>
          <a:lstStyle/>
          <a:p>
            <a:r>
              <a:rPr lang="en-US"/>
              <a:t>Reporte LinkedIn</a:t>
            </a:r>
          </a:p>
        </p:txBody>
      </p:sp>
      <p:sp>
        <p:nvSpPr>
          <p:cNvPr id="3" name="Subtitle 2">
            <a:extLst>
              <a:ext uri="{FF2B5EF4-FFF2-40B4-BE49-F238E27FC236}">
                <a16:creationId xmlns:a16="http://schemas.microsoft.com/office/drawing/2014/main" id="{A2C64D29-C979-4BB4-B077-2370E80ACB4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719973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A567F-D47A-4757-BEDC-71D34450FA3C}"/>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D5A4FA0C-47AB-462C-A9C2-9717C8FCD48E}"/>
              </a:ext>
            </a:extLst>
          </p:cNvPr>
          <p:cNvGraphicFramePr>
            <a:graphicFrameLocks noGrp="1"/>
          </p:cNvGraphicFramePr>
          <p:nvPr>
            <p:ph type="tbl" sz="quarter" idx="13"/>
            <p:extLst>
              <p:ext uri="{D42A27DB-BD31-4B8C-83A1-F6EECF244321}">
                <p14:modId xmlns:p14="http://schemas.microsoft.com/office/powerpoint/2010/main" val="1086276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37602899"/>
                    </a:ext>
                  </a:extLst>
                </a:gridCol>
                <a:gridCol w="1069848">
                  <a:extLst>
                    <a:ext uri="{9D8B030D-6E8A-4147-A177-3AD203B41FA5}">
                      <a16:colId xmlns:a16="http://schemas.microsoft.com/office/drawing/2014/main" val="452247436"/>
                    </a:ext>
                  </a:extLst>
                </a:gridCol>
                <a:gridCol w="1069848">
                  <a:extLst>
                    <a:ext uri="{9D8B030D-6E8A-4147-A177-3AD203B41FA5}">
                      <a16:colId xmlns:a16="http://schemas.microsoft.com/office/drawing/2014/main" val="3106218720"/>
                    </a:ext>
                  </a:extLst>
                </a:gridCol>
                <a:gridCol w="1069848">
                  <a:extLst>
                    <a:ext uri="{9D8B030D-6E8A-4147-A177-3AD203B41FA5}">
                      <a16:colId xmlns:a16="http://schemas.microsoft.com/office/drawing/2014/main" val="1050182839"/>
                    </a:ext>
                  </a:extLst>
                </a:gridCol>
                <a:gridCol w="1069848">
                  <a:extLst>
                    <a:ext uri="{9D8B030D-6E8A-4147-A177-3AD203B41FA5}">
                      <a16:colId xmlns:a16="http://schemas.microsoft.com/office/drawing/2014/main" val="1270029441"/>
                    </a:ext>
                  </a:extLst>
                </a:gridCol>
                <a:gridCol w="1069848">
                  <a:extLst>
                    <a:ext uri="{9D8B030D-6E8A-4147-A177-3AD203B41FA5}">
                      <a16:colId xmlns:a16="http://schemas.microsoft.com/office/drawing/2014/main" val="4292965217"/>
                    </a:ext>
                  </a:extLst>
                </a:gridCol>
                <a:gridCol w="1069848">
                  <a:extLst>
                    <a:ext uri="{9D8B030D-6E8A-4147-A177-3AD203B41FA5}">
                      <a16:colId xmlns:a16="http://schemas.microsoft.com/office/drawing/2014/main" val="427493725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04278934"/>
                  </a:ext>
                </a:extLst>
              </a:tr>
              <a:tr h="370840">
                <a:tc>
                  <a:txBody>
                    <a:bodyPr/>
                    <a:lstStyle/>
                    <a:p>
                      <a:r>
                        <a:rPr lang="en-US" sz="1000"/>
                        <a:t>Banco BHD León</a:t>
                      </a:r>
                    </a:p>
                  </a:txBody>
                  <a:tcPr/>
                </a:tc>
                <a:tc>
                  <a:txBody>
                    <a:bodyPr/>
                    <a:lstStyle/>
                    <a:p>
                      <a:r>
                        <a:rPr lang="en-US" sz="1000"/>
                        <a:t>8799</a:t>
                      </a:r>
                    </a:p>
                  </a:txBody>
                  <a:tcPr/>
                </a:tc>
                <a:tc>
                  <a:txBody>
                    <a:bodyPr/>
                    <a:lstStyle/>
                    <a:p>
                      <a:r>
                        <a:rPr lang="en-US" sz="1000"/>
                        <a:t>973</a:t>
                      </a:r>
                    </a:p>
                  </a:txBody>
                  <a:tcPr/>
                </a:tc>
                <a:tc>
                  <a:txBody>
                    <a:bodyPr/>
                    <a:lstStyle/>
                    <a:p>
                      <a:r>
                        <a:rPr lang="en-US" sz="1000"/>
                        <a:t>16</a:t>
                      </a:r>
                    </a:p>
                  </a:txBody>
                  <a:tcPr/>
                </a:tc>
                <a:tc>
                  <a:txBody>
                    <a:bodyPr/>
                    <a:lstStyle/>
                    <a:p>
                      <a:r>
                        <a:rPr lang="en-US" sz="1000"/>
                        <a:t>211</a:t>
                      </a:r>
                    </a:p>
                  </a:txBody>
                  <a:tcPr/>
                </a:tc>
                <a:tc>
                  <a:txBody>
                    <a:bodyPr/>
                    <a:lstStyle/>
                    <a:p>
                      <a:r>
                        <a:rPr lang="en-US" sz="1000"/>
                        <a:t>9</a:t>
                      </a:r>
                    </a:p>
                  </a:txBody>
                  <a:tcPr/>
                </a:tc>
                <a:tc>
                  <a:txBody>
                    <a:bodyPr/>
                    <a:lstStyle/>
                    <a:p>
                      <a:r>
                        <a:rPr lang="en-US" sz="1000"/>
                        <a:t>0.1654%</a:t>
                      </a:r>
                    </a:p>
                  </a:txBody>
                  <a:tcPr/>
                </a:tc>
                <a:extLst>
                  <a:ext uri="{0D108BD9-81ED-4DB2-BD59-A6C34878D82A}">
                    <a16:rowId xmlns:a16="http://schemas.microsoft.com/office/drawing/2014/main" val="44862565"/>
                  </a:ext>
                </a:extLst>
              </a:tr>
            </a:tbl>
          </a:graphicData>
        </a:graphic>
      </p:graphicFrame>
      <p:sp>
        <p:nvSpPr>
          <p:cNvPr id="4" name="Text Placeholder 3">
            <a:extLst>
              <a:ext uri="{FF2B5EF4-FFF2-40B4-BE49-F238E27FC236}">
                <a16:creationId xmlns:a16="http://schemas.microsoft.com/office/drawing/2014/main" id="{B90AA92C-54DB-415C-8928-023F6B2F186E}"/>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440761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0B960-EDB5-4C1E-9763-659D78F73F08}"/>
              </a:ext>
            </a:extLst>
          </p:cNvPr>
          <p:cNvSpPr>
            <a:spLocks noGrp="1"/>
          </p:cNvSpPr>
          <p:nvPr>
            <p:ph type="title"/>
          </p:nvPr>
        </p:nvSpPr>
        <p:spPr/>
        <p:txBody>
          <a:bodyPr/>
          <a:lstStyle/>
          <a:p>
            <a:r>
              <a:rPr lang="en-US"/>
              <a:t>LinkedIn Key Metrics Radar</a:t>
            </a:r>
          </a:p>
        </p:txBody>
      </p:sp>
      <p:graphicFrame>
        <p:nvGraphicFramePr>
          <p:cNvPr id="6" name="Chart Placeholder 5">
            <a:extLst>
              <a:ext uri="{FF2B5EF4-FFF2-40B4-BE49-F238E27FC236}">
                <a16:creationId xmlns:a16="http://schemas.microsoft.com/office/drawing/2014/main" id="{9A83144D-A633-4F4C-A8BE-85934FF53430}"/>
              </a:ext>
            </a:extLst>
          </p:cNvPr>
          <p:cNvGraphicFramePr>
            <a:graphicFrameLocks noGrp="1"/>
          </p:cNvGraphicFramePr>
          <p:nvPr>
            <p:ph type="chart" sz="quarter" idx="13"/>
            <p:extLst>
              <p:ext uri="{D42A27DB-BD31-4B8C-83A1-F6EECF244321}">
                <p14:modId xmlns:p14="http://schemas.microsoft.com/office/powerpoint/2010/main" val="1427258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B85473-E801-4451-A091-B7527E9D3CBC}"/>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3B7AFA0D-7192-4560-92AE-DF2D7FDEF7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0493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70337-A40D-449B-96A5-0B1D82EF5648}"/>
              </a:ext>
            </a:extLst>
          </p:cNvPr>
          <p:cNvSpPr>
            <a:spLocks noGrp="1"/>
          </p:cNvSpPr>
          <p:nvPr>
            <p:ph type="title"/>
          </p:nvPr>
        </p:nvSpPr>
        <p:spPr/>
        <p:txBody>
          <a:bodyPr/>
          <a:lstStyle/>
          <a:p>
            <a:r>
              <a:rPr lang="en-US"/>
              <a:t>LinkedIn Followers Total</a:t>
            </a:r>
          </a:p>
        </p:txBody>
      </p:sp>
      <p:graphicFrame>
        <p:nvGraphicFramePr>
          <p:cNvPr id="6" name="Chart Placeholder 5">
            <a:extLst>
              <a:ext uri="{FF2B5EF4-FFF2-40B4-BE49-F238E27FC236}">
                <a16:creationId xmlns:a16="http://schemas.microsoft.com/office/drawing/2014/main" id="{0FA43155-FABD-4F4B-B97F-09BD4F40A1E7}"/>
              </a:ext>
            </a:extLst>
          </p:cNvPr>
          <p:cNvGraphicFramePr>
            <a:graphicFrameLocks noGrp="1"/>
          </p:cNvGraphicFramePr>
          <p:nvPr>
            <p:ph type="chart" sz="quarter" idx="13"/>
            <p:extLst>
              <p:ext uri="{D42A27DB-BD31-4B8C-83A1-F6EECF244321}">
                <p14:modId xmlns:p14="http://schemas.microsoft.com/office/powerpoint/2010/main" val="2471549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1E455B-4BCB-4DA3-B105-E45F921D115C}"/>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D0236740-3449-4666-9DA0-7F601ED89D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1319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8F08E-4DD4-40DE-B2E5-49C45C80D0F8}"/>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25393888-0BE1-4B71-BE43-332DF6EF081C}"/>
              </a:ext>
            </a:extLst>
          </p:cNvPr>
          <p:cNvGraphicFramePr>
            <a:graphicFrameLocks noGrp="1"/>
          </p:cNvGraphicFramePr>
          <p:nvPr>
            <p:ph type="chart" sz="quarter" idx="13"/>
            <p:extLst>
              <p:ext uri="{D42A27DB-BD31-4B8C-83A1-F6EECF244321}">
                <p14:modId xmlns:p14="http://schemas.microsoft.com/office/powerpoint/2010/main" val="2932245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FF2D2B-E34A-481F-BFE5-0907259219D9}"/>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30624880-89BF-415C-A67B-79209E3A79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9893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1364F-C87F-4102-BE67-0449E5B7CF91}"/>
              </a:ext>
            </a:extLst>
          </p:cNvPr>
          <p:cNvSpPr>
            <a:spLocks noGrp="1"/>
          </p:cNvSpPr>
          <p:nvPr>
            <p:ph type="title"/>
          </p:nvPr>
        </p:nvSpPr>
        <p:spPr/>
        <p:txBody>
          <a:bodyPr/>
          <a:lstStyle/>
          <a:p>
            <a:r>
              <a:rPr lang="en-US"/>
              <a:t>LinkedIn Updates</a:t>
            </a:r>
          </a:p>
        </p:txBody>
      </p:sp>
      <p:graphicFrame>
        <p:nvGraphicFramePr>
          <p:cNvPr id="6" name="Chart Placeholder 5">
            <a:extLst>
              <a:ext uri="{FF2B5EF4-FFF2-40B4-BE49-F238E27FC236}">
                <a16:creationId xmlns:a16="http://schemas.microsoft.com/office/drawing/2014/main" id="{7241CA50-590C-4049-8D6A-80F231CB3B23}"/>
              </a:ext>
            </a:extLst>
          </p:cNvPr>
          <p:cNvGraphicFramePr>
            <a:graphicFrameLocks noGrp="1"/>
          </p:cNvGraphicFramePr>
          <p:nvPr>
            <p:ph type="chart" sz="quarter" idx="13"/>
            <p:extLst>
              <p:ext uri="{D42A27DB-BD31-4B8C-83A1-F6EECF244321}">
                <p14:modId xmlns:p14="http://schemas.microsoft.com/office/powerpoint/2010/main" val="3062609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E0FC03-E285-4D7E-B9C0-2D68A692B8B1}"/>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CECAE814-418D-45D9-8505-EB5B733FDE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1163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C5A83-5FCD-4797-A927-AF0C0F210F14}"/>
              </a:ext>
            </a:extLst>
          </p:cNvPr>
          <p:cNvSpPr>
            <a:spLocks noGrp="1"/>
          </p:cNvSpPr>
          <p:nvPr>
            <p:ph type="title"/>
          </p:nvPr>
        </p:nvSpPr>
        <p:spPr/>
        <p:txBody>
          <a:bodyPr/>
          <a:lstStyle/>
          <a:p>
            <a:r>
              <a:rPr lang="en-US"/>
              <a:t>LinkedIn Interaction Rate</a:t>
            </a:r>
          </a:p>
        </p:txBody>
      </p:sp>
      <p:graphicFrame>
        <p:nvGraphicFramePr>
          <p:cNvPr id="6" name="Chart Placeholder 5">
            <a:extLst>
              <a:ext uri="{FF2B5EF4-FFF2-40B4-BE49-F238E27FC236}">
                <a16:creationId xmlns:a16="http://schemas.microsoft.com/office/drawing/2014/main" id="{25FA4ED9-34E5-4823-A184-BF3883AE6EFF}"/>
              </a:ext>
            </a:extLst>
          </p:cNvPr>
          <p:cNvGraphicFramePr>
            <a:graphicFrameLocks noGrp="1"/>
          </p:cNvGraphicFramePr>
          <p:nvPr>
            <p:ph type="chart" sz="quarter" idx="13"/>
            <p:extLst>
              <p:ext uri="{D42A27DB-BD31-4B8C-83A1-F6EECF244321}">
                <p14:modId xmlns:p14="http://schemas.microsoft.com/office/powerpoint/2010/main" val="1518366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529778-2155-454A-83CD-849DF561BA3C}"/>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165F4124-B24C-442C-800E-342F982810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5367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2AE45-246F-4EBE-B03C-5A44B82027F0}"/>
              </a:ext>
            </a:extLst>
          </p:cNvPr>
          <p:cNvSpPr>
            <a:spLocks noGrp="1"/>
          </p:cNvSpPr>
          <p:nvPr>
            <p:ph type="title"/>
          </p:nvPr>
        </p:nvSpPr>
        <p:spPr/>
        <p:txBody>
          <a:bodyPr/>
          <a:lstStyle/>
          <a:p>
            <a:r>
              <a:rPr lang="en-US"/>
              <a:t>LinkedIn InteractionsDistribution</a:t>
            </a:r>
          </a:p>
        </p:txBody>
      </p:sp>
      <p:graphicFrame>
        <p:nvGraphicFramePr>
          <p:cNvPr id="6" name="Chart Placeholder 5">
            <a:extLst>
              <a:ext uri="{FF2B5EF4-FFF2-40B4-BE49-F238E27FC236}">
                <a16:creationId xmlns:a16="http://schemas.microsoft.com/office/drawing/2014/main" id="{3369307A-278A-493D-8B32-3D0650DB3365}"/>
              </a:ext>
            </a:extLst>
          </p:cNvPr>
          <p:cNvGraphicFramePr>
            <a:graphicFrameLocks noGrp="1"/>
          </p:cNvGraphicFramePr>
          <p:nvPr>
            <p:ph type="chart" sz="quarter" idx="13"/>
            <p:extLst>
              <p:ext uri="{D42A27DB-BD31-4B8C-83A1-F6EECF244321}">
                <p14:modId xmlns:p14="http://schemas.microsoft.com/office/powerpoint/2010/main" val="1416369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359C8B-197C-493E-BB2C-B2CEB24FF5D0}"/>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DBDBB945-2FA1-4B3D-AED0-40D2FA7DDB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2731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2338-05F5-44DE-B3D9-B385439CB9FD}"/>
              </a:ext>
            </a:extLst>
          </p:cNvPr>
          <p:cNvSpPr>
            <a:spLocks noGrp="1"/>
          </p:cNvSpPr>
          <p:nvPr>
            <p:ph type="title"/>
          </p:nvPr>
        </p:nvSpPr>
        <p:spPr/>
        <p:txBody>
          <a:bodyPr/>
          <a:lstStyle/>
          <a:p>
            <a:r>
              <a:rPr lang="en-US"/>
              <a:t>LinkedIn Interaction Rate</a:t>
            </a:r>
          </a:p>
        </p:txBody>
      </p:sp>
      <p:graphicFrame>
        <p:nvGraphicFramePr>
          <p:cNvPr id="6" name="Chart Placeholder 5">
            <a:extLst>
              <a:ext uri="{FF2B5EF4-FFF2-40B4-BE49-F238E27FC236}">
                <a16:creationId xmlns:a16="http://schemas.microsoft.com/office/drawing/2014/main" id="{4EA24D77-7D1D-43EA-9301-3DA7DBB46C64}"/>
              </a:ext>
            </a:extLst>
          </p:cNvPr>
          <p:cNvGraphicFramePr>
            <a:graphicFrameLocks noGrp="1"/>
          </p:cNvGraphicFramePr>
          <p:nvPr>
            <p:ph type="chart" sz="quarter" idx="13"/>
            <p:extLst>
              <p:ext uri="{D42A27DB-BD31-4B8C-83A1-F6EECF244321}">
                <p14:modId xmlns:p14="http://schemas.microsoft.com/office/powerpoint/2010/main" val="3686029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06D090-FB76-4BC3-A89E-5164F486ED6C}"/>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9473D3D9-E655-4212-BBAE-0F0F9E74AA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547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3FD7B-BE2A-4A9D-AFC6-8C3BD6C3B080}"/>
              </a:ext>
            </a:extLst>
          </p:cNvPr>
          <p:cNvSpPr>
            <a:spLocks noGrp="1"/>
          </p:cNvSpPr>
          <p:nvPr>
            <p:ph type="title"/>
          </p:nvPr>
        </p:nvSpPr>
        <p:spPr/>
        <p:txBody>
          <a:bodyPr/>
          <a:lstStyle/>
          <a:p>
            <a:r>
              <a:rPr lang="en-US"/>
              <a:t>LinkedIn Interaction Rate By Update Type</a:t>
            </a:r>
          </a:p>
        </p:txBody>
      </p:sp>
      <p:graphicFrame>
        <p:nvGraphicFramePr>
          <p:cNvPr id="6" name="Chart Placeholder 5">
            <a:extLst>
              <a:ext uri="{FF2B5EF4-FFF2-40B4-BE49-F238E27FC236}">
                <a16:creationId xmlns:a16="http://schemas.microsoft.com/office/drawing/2014/main" id="{44943DDE-1727-433E-8913-1A016A2F1B53}"/>
              </a:ext>
            </a:extLst>
          </p:cNvPr>
          <p:cNvGraphicFramePr>
            <a:graphicFrameLocks noGrp="1"/>
          </p:cNvGraphicFramePr>
          <p:nvPr>
            <p:ph type="chart" sz="quarter" idx="13"/>
            <p:extLst>
              <p:ext uri="{D42A27DB-BD31-4B8C-83A1-F6EECF244321}">
                <p14:modId xmlns:p14="http://schemas.microsoft.com/office/powerpoint/2010/main" val="451359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E354BA-1EFA-4873-8831-F597852AF093}"/>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EA4C81FC-ED51-47D0-8596-68E31CC5C2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6389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E1DB7-521D-44F8-A54E-DE99E821FC6A}"/>
              </a:ext>
            </a:extLst>
          </p:cNvPr>
          <p:cNvSpPr>
            <a:spLocks noGrp="1"/>
          </p:cNvSpPr>
          <p:nvPr>
            <p:ph type="title"/>
          </p:nvPr>
        </p:nvSpPr>
        <p:spPr/>
        <p:txBody>
          <a:bodyPr/>
          <a:lstStyle/>
          <a:p>
            <a:r>
              <a:rPr lang="en-US"/>
              <a:t>LinkedIn Interaction Rate By Hour</a:t>
            </a:r>
          </a:p>
        </p:txBody>
      </p:sp>
      <p:graphicFrame>
        <p:nvGraphicFramePr>
          <p:cNvPr id="6" name="Chart Placeholder 5">
            <a:extLst>
              <a:ext uri="{FF2B5EF4-FFF2-40B4-BE49-F238E27FC236}">
                <a16:creationId xmlns:a16="http://schemas.microsoft.com/office/drawing/2014/main" id="{80256BCA-4180-4586-A581-E693C75367E9}"/>
              </a:ext>
            </a:extLst>
          </p:cNvPr>
          <p:cNvGraphicFramePr>
            <a:graphicFrameLocks noGrp="1"/>
          </p:cNvGraphicFramePr>
          <p:nvPr>
            <p:ph type="chart" sz="quarter" idx="13"/>
            <p:extLst>
              <p:ext uri="{D42A27DB-BD31-4B8C-83A1-F6EECF244321}">
                <p14:modId xmlns:p14="http://schemas.microsoft.com/office/powerpoint/2010/main" val="3658692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F4C9FA-C15F-44F9-A7DA-F8BED0E6CDE7}"/>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961340BD-F27D-4D11-9815-920C1A4824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4555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4FACB-5238-4C5B-B847-74E30A02030E}"/>
              </a:ext>
            </a:extLst>
          </p:cNvPr>
          <p:cNvSpPr>
            <a:spLocks noGrp="1"/>
          </p:cNvSpPr>
          <p:nvPr>
            <p:ph type="title"/>
          </p:nvPr>
        </p:nvSpPr>
        <p:spPr/>
        <p:txBody>
          <a:bodyPr/>
          <a:lstStyle/>
          <a:p>
            <a:r>
              <a:rPr lang="en-US"/>
              <a:t>LinkedIn Interaction Rate By Weekday</a:t>
            </a:r>
          </a:p>
        </p:txBody>
      </p:sp>
      <p:graphicFrame>
        <p:nvGraphicFramePr>
          <p:cNvPr id="6" name="Chart Placeholder 5">
            <a:extLst>
              <a:ext uri="{FF2B5EF4-FFF2-40B4-BE49-F238E27FC236}">
                <a16:creationId xmlns:a16="http://schemas.microsoft.com/office/drawing/2014/main" id="{FA6B6904-C2D3-42E3-B6B8-C111F129C2AD}"/>
              </a:ext>
            </a:extLst>
          </p:cNvPr>
          <p:cNvGraphicFramePr>
            <a:graphicFrameLocks noGrp="1"/>
          </p:cNvGraphicFramePr>
          <p:nvPr>
            <p:ph type="chart" sz="quarter" idx="13"/>
            <p:extLst>
              <p:ext uri="{D42A27DB-BD31-4B8C-83A1-F6EECF244321}">
                <p14:modId xmlns:p14="http://schemas.microsoft.com/office/powerpoint/2010/main" val="274699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9B2C44-AA3B-46C8-AA5F-B52932ED8C87}"/>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37239D88-CB75-464A-8F48-E64025F4C0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3672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7AEE5-99CE-44D7-A485-EB377CC3E02A}"/>
              </a:ext>
            </a:extLst>
          </p:cNvPr>
          <p:cNvSpPr>
            <a:spLocks noGrp="1"/>
          </p:cNvSpPr>
          <p:nvPr>
            <p:ph type="title"/>
          </p:nvPr>
        </p:nvSpPr>
        <p:spPr/>
        <p:txBody>
          <a:bodyPr/>
          <a:lstStyle/>
          <a:p>
            <a:r>
              <a:rPr lang="en-US"/>
              <a:t>LinkedIn Average Likes Per Update</a:t>
            </a:r>
          </a:p>
        </p:txBody>
      </p:sp>
      <p:graphicFrame>
        <p:nvGraphicFramePr>
          <p:cNvPr id="6" name="Chart Placeholder 5">
            <a:extLst>
              <a:ext uri="{FF2B5EF4-FFF2-40B4-BE49-F238E27FC236}">
                <a16:creationId xmlns:a16="http://schemas.microsoft.com/office/drawing/2014/main" id="{5B1009A9-0C40-464E-AC49-F8FA126CCD06}"/>
              </a:ext>
            </a:extLst>
          </p:cNvPr>
          <p:cNvGraphicFramePr>
            <a:graphicFrameLocks noGrp="1"/>
          </p:cNvGraphicFramePr>
          <p:nvPr>
            <p:ph type="chart" sz="quarter" idx="13"/>
            <p:extLst>
              <p:ext uri="{D42A27DB-BD31-4B8C-83A1-F6EECF244321}">
                <p14:modId xmlns:p14="http://schemas.microsoft.com/office/powerpoint/2010/main" val="2954221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222C03-F6DA-44E0-83F9-A82DBA0D2511}"/>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475E2AA9-C880-4A3E-8BAA-FFC5685260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619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63BE5-FCAC-4A61-88E7-A31E83F2FB9D}"/>
              </a:ext>
            </a:extLst>
          </p:cNvPr>
          <p:cNvSpPr>
            <a:spLocks noGrp="1"/>
          </p:cNvSpPr>
          <p:nvPr>
            <p:ph type="title"/>
          </p:nvPr>
        </p:nvSpPr>
        <p:spPr/>
        <p:txBody>
          <a:bodyPr/>
          <a:lstStyle/>
          <a:p>
            <a:r>
              <a:rPr lang="en-US"/>
              <a:t>LinkedIn Average Comments Per Update</a:t>
            </a:r>
          </a:p>
        </p:txBody>
      </p:sp>
      <p:graphicFrame>
        <p:nvGraphicFramePr>
          <p:cNvPr id="6" name="Chart Placeholder 5">
            <a:extLst>
              <a:ext uri="{FF2B5EF4-FFF2-40B4-BE49-F238E27FC236}">
                <a16:creationId xmlns:a16="http://schemas.microsoft.com/office/drawing/2014/main" id="{99D2827B-AE80-4206-8713-5E2F0C7D795C}"/>
              </a:ext>
            </a:extLst>
          </p:cNvPr>
          <p:cNvGraphicFramePr>
            <a:graphicFrameLocks noGrp="1"/>
          </p:cNvGraphicFramePr>
          <p:nvPr>
            <p:ph type="chart" sz="quarter" idx="13"/>
            <p:extLst>
              <p:ext uri="{D42A27DB-BD31-4B8C-83A1-F6EECF244321}">
                <p14:modId xmlns:p14="http://schemas.microsoft.com/office/powerpoint/2010/main" val="352067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331754-05BD-4A6D-A407-2A0627D86ED6}"/>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59EE48F9-3670-4D3D-B4ED-996060455D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2600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8F895-991C-4A6A-AF4A-F3A918022C92}"/>
              </a:ext>
            </a:extLst>
          </p:cNvPr>
          <p:cNvSpPr>
            <a:spLocks noGrp="1"/>
          </p:cNvSpPr>
          <p:nvPr>
            <p:ph type="title"/>
          </p:nvPr>
        </p:nvSpPr>
        <p:spPr/>
        <p:txBody>
          <a:bodyPr/>
          <a:lstStyle/>
          <a:p>
            <a:r>
              <a:rPr lang="en-US"/>
              <a:t>LinkedIn Average Interactions Per Update</a:t>
            </a:r>
          </a:p>
        </p:txBody>
      </p:sp>
      <p:graphicFrame>
        <p:nvGraphicFramePr>
          <p:cNvPr id="6" name="Chart Placeholder 5">
            <a:extLst>
              <a:ext uri="{FF2B5EF4-FFF2-40B4-BE49-F238E27FC236}">
                <a16:creationId xmlns:a16="http://schemas.microsoft.com/office/drawing/2014/main" id="{8DBD9537-26D2-4059-9407-056F645C98B8}"/>
              </a:ext>
            </a:extLst>
          </p:cNvPr>
          <p:cNvGraphicFramePr>
            <a:graphicFrameLocks noGrp="1"/>
          </p:cNvGraphicFramePr>
          <p:nvPr>
            <p:ph type="chart" sz="quarter" idx="13"/>
            <p:extLst>
              <p:ext uri="{D42A27DB-BD31-4B8C-83A1-F6EECF244321}">
                <p14:modId xmlns:p14="http://schemas.microsoft.com/office/powerpoint/2010/main" val="373141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98DED5-0C63-45A6-8763-4B33B46ABBB3}"/>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BDFDB4E6-7684-4F40-8507-60A7D3FFD9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6644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D7B9E-A040-4C9B-946A-374979D25789}"/>
              </a:ext>
            </a:extLst>
          </p:cNvPr>
          <p:cNvSpPr>
            <a:spLocks noGrp="1"/>
          </p:cNvSpPr>
          <p:nvPr>
            <p:ph type="title"/>
          </p:nvPr>
        </p:nvSpPr>
        <p:spPr/>
        <p:txBody>
          <a:bodyPr/>
          <a:lstStyle/>
          <a:p>
            <a:r>
              <a:rPr lang="en-US"/>
              <a:t>LinkedIn Updates Type Distribution</a:t>
            </a:r>
          </a:p>
        </p:txBody>
      </p:sp>
      <p:graphicFrame>
        <p:nvGraphicFramePr>
          <p:cNvPr id="6" name="Chart Placeholder 5">
            <a:extLst>
              <a:ext uri="{FF2B5EF4-FFF2-40B4-BE49-F238E27FC236}">
                <a16:creationId xmlns:a16="http://schemas.microsoft.com/office/drawing/2014/main" id="{9865FE86-7310-46EB-B3A7-66082C766CD6}"/>
              </a:ext>
            </a:extLst>
          </p:cNvPr>
          <p:cNvGraphicFramePr>
            <a:graphicFrameLocks noGrp="1"/>
          </p:cNvGraphicFramePr>
          <p:nvPr>
            <p:ph type="chart" sz="quarter" idx="13"/>
            <p:extLst>
              <p:ext uri="{D42A27DB-BD31-4B8C-83A1-F6EECF244321}">
                <p14:modId xmlns:p14="http://schemas.microsoft.com/office/powerpoint/2010/main" val="3368139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66A332-BC87-4DD9-8B7C-FD110A83C24A}"/>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D6D9C71B-394D-4CFE-82AF-E367FB51B9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9347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E1040-8E3E-4C16-B0F0-29AFA2E9FD35}"/>
              </a:ext>
            </a:extLst>
          </p:cNvPr>
          <p:cNvSpPr>
            <a:spLocks noGrp="1"/>
          </p:cNvSpPr>
          <p:nvPr>
            <p:ph type="title"/>
          </p:nvPr>
        </p:nvSpPr>
        <p:spPr/>
        <p:txBody>
          <a:bodyPr/>
          <a:lstStyle/>
          <a:p>
            <a:r>
              <a:rPr lang="en-US"/>
              <a:t>LinkedIn Updates By Weekday</a:t>
            </a:r>
          </a:p>
        </p:txBody>
      </p:sp>
      <p:graphicFrame>
        <p:nvGraphicFramePr>
          <p:cNvPr id="6" name="Chart Placeholder 5">
            <a:extLst>
              <a:ext uri="{FF2B5EF4-FFF2-40B4-BE49-F238E27FC236}">
                <a16:creationId xmlns:a16="http://schemas.microsoft.com/office/drawing/2014/main" id="{66DEE949-894D-46F0-8149-D6477CC543E1}"/>
              </a:ext>
            </a:extLst>
          </p:cNvPr>
          <p:cNvGraphicFramePr>
            <a:graphicFrameLocks noGrp="1"/>
          </p:cNvGraphicFramePr>
          <p:nvPr>
            <p:ph type="chart" sz="quarter" idx="13"/>
            <p:extLst>
              <p:ext uri="{D42A27DB-BD31-4B8C-83A1-F6EECF244321}">
                <p14:modId xmlns:p14="http://schemas.microsoft.com/office/powerpoint/2010/main" val="1672203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5D64B0-3F04-4EF2-BDF0-9473EB97FCAF}"/>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E0157EED-B2A0-4888-AD0B-BC7519B5B6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9472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18398-2BA0-427D-A3B9-0D2C00195079}"/>
              </a:ext>
            </a:extLst>
          </p:cNvPr>
          <p:cNvSpPr>
            <a:spLocks noGrp="1"/>
          </p:cNvSpPr>
          <p:nvPr>
            <p:ph type="title"/>
          </p:nvPr>
        </p:nvSpPr>
        <p:spPr/>
        <p:txBody>
          <a:bodyPr/>
          <a:lstStyle/>
          <a:p>
            <a:r>
              <a:rPr lang="en-US"/>
              <a:t>LinkedIn Followers Change Per Weekday</a:t>
            </a:r>
          </a:p>
        </p:txBody>
      </p:sp>
      <p:graphicFrame>
        <p:nvGraphicFramePr>
          <p:cNvPr id="6" name="Chart Placeholder 5">
            <a:extLst>
              <a:ext uri="{FF2B5EF4-FFF2-40B4-BE49-F238E27FC236}">
                <a16:creationId xmlns:a16="http://schemas.microsoft.com/office/drawing/2014/main" id="{D7F52FD8-88A5-4540-8FAA-0F7821901B2D}"/>
              </a:ext>
            </a:extLst>
          </p:cNvPr>
          <p:cNvGraphicFramePr>
            <a:graphicFrameLocks noGrp="1"/>
          </p:cNvGraphicFramePr>
          <p:nvPr>
            <p:ph type="chart" sz="quarter" idx="13"/>
            <p:extLst>
              <p:ext uri="{D42A27DB-BD31-4B8C-83A1-F6EECF244321}">
                <p14:modId xmlns:p14="http://schemas.microsoft.com/office/powerpoint/2010/main" val="2555614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CA2552-31F7-4137-AF94-2EE1679CF162}"/>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96AC9EA7-7384-4781-ADA4-AF60E624C3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8702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97D12-A6EC-414C-A57B-DEEDF413A843}"/>
              </a:ext>
            </a:extLst>
          </p:cNvPr>
          <p:cNvSpPr>
            <a:spLocks noGrp="1"/>
          </p:cNvSpPr>
          <p:nvPr>
            <p:ph type="title"/>
          </p:nvPr>
        </p:nvSpPr>
        <p:spPr/>
        <p:txBody>
          <a:bodyPr/>
          <a:lstStyle/>
          <a:p>
            <a:r>
              <a:rPr lang="en-US"/>
              <a:t>LinkedIn Updates By Hour</a:t>
            </a:r>
          </a:p>
        </p:txBody>
      </p:sp>
      <p:graphicFrame>
        <p:nvGraphicFramePr>
          <p:cNvPr id="6" name="Chart Placeholder 5">
            <a:extLst>
              <a:ext uri="{FF2B5EF4-FFF2-40B4-BE49-F238E27FC236}">
                <a16:creationId xmlns:a16="http://schemas.microsoft.com/office/drawing/2014/main" id="{F7566AEF-EC67-414D-88E9-440300CA344D}"/>
              </a:ext>
            </a:extLst>
          </p:cNvPr>
          <p:cNvGraphicFramePr>
            <a:graphicFrameLocks noGrp="1"/>
          </p:cNvGraphicFramePr>
          <p:nvPr>
            <p:ph type="chart" sz="quarter" idx="13"/>
            <p:extLst>
              <p:ext uri="{D42A27DB-BD31-4B8C-83A1-F6EECF244321}">
                <p14:modId xmlns:p14="http://schemas.microsoft.com/office/powerpoint/2010/main" val="1212753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C2CBC9-146F-4027-AD00-F8D3AFAF5931}"/>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5A930CE3-5F1F-4F5C-A4C9-9562E23640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9747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35561-B10A-4A61-8A77-075D4CE135A9}"/>
              </a:ext>
            </a:extLst>
          </p:cNvPr>
          <p:cNvSpPr>
            <a:spLocks noGrp="1"/>
          </p:cNvSpPr>
          <p:nvPr>
            <p:ph type="title"/>
          </p:nvPr>
        </p:nvSpPr>
        <p:spPr/>
        <p:txBody>
          <a:bodyPr/>
          <a:lstStyle/>
          <a:p>
            <a:r>
              <a:rPr lang="en-US"/>
              <a:t>LinkedIn Updates Table - 1 of 4</a:t>
            </a:r>
          </a:p>
        </p:txBody>
      </p:sp>
      <p:graphicFrame>
        <p:nvGraphicFramePr>
          <p:cNvPr id="5" name="Table Placeholder 4">
            <a:extLst>
              <a:ext uri="{FF2B5EF4-FFF2-40B4-BE49-F238E27FC236}">
                <a16:creationId xmlns:a16="http://schemas.microsoft.com/office/drawing/2014/main" id="{C1C0A4FC-DB8F-4A8D-A6E4-D1A6B7B8BC00}"/>
              </a:ext>
            </a:extLst>
          </p:cNvPr>
          <p:cNvGraphicFramePr>
            <a:graphicFrameLocks noGrp="1"/>
          </p:cNvGraphicFramePr>
          <p:nvPr>
            <p:ph type="tbl" sz="quarter" idx="13"/>
            <p:extLst>
              <p:ext uri="{D42A27DB-BD31-4B8C-83A1-F6EECF244321}">
                <p14:modId xmlns:p14="http://schemas.microsoft.com/office/powerpoint/2010/main" val="1401273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78831457"/>
                    </a:ext>
                  </a:extLst>
                </a:gridCol>
                <a:gridCol w="987552">
                  <a:extLst>
                    <a:ext uri="{9D8B030D-6E8A-4147-A177-3AD203B41FA5}">
                      <a16:colId xmlns:a16="http://schemas.microsoft.com/office/drawing/2014/main" val="3216528570"/>
                    </a:ext>
                  </a:extLst>
                </a:gridCol>
                <a:gridCol w="987552">
                  <a:extLst>
                    <a:ext uri="{9D8B030D-6E8A-4147-A177-3AD203B41FA5}">
                      <a16:colId xmlns:a16="http://schemas.microsoft.com/office/drawing/2014/main" val="2031804832"/>
                    </a:ext>
                  </a:extLst>
                </a:gridCol>
                <a:gridCol w="987552">
                  <a:extLst>
                    <a:ext uri="{9D8B030D-6E8A-4147-A177-3AD203B41FA5}">
                      <a16:colId xmlns:a16="http://schemas.microsoft.com/office/drawing/2014/main" val="2819899579"/>
                    </a:ext>
                  </a:extLst>
                </a:gridCol>
                <a:gridCol w="987552">
                  <a:extLst>
                    <a:ext uri="{9D8B030D-6E8A-4147-A177-3AD203B41FA5}">
                      <a16:colId xmlns:a16="http://schemas.microsoft.com/office/drawing/2014/main" val="218743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8684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- 2017-06-01 22:18:50</a:t>
                      </a:r>
                      <a:r>
                        <a:rPr kumimoji="0" lang="es-ES" sz="1000" b="0" i="0" u="none" strike="noStrike" kern="1200" cap="none" spc="0" normalizeH="0" baseline="0" noProof="0">
                          <a:ln>
                            <a:noFill/>
                          </a:ln>
                          <a:solidFill>
                            <a:prstClr val="black"/>
                          </a:solidFill>
                          <a:effectLst/>
                          <a:uLnTx/>
                          <a:uFillTx/>
                          <a:latin typeface="+mn-lt"/>
                          <a:ea typeface="+mn-ea"/>
                          <a:cs typeface="+mn-cs"/>
                        </a:rPr>
                        <a:t>
Trabajemos juntos contra el fraude con este tip de prevención. #TodosJuntosContraElFraude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911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- 2017-06-02 13:33:36</a:t>
                      </a:r>
                      <a:r>
                        <a:rPr kumimoji="0" lang="en-US" sz="1000" b="0" i="0" u="none" strike="noStrike" kern="1200" cap="none" spc="0" normalizeH="0" baseline="0" noProof="0">
                          <a:ln>
                            <a:noFill/>
                          </a:ln>
                          <a:solidFill>
                            <a:prstClr val="black"/>
                          </a:solidFill>
                          <a:effectLst/>
                          <a:uLnTx/>
                          <a:uFillTx/>
                          <a:latin typeface="+mn-lt"/>
                          <a:ea typeface="+mn-ea"/>
                          <a:cs typeface="+mn-cs"/>
                        </a:rPr>
                        <a:t>
Acto de inauguración del XIII Congreso Nacional de Gestión Humana de ADOARH, Negocio &amp; Talento: Sinergia que Transforma. #nominaempresarialbhdleon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#adoarh #congresoadoarh2017 #NegocioyTalento #SinergiaqueTransforma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3972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- 2017-06-25 13:00:09</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07697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- 2017-06-02 20:24:04</a:t>
                      </a:r>
                      <a:r>
                        <a:rPr kumimoji="0" lang="en-US" sz="1000" b="0" i="0" u="none" strike="noStrike" kern="1200" cap="none" spc="0" normalizeH="0" baseline="0" noProof="0">
                          <a:ln>
                            <a:noFill/>
                          </a:ln>
                          <a:solidFill>
                            <a:prstClr val="black"/>
                          </a:solidFill>
                          <a:effectLst/>
                          <a:uLnTx/>
                          <a:uFillTx/>
                          <a:latin typeface="+mn-lt"/>
                          <a:ea typeface="+mn-ea"/>
                          <a:cs typeface="+mn-cs"/>
                        </a:rPr>
                        <a:t>
#nominaempresarialbhdleon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#adoarh #congresoadoarh2017 #NegocioyTalento #SinergiaqueTransforma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90289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- 2017-06-23 16:15:04</a:t>
                      </a:r>
                      <a:r>
                        <a:rPr kumimoji="0" lang="es-ES" sz="1000" b="0" i="0" u="none" strike="noStrike" kern="1200" cap="none" spc="0" normalizeH="0" baseline="0" noProof="0">
                          <a:ln>
                            <a:noFill/>
                          </a:ln>
                          <a:solidFill>
                            <a:prstClr val="black"/>
                          </a:solidFill>
                          <a:effectLst/>
                          <a:uLnTx/>
                          <a:uFillTx/>
                          <a:latin typeface="+mn-lt"/>
                          <a:ea typeface="+mn-ea"/>
                          <a:cs typeface="+mn-cs"/>
                        </a:rPr>
                        <a:t>
Haz crecer tu negocio con nuestros Préstamos Comerciales. Aprovecha nuestra oferta de financiamiento con tasa fija hasta 6 años y medio: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·Asesoría legal y financiera por nuestros ejecutivos especializados.</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Rápida respuesta.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Más información contactando tu ejecutivo de negocio o visitando cualquiera de nuestras sucursales a nivel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58261259"/>
                  </a:ext>
                </a:extLst>
              </a:tr>
            </a:tbl>
          </a:graphicData>
        </a:graphic>
      </p:graphicFrame>
      <p:sp>
        <p:nvSpPr>
          <p:cNvPr id="4" name="Text Placeholder 3">
            <a:extLst>
              <a:ext uri="{FF2B5EF4-FFF2-40B4-BE49-F238E27FC236}">
                <a16:creationId xmlns:a16="http://schemas.microsoft.com/office/drawing/2014/main" id="{17C9105A-0F31-4003-9735-56AE4FB601E1}"/>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3929795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42EC6-31D7-4EEC-A208-C788BB12A44F}"/>
              </a:ext>
            </a:extLst>
          </p:cNvPr>
          <p:cNvSpPr>
            <a:spLocks noGrp="1"/>
          </p:cNvSpPr>
          <p:nvPr>
            <p:ph type="title"/>
          </p:nvPr>
        </p:nvSpPr>
        <p:spPr/>
        <p:txBody>
          <a:bodyPr/>
          <a:lstStyle/>
          <a:p>
            <a:r>
              <a:rPr lang="en-US"/>
              <a:t>LinkedIn Updates Table - 2 of 4</a:t>
            </a:r>
          </a:p>
        </p:txBody>
      </p:sp>
      <p:graphicFrame>
        <p:nvGraphicFramePr>
          <p:cNvPr id="5" name="Table Placeholder 4">
            <a:extLst>
              <a:ext uri="{FF2B5EF4-FFF2-40B4-BE49-F238E27FC236}">
                <a16:creationId xmlns:a16="http://schemas.microsoft.com/office/drawing/2014/main" id="{65FF6455-7320-4A8D-B96D-FDB279A4FEE5}"/>
              </a:ext>
            </a:extLst>
          </p:cNvPr>
          <p:cNvGraphicFramePr>
            <a:graphicFrameLocks noGrp="1"/>
          </p:cNvGraphicFramePr>
          <p:nvPr>
            <p:ph type="tbl" sz="quarter" idx="13"/>
            <p:extLst>
              <p:ext uri="{D42A27DB-BD31-4B8C-83A1-F6EECF244321}">
                <p14:modId xmlns:p14="http://schemas.microsoft.com/office/powerpoint/2010/main" val="1493550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06584041"/>
                    </a:ext>
                  </a:extLst>
                </a:gridCol>
                <a:gridCol w="987552">
                  <a:extLst>
                    <a:ext uri="{9D8B030D-6E8A-4147-A177-3AD203B41FA5}">
                      <a16:colId xmlns:a16="http://schemas.microsoft.com/office/drawing/2014/main" val="2912852294"/>
                    </a:ext>
                  </a:extLst>
                </a:gridCol>
                <a:gridCol w="987552">
                  <a:extLst>
                    <a:ext uri="{9D8B030D-6E8A-4147-A177-3AD203B41FA5}">
                      <a16:colId xmlns:a16="http://schemas.microsoft.com/office/drawing/2014/main" val="2836092571"/>
                    </a:ext>
                  </a:extLst>
                </a:gridCol>
                <a:gridCol w="987552">
                  <a:extLst>
                    <a:ext uri="{9D8B030D-6E8A-4147-A177-3AD203B41FA5}">
                      <a16:colId xmlns:a16="http://schemas.microsoft.com/office/drawing/2014/main" val="283846495"/>
                    </a:ext>
                  </a:extLst>
                </a:gridCol>
                <a:gridCol w="987552">
                  <a:extLst>
                    <a:ext uri="{9D8B030D-6E8A-4147-A177-3AD203B41FA5}">
                      <a16:colId xmlns:a16="http://schemas.microsoft.com/office/drawing/2014/main" val="629037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9477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- 2017-06-01 14:38:30</a:t>
                      </a:r>
                      <a:r>
                        <a:rPr kumimoji="0" lang="en-US" sz="1000" b="0" i="0" u="none" strike="noStrike" kern="1200" cap="none" spc="0" normalizeH="0" baseline="0" noProof="0">
                          <a:ln>
                            <a:noFill/>
                          </a:ln>
                          <a:solidFill>
                            <a:prstClr val="black"/>
                          </a:solidFill>
                          <a:effectLst/>
                          <a:uLnTx/>
                          <a:uFillTx/>
                          <a:latin typeface="+mn-lt"/>
                          <a:ea typeface="+mn-ea"/>
                          <a:cs typeface="+mn-cs"/>
                        </a:rPr>
                        <a:t>
#nominaempresarialbhdleon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#adoarh</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#congresoadoarh2017</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#NegocioyTalento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#SinergiaqueTransforma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76407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12:30:05</a:t>
                      </a:r>
                      <a:r>
                        <a:rPr kumimoji="0" lang="es-ES" sz="1000" b="0" i="0" u="none" strike="noStrike" kern="1200" cap="none" spc="0" normalizeH="0" baseline="0" noProof="0">
                          <a:ln>
                            <a:noFill/>
                          </a:ln>
                          <a:solidFill>
                            <a:prstClr val="black"/>
                          </a:solidFill>
                          <a:effectLst/>
                          <a:uLnTx/>
                          <a:uFillTx/>
                          <a:latin typeface="+mn-lt"/>
                          <a:ea typeface="+mn-ea"/>
                          <a:cs typeface="+mn-cs"/>
                        </a:rPr>
                        <a:t>
Haz crecer tu negocio con nuestros Préstamos Comerciales. Aprovecha nuestra oferta de financiamiento con tasa fija hasta 6 años y medio: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·Asesoría legal y financiera por nuestros ejecutivos especializados.</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Rápida respuesta.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Más información contactando tu ejecutivo de negocio o visitando cualquiera de nuestras sucursales a nivel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2390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- 2017-06-14 12:30:03</a:t>
                      </a:r>
                      <a:r>
                        <a:rPr kumimoji="0" lang="es-ES" sz="1000" b="0" i="0" u="none" strike="noStrike" kern="1200" cap="none" spc="0" normalizeH="0" baseline="0" noProof="0">
                          <a:ln>
                            <a:noFill/>
                          </a:ln>
                          <a:solidFill>
                            <a:prstClr val="black"/>
                          </a:solidFill>
                          <a:effectLst/>
                          <a:uLnTx/>
                          <a:uFillTx/>
                          <a:latin typeface="+mn-lt"/>
                          <a:ea typeface="+mn-ea"/>
                          <a:cs typeface="+mn-cs"/>
                        </a:rPr>
                        <a:t>
Este jueves 15 tenemos un horario especial por el Día del Corpus Cristi.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1405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- 2017-06-10 13:00:12</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9072989"/>
                  </a:ext>
                </a:extLst>
              </a:tr>
            </a:tbl>
          </a:graphicData>
        </a:graphic>
      </p:graphicFrame>
      <p:sp>
        <p:nvSpPr>
          <p:cNvPr id="4" name="Text Placeholder 3">
            <a:extLst>
              <a:ext uri="{FF2B5EF4-FFF2-40B4-BE49-F238E27FC236}">
                <a16:creationId xmlns:a16="http://schemas.microsoft.com/office/drawing/2014/main" id="{947009E8-654A-4A57-93E2-8D08902A4B7D}"/>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3956610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D861A-DA0E-401E-8B35-A5B083B37D8E}"/>
              </a:ext>
            </a:extLst>
          </p:cNvPr>
          <p:cNvSpPr>
            <a:spLocks noGrp="1"/>
          </p:cNvSpPr>
          <p:nvPr>
            <p:ph type="title"/>
          </p:nvPr>
        </p:nvSpPr>
        <p:spPr/>
        <p:txBody>
          <a:bodyPr/>
          <a:lstStyle/>
          <a:p>
            <a:r>
              <a:rPr lang="en-US"/>
              <a:t>LinkedIn Updates Table - 3 of 4</a:t>
            </a:r>
          </a:p>
        </p:txBody>
      </p:sp>
      <p:graphicFrame>
        <p:nvGraphicFramePr>
          <p:cNvPr id="5" name="Table Placeholder 4">
            <a:extLst>
              <a:ext uri="{FF2B5EF4-FFF2-40B4-BE49-F238E27FC236}">
                <a16:creationId xmlns:a16="http://schemas.microsoft.com/office/drawing/2014/main" id="{1A4A86BD-408D-4F3B-B936-902BFFA03811}"/>
              </a:ext>
            </a:extLst>
          </p:cNvPr>
          <p:cNvGraphicFramePr>
            <a:graphicFrameLocks noGrp="1"/>
          </p:cNvGraphicFramePr>
          <p:nvPr>
            <p:ph type="tbl" sz="quarter" idx="13"/>
            <p:extLst>
              <p:ext uri="{D42A27DB-BD31-4B8C-83A1-F6EECF244321}">
                <p14:modId xmlns:p14="http://schemas.microsoft.com/office/powerpoint/2010/main" val="1654669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4033785"/>
                    </a:ext>
                  </a:extLst>
                </a:gridCol>
                <a:gridCol w="987552">
                  <a:extLst>
                    <a:ext uri="{9D8B030D-6E8A-4147-A177-3AD203B41FA5}">
                      <a16:colId xmlns:a16="http://schemas.microsoft.com/office/drawing/2014/main" val="1537661636"/>
                    </a:ext>
                  </a:extLst>
                </a:gridCol>
                <a:gridCol w="987552">
                  <a:extLst>
                    <a:ext uri="{9D8B030D-6E8A-4147-A177-3AD203B41FA5}">
                      <a16:colId xmlns:a16="http://schemas.microsoft.com/office/drawing/2014/main" val="1908314584"/>
                    </a:ext>
                  </a:extLst>
                </a:gridCol>
                <a:gridCol w="987552">
                  <a:extLst>
                    <a:ext uri="{9D8B030D-6E8A-4147-A177-3AD203B41FA5}">
                      <a16:colId xmlns:a16="http://schemas.microsoft.com/office/drawing/2014/main" val="1343403769"/>
                    </a:ext>
                  </a:extLst>
                </a:gridCol>
                <a:gridCol w="987552">
                  <a:extLst>
                    <a:ext uri="{9D8B030D-6E8A-4147-A177-3AD203B41FA5}">
                      <a16:colId xmlns:a16="http://schemas.microsoft.com/office/drawing/2014/main" val="3942337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8418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- 2017-06-03 13:30:26</a:t>
                      </a:r>
                      <a:r>
                        <a:rPr kumimoji="0" lang="es-ES" sz="1000" b="0" i="0" u="none" strike="noStrike" kern="1200" cap="none" spc="0" normalizeH="0" baseline="0" noProof="0">
                          <a:ln>
                            <a:noFill/>
                          </a:ln>
                          <a:solidFill>
                            <a:prstClr val="black"/>
                          </a:solidFill>
                          <a:effectLst/>
                          <a:uLnTx/>
                          <a:uFillTx/>
                          <a:latin typeface="+mn-lt"/>
                          <a:ea typeface="+mn-ea"/>
                          <a:cs typeface="+mn-cs"/>
                        </a:rPr>
                        <a:t>
Ahora tu Superlímite, Diferido o Plazos es #CuotasBHDLeón.
Con tu Tarjetas de Crédito #BHDLeón principal puedes pagar tus consumos en la cantidad de CUOTAS que quieras, en el comercio de tu preferencia. Funciona con tu misma tarjeta crédito, sin necesidad de un plástico adicional.  
Puedes utilizarlo para tus compras a partir de RD$1,000 y pagarlo hasta en 48 cuotas fijas, iguales y consecutivas cada mes. No requiere de aprobación previa ni papeleos. #MejoraTuMundo
-
*Válido para tarjetas de crédito personales. No aplica en estaciones de combustible, supermercados ni compras internacionales.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303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- 2017-06-03 13:00:13</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03860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- 2017-06-17 13:00:13</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2503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- 2017-06-18 13:00:08</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7934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- 2017-06-04 13:00:07</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45175845"/>
                  </a:ext>
                </a:extLst>
              </a:tr>
            </a:tbl>
          </a:graphicData>
        </a:graphic>
      </p:graphicFrame>
      <p:sp>
        <p:nvSpPr>
          <p:cNvPr id="4" name="Text Placeholder 3">
            <a:extLst>
              <a:ext uri="{FF2B5EF4-FFF2-40B4-BE49-F238E27FC236}">
                <a16:creationId xmlns:a16="http://schemas.microsoft.com/office/drawing/2014/main" id="{51D66BB2-668A-49FC-B5C6-A3ACAD94395E}"/>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2141836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86B4E-A1EE-468D-BF13-08DF7DC08621}"/>
              </a:ext>
            </a:extLst>
          </p:cNvPr>
          <p:cNvSpPr>
            <a:spLocks noGrp="1"/>
          </p:cNvSpPr>
          <p:nvPr>
            <p:ph type="title"/>
          </p:nvPr>
        </p:nvSpPr>
        <p:spPr/>
        <p:txBody>
          <a:bodyPr/>
          <a:lstStyle/>
          <a:p>
            <a:r>
              <a:rPr lang="en-US"/>
              <a:t>LinkedIn Updates Table - 4 of 4</a:t>
            </a:r>
          </a:p>
        </p:txBody>
      </p:sp>
      <p:graphicFrame>
        <p:nvGraphicFramePr>
          <p:cNvPr id="5" name="Table Placeholder 4">
            <a:extLst>
              <a:ext uri="{FF2B5EF4-FFF2-40B4-BE49-F238E27FC236}">
                <a16:creationId xmlns:a16="http://schemas.microsoft.com/office/drawing/2014/main" id="{57209D1E-E8CF-426C-988B-FE1978983E05}"/>
              </a:ext>
            </a:extLst>
          </p:cNvPr>
          <p:cNvGraphicFramePr>
            <a:graphicFrameLocks noGrp="1"/>
          </p:cNvGraphicFramePr>
          <p:nvPr>
            <p:ph type="tbl" sz="quarter" idx="13"/>
            <p:extLst>
              <p:ext uri="{D42A27DB-BD31-4B8C-83A1-F6EECF244321}">
                <p14:modId xmlns:p14="http://schemas.microsoft.com/office/powerpoint/2010/main" val="816121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1870707"/>
                    </a:ext>
                  </a:extLst>
                </a:gridCol>
                <a:gridCol w="987552">
                  <a:extLst>
                    <a:ext uri="{9D8B030D-6E8A-4147-A177-3AD203B41FA5}">
                      <a16:colId xmlns:a16="http://schemas.microsoft.com/office/drawing/2014/main" val="329556340"/>
                    </a:ext>
                  </a:extLst>
                </a:gridCol>
                <a:gridCol w="987552">
                  <a:extLst>
                    <a:ext uri="{9D8B030D-6E8A-4147-A177-3AD203B41FA5}">
                      <a16:colId xmlns:a16="http://schemas.microsoft.com/office/drawing/2014/main" val="164292813"/>
                    </a:ext>
                  </a:extLst>
                </a:gridCol>
                <a:gridCol w="987552">
                  <a:extLst>
                    <a:ext uri="{9D8B030D-6E8A-4147-A177-3AD203B41FA5}">
                      <a16:colId xmlns:a16="http://schemas.microsoft.com/office/drawing/2014/main" val="2477251473"/>
                    </a:ext>
                  </a:extLst>
                </a:gridCol>
                <a:gridCol w="987552">
                  <a:extLst>
                    <a:ext uri="{9D8B030D-6E8A-4147-A177-3AD203B41FA5}">
                      <a16:colId xmlns:a16="http://schemas.microsoft.com/office/drawing/2014/main" val="2790442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3929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- 2017-06-11 13:00:06</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2457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- 2017-06-24 13:00:11</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8252252"/>
                  </a:ext>
                </a:extLst>
              </a:tr>
            </a:tbl>
          </a:graphicData>
        </a:graphic>
      </p:graphicFrame>
      <p:sp>
        <p:nvSpPr>
          <p:cNvPr id="4" name="Text Placeholder 3">
            <a:extLst>
              <a:ext uri="{FF2B5EF4-FFF2-40B4-BE49-F238E27FC236}">
                <a16:creationId xmlns:a16="http://schemas.microsoft.com/office/drawing/2014/main" id="{7352EFAC-2D4F-4B5A-A1B6-7DEE9500CF87}"/>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12386253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440</Words>
  <Application>Microsoft Office PowerPoint</Application>
  <PresentationFormat>On-screen Show (4:3)</PresentationFormat>
  <Paragraphs>189</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Reporte LinkedIn</vt:lpstr>
      <vt:lpstr>LinkedIn Key Metrics Table</vt:lpstr>
      <vt:lpstr>LinkedIn Key Metrics Radar</vt:lpstr>
      <vt:lpstr>LinkedIn Followers Total</vt:lpstr>
      <vt:lpstr>LinkedIn Followers Change</vt:lpstr>
      <vt:lpstr>LinkedIn Updates</vt:lpstr>
      <vt:lpstr>LinkedIn Interaction Rate</vt:lpstr>
      <vt:lpstr>LinkedIn InteractionsDistribution</vt:lpstr>
      <vt:lpstr>LinkedIn Interaction Rate</vt:lpstr>
      <vt:lpstr>LinkedIn Interaction Rate By Update Type</vt:lpstr>
      <vt:lpstr>LinkedIn Interaction Rate By Hour</vt:lpstr>
      <vt:lpstr>LinkedIn Interaction Rate By Weekday</vt:lpstr>
      <vt:lpstr>LinkedIn Average Likes Per Update</vt:lpstr>
      <vt:lpstr>LinkedIn Average Comments Per Update</vt:lpstr>
      <vt:lpstr>LinkedIn Average Interactions Per Update</vt:lpstr>
      <vt:lpstr>LinkedIn Updates Type Distribution</vt:lpstr>
      <vt:lpstr>LinkedIn Updates By Weekday</vt:lpstr>
      <vt:lpstr>LinkedIn Followers Change Per Weekday</vt:lpstr>
      <vt:lpstr>LinkedIn Updates By Hour</vt:lpstr>
      <vt:lpstr>LinkedIn Updates Table - 1 of 4</vt:lpstr>
      <vt:lpstr>LinkedIn Updates Table - 2 of 4</vt:lpstr>
      <vt:lpstr>LinkedIn Updates Table - 3 of 4</vt:lpstr>
      <vt:lpstr>LinkedIn Updates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LinkedIn</dc:title>
  <dc:creator>Administrator</dc:creator>
  <cp:lastModifiedBy>Administrator</cp:lastModifiedBy>
  <cp:revision>1</cp:revision>
  <dcterms:created xsi:type="dcterms:W3CDTF">2017-07-10T19:09:49Z</dcterms:created>
  <dcterms:modified xsi:type="dcterms:W3CDTF">2017-07-10T19:10:24Z</dcterms:modified>
</cp:coreProperties>
</file>