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80" r:id="rId23"/>
    <p:sldId id="281" r:id="rId24"/>
    <p:sldId id="282" r:id="rId25"/>
    <p:sldId id="284" r:id="rId26"/>
    <p:sldId id="285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1/6/2017</c:v>
                </c:pt>
                <c:pt idx="1">
                  <c:v>2/6/2017</c:v>
                </c:pt>
                <c:pt idx="2">
                  <c:v>3/6/2017</c:v>
                </c:pt>
                <c:pt idx="3">
                  <c:v>4/6/2017</c:v>
                </c:pt>
                <c:pt idx="4">
                  <c:v>5/6/2017</c:v>
                </c:pt>
                <c:pt idx="5">
                  <c:v>6/6/2017</c:v>
                </c:pt>
                <c:pt idx="6">
                  <c:v>7/6/2017</c:v>
                </c:pt>
                <c:pt idx="7">
                  <c:v>8/6/2017</c:v>
                </c:pt>
                <c:pt idx="8">
                  <c:v>9/6/2017</c:v>
                </c:pt>
                <c:pt idx="9">
                  <c:v>10/6/2017</c:v>
                </c:pt>
                <c:pt idx="10">
                  <c:v>11/6/2017</c:v>
                </c:pt>
                <c:pt idx="11">
                  <c:v>12/6/2017</c:v>
                </c:pt>
                <c:pt idx="12">
                  <c:v>13/06/2017</c:v>
                </c:pt>
                <c:pt idx="13">
                  <c:v>14/06/2017</c:v>
                </c:pt>
                <c:pt idx="14">
                  <c:v>15/06/2017</c:v>
                </c:pt>
                <c:pt idx="15">
                  <c:v>16/06/2017</c:v>
                </c:pt>
                <c:pt idx="16">
                  <c:v>17/06/2017</c:v>
                </c:pt>
                <c:pt idx="17">
                  <c:v>18/06/2017</c:v>
                </c:pt>
                <c:pt idx="18">
                  <c:v>19/06/2017</c:v>
                </c:pt>
                <c:pt idx="19">
                  <c:v>20/06/2017</c:v>
                </c:pt>
                <c:pt idx="20">
                  <c:v>21/06/2017</c:v>
                </c:pt>
                <c:pt idx="21">
                  <c:v>22/06/2017</c:v>
                </c:pt>
                <c:pt idx="22">
                  <c:v>23/06/2017</c:v>
                </c:pt>
                <c:pt idx="23">
                  <c:v>24/06/2017</c:v>
                </c:pt>
                <c:pt idx="24">
                  <c:v>25/06/2017</c:v>
                </c:pt>
                <c:pt idx="25">
                  <c:v>26/06/2017</c:v>
                </c:pt>
                <c:pt idx="26">
                  <c:v>27/06/2017</c:v>
                </c:pt>
                <c:pt idx="27">
                  <c:v>28/06/2017</c:v>
                </c:pt>
                <c:pt idx="28">
                  <c:v>29/06/2017</c:v>
                </c:pt>
                <c:pt idx="29">
                  <c:v>30/06/2017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57412</c:v>
                </c:pt>
                <c:pt idx="1">
                  <c:v>57431</c:v>
                </c:pt>
                <c:pt idx="2">
                  <c:v>57445</c:v>
                </c:pt>
                <c:pt idx="3">
                  <c:v>57464</c:v>
                </c:pt>
                <c:pt idx="4">
                  <c:v>57483</c:v>
                </c:pt>
                <c:pt idx="5">
                  <c:v>57506</c:v>
                </c:pt>
                <c:pt idx="6">
                  <c:v>57521</c:v>
                </c:pt>
                <c:pt idx="7">
                  <c:v>57537</c:v>
                </c:pt>
                <c:pt idx="8">
                  <c:v>57551</c:v>
                </c:pt>
                <c:pt idx="9">
                  <c:v>57562</c:v>
                </c:pt>
                <c:pt idx="10">
                  <c:v>57574</c:v>
                </c:pt>
                <c:pt idx="11">
                  <c:v>57593</c:v>
                </c:pt>
                <c:pt idx="12">
                  <c:v>57616</c:v>
                </c:pt>
                <c:pt idx="13">
                  <c:v>57634</c:v>
                </c:pt>
                <c:pt idx="14">
                  <c:v>57649</c:v>
                </c:pt>
                <c:pt idx="15">
                  <c:v>57660</c:v>
                </c:pt>
                <c:pt idx="16">
                  <c:v>57680</c:v>
                </c:pt>
                <c:pt idx="17">
                  <c:v>57691</c:v>
                </c:pt>
                <c:pt idx="18">
                  <c:v>57711</c:v>
                </c:pt>
                <c:pt idx="19">
                  <c:v>57721</c:v>
                </c:pt>
                <c:pt idx="20">
                  <c:v>57744</c:v>
                </c:pt>
                <c:pt idx="21">
                  <c:v>57762</c:v>
                </c:pt>
                <c:pt idx="22">
                  <c:v>57784</c:v>
                </c:pt>
                <c:pt idx="23">
                  <c:v>57801</c:v>
                </c:pt>
                <c:pt idx="24">
                  <c:v>57824</c:v>
                </c:pt>
                <c:pt idx="25">
                  <c:v>57844</c:v>
                </c:pt>
                <c:pt idx="26">
                  <c:v>57864</c:v>
                </c:pt>
                <c:pt idx="27">
                  <c:v>57880</c:v>
                </c:pt>
                <c:pt idx="28">
                  <c:v>57905</c:v>
                </c:pt>
                <c:pt idx="29">
                  <c:v>57925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216-4265-B50D-EE4639D783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713424"/>
        <c:axId val="241715392"/>
      </c:lineChart>
      <c:catAx>
        <c:axId val="241713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715392"/>
        <c:crosses val="autoZero"/>
        <c:auto val="1"/>
        <c:lblAlgn val="ctr"/>
        <c:lblOffset val="100"/>
        <c:noMultiLvlLbl val="0"/>
      </c:catAx>
      <c:valAx>
        <c:axId val="241715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713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06-4425-BAAA-14D03A1BF8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5313448"/>
        <c:axId val="295317712"/>
      </c:radarChart>
      <c:catAx>
        <c:axId val="295313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317712"/>
        <c:crosses val="autoZero"/>
        <c:auto val="1"/>
        <c:lblAlgn val="ctr"/>
        <c:lblOffset val="100"/>
        <c:noMultiLvlLbl val="0"/>
      </c:catAx>
      <c:valAx>
        <c:axId val="295317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313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1/6/2017</c:v>
                </c:pt>
                <c:pt idx="1">
                  <c:v>2/6/2017</c:v>
                </c:pt>
                <c:pt idx="2">
                  <c:v>3/6/2017</c:v>
                </c:pt>
                <c:pt idx="3">
                  <c:v>4/6/2017</c:v>
                </c:pt>
                <c:pt idx="4">
                  <c:v>5/6/2017</c:v>
                </c:pt>
                <c:pt idx="5">
                  <c:v>6/6/2017</c:v>
                </c:pt>
                <c:pt idx="6">
                  <c:v>7/6/2017</c:v>
                </c:pt>
                <c:pt idx="7">
                  <c:v>8/6/2017</c:v>
                </c:pt>
                <c:pt idx="8">
                  <c:v>9/6/2017</c:v>
                </c:pt>
                <c:pt idx="9">
                  <c:v>10/6/2017</c:v>
                </c:pt>
                <c:pt idx="10">
                  <c:v>11/6/2017</c:v>
                </c:pt>
                <c:pt idx="11">
                  <c:v>12/6/2017</c:v>
                </c:pt>
                <c:pt idx="12">
                  <c:v>13/06/2017</c:v>
                </c:pt>
                <c:pt idx="13">
                  <c:v>14/06/2017</c:v>
                </c:pt>
                <c:pt idx="14">
                  <c:v>15/06/2017</c:v>
                </c:pt>
                <c:pt idx="15">
                  <c:v>16/06/2017</c:v>
                </c:pt>
                <c:pt idx="16">
                  <c:v>17/06/2017</c:v>
                </c:pt>
                <c:pt idx="17">
                  <c:v>18/06/2017</c:v>
                </c:pt>
                <c:pt idx="18">
                  <c:v>19/06/2017</c:v>
                </c:pt>
                <c:pt idx="19">
                  <c:v>20/06/2017</c:v>
                </c:pt>
                <c:pt idx="20">
                  <c:v>21/06/2017</c:v>
                </c:pt>
                <c:pt idx="21">
                  <c:v>22/06/2017</c:v>
                </c:pt>
                <c:pt idx="22">
                  <c:v>23/06/2017</c:v>
                </c:pt>
                <c:pt idx="23">
                  <c:v>24/06/2017</c:v>
                </c:pt>
                <c:pt idx="24">
                  <c:v>25/06/2017</c:v>
                </c:pt>
                <c:pt idx="25">
                  <c:v>26/06/2017</c:v>
                </c:pt>
                <c:pt idx="26">
                  <c:v>27/06/2017</c:v>
                </c:pt>
                <c:pt idx="27">
                  <c:v>28/06/2017</c:v>
                </c:pt>
                <c:pt idx="28">
                  <c:v>29/06/2017</c:v>
                </c:pt>
                <c:pt idx="29">
                  <c:v>30/06/2017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37</c:v>
                </c:pt>
                <c:pt idx="1">
                  <c:v>19</c:v>
                </c:pt>
                <c:pt idx="2">
                  <c:v>14</c:v>
                </c:pt>
                <c:pt idx="3">
                  <c:v>19</c:v>
                </c:pt>
                <c:pt idx="4">
                  <c:v>19</c:v>
                </c:pt>
                <c:pt idx="5">
                  <c:v>23</c:v>
                </c:pt>
                <c:pt idx="6">
                  <c:v>15</c:v>
                </c:pt>
                <c:pt idx="7">
                  <c:v>16</c:v>
                </c:pt>
                <c:pt idx="8">
                  <c:v>14</c:v>
                </c:pt>
                <c:pt idx="9">
                  <c:v>11</c:v>
                </c:pt>
                <c:pt idx="10">
                  <c:v>12</c:v>
                </c:pt>
                <c:pt idx="11">
                  <c:v>19</c:v>
                </c:pt>
                <c:pt idx="12">
                  <c:v>23</c:v>
                </c:pt>
                <c:pt idx="13">
                  <c:v>18</c:v>
                </c:pt>
                <c:pt idx="14">
                  <c:v>15</c:v>
                </c:pt>
                <c:pt idx="15">
                  <c:v>11</c:v>
                </c:pt>
                <c:pt idx="16">
                  <c:v>20</c:v>
                </c:pt>
                <c:pt idx="17">
                  <c:v>11</c:v>
                </c:pt>
                <c:pt idx="18">
                  <c:v>20</c:v>
                </c:pt>
                <c:pt idx="19">
                  <c:v>10</c:v>
                </c:pt>
                <c:pt idx="20">
                  <c:v>23</c:v>
                </c:pt>
                <c:pt idx="21">
                  <c:v>18</c:v>
                </c:pt>
                <c:pt idx="22">
                  <c:v>22</c:v>
                </c:pt>
                <c:pt idx="23">
                  <c:v>17</c:v>
                </c:pt>
                <c:pt idx="24">
                  <c:v>23</c:v>
                </c:pt>
                <c:pt idx="25">
                  <c:v>20</c:v>
                </c:pt>
                <c:pt idx="26">
                  <c:v>20</c:v>
                </c:pt>
                <c:pt idx="27">
                  <c:v>16</c:v>
                </c:pt>
                <c:pt idx="28">
                  <c:v>25</c:v>
                </c:pt>
                <c:pt idx="29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56E-435D-9799-D31139517D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317056"/>
        <c:axId val="295319024"/>
      </c:lineChart>
      <c:catAx>
        <c:axId val="295317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319024"/>
        <c:crosses val="autoZero"/>
        <c:auto val="1"/>
        <c:lblAlgn val="ctr"/>
        <c:lblOffset val="100"/>
        <c:noMultiLvlLbl val="0"/>
      </c:catAx>
      <c:valAx>
        <c:axId val="295319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317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20</c:v>
                </c:pt>
                <c:pt idx="1">
                  <c:v>19</c:v>
                </c:pt>
                <c:pt idx="2">
                  <c:v>18</c:v>
                </c:pt>
                <c:pt idx="3">
                  <c:v>22</c:v>
                </c:pt>
                <c:pt idx="4">
                  <c:v>17</c:v>
                </c:pt>
                <c:pt idx="5">
                  <c:v>16</c:v>
                </c:pt>
                <c:pt idx="6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41-4025-8A95-92EB7BF647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5627976"/>
        <c:axId val="295631256"/>
      </c:barChart>
      <c:catAx>
        <c:axId val="295627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631256"/>
        <c:crosses val="autoZero"/>
        <c:auto val="1"/>
        <c:lblAlgn val="ctr"/>
        <c:lblOffset val="100"/>
        <c:noMultiLvlLbl val="0"/>
      </c:catAx>
      <c:valAx>
        <c:axId val="295631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627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1/6/2017</c:v>
                </c:pt>
                <c:pt idx="1">
                  <c:v>2/6/2017</c:v>
                </c:pt>
                <c:pt idx="2">
                  <c:v>3/6/2017</c:v>
                </c:pt>
                <c:pt idx="3">
                  <c:v>4/6/2017</c:v>
                </c:pt>
                <c:pt idx="4">
                  <c:v>5/6/2017</c:v>
                </c:pt>
                <c:pt idx="5">
                  <c:v>6/6/2017</c:v>
                </c:pt>
                <c:pt idx="6">
                  <c:v>7/6/2017</c:v>
                </c:pt>
                <c:pt idx="7">
                  <c:v>8/6/2017</c:v>
                </c:pt>
                <c:pt idx="8">
                  <c:v>9/6/2017</c:v>
                </c:pt>
                <c:pt idx="9">
                  <c:v>10/6/2017</c:v>
                </c:pt>
                <c:pt idx="10">
                  <c:v>11/6/2017</c:v>
                </c:pt>
                <c:pt idx="11">
                  <c:v>12/6/2017</c:v>
                </c:pt>
                <c:pt idx="12">
                  <c:v>13/06/2017</c:v>
                </c:pt>
                <c:pt idx="13">
                  <c:v>14/06/2017</c:v>
                </c:pt>
                <c:pt idx="14">
                  <c:v>15/06/2017</c:v>
                </c:pt>
                <c:pt idx="15">
                  <c:v>16/06/2017</c:v>
                </c:pt>
                <c:pt idx="16">
                  <c:v>17/06/2017</c:v>
                </c:pt>
                <c:pt idx="17">
                  <c:v>18/06/2017</c:v>
                </c:pt>
                <c:pt idx="18">
                  <c:v>19/06/2017</c:v>
                </c:pt>
                <c:pt idx="19">
                  <c:v>20/06/2017</c:v>
                </c:pt>
                <c:pt idx="20">
                  <c:v>21/06/2017</c:v>
                </c:pt>
                <c:pt idx="21">
                  <c:v>22/06/2017</c:v>
                </c:pt>
                <c:pt idx="22">
                  <c:v>23/06/2017</c:v>
                </c:pt>
                <c:pt idx="23">
                  <c:v>24/06/2017</c:v>
                </c:pt>
                <c:pt idx="24">
                  <c:v>25/06/2017</c:v>
                </c:pt>
                <c:pt idx="25">
                  <c:v>26/06/2017</c:v>
                </c:pt>
                <c:pt idx="26">
                  <c:v>27/06/2017</c:v>
                </c:pt>
                <c:pt idx="27">
                  <c:v>28/06/2017</c:v>
                </c:pt>
                <c:pt idx="28">
                  <c:v>29/06/2017</c:v>
                </c:pt>
                <c:pt idx="29">
                  <c:v>30/06/2017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0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3</c:v>
                </c:pt>
                <c:pt idx="14">
                  <c:v>1</c:v>
                </c:pt>
                <c:pt idx="15">
                  <c:v>3</c:v>
                </c:pt>
                <c:pt idx="16">
                  <c:v>1</c:v>
                </c:pt>
                <c:pt idx="17">
                  <c:v>2</c:v>
                </c:pt>
                <c:pt idx="18">
                  <c:v>1</c:v>
                </c:pt>
                <c:pt idx="19">
                  <c:v>2</c:v>
                </c:pt>
                <c:pt idx="20">
                  <c:v>1</c:v>
                </c:pt>
                <c:pt idx="21">
                  <c:v>4</c:v>
                </c:pt>
                <c:pt idx="22">
                  <c:v>3</c:v>
                </c:pt>
                <c:pt idx="23">
                  <c:v>5</c:v>
                </c:pt>
                <c:pt idx="24">
                  <c:v>2</c:v>
                </c:pt>
                <c:pt idx="25">
                  <c:v>2</c:v>
                </c:pt>
                <c:pt idx="26">
                  <c:v>4</c:v>
                </c:pt>
                <c:pt idx="27">
                  <c:v>3</c:v>
                </c:pt>
                <c:pt idx="28">
                  <c:v>1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DDB-4D03-81BA-099FB3DCF1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314432"/>
        <c:axId val="292942832"/>
      </c:lineChart>
      <c:catAx>
        <c:axId val="295314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942832"/>
        <c:crosses val="autoZero"/>
        <c:auto val="1"/>
        <c:lblAlgn val="ctr"/>
        <c:lblOffset val="100"/>
        <c:noMultiLvlLbl val="0"/>
      </c:catAx>
      <c:valAx>
        <c:axId val="292942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314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@BHDLeon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92-496E-8E5D-3920F85D96B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@BHDLeon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E92-496E-8E5D-3920F85D96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2942504"/>
        <c:axId val="292942176"/>
      </c:barChart>
      <c:catAx>
        <c:axId val="292942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942176"/>
        <c:crosses val="autoZero"/>
        <c:auto val="1"/>
        <c:lblAlgn val="ctr"/>
        <c:lblOffset val="100"/>
        <c:noMultiLvlLbl val="0"/>
      </c:catAx>
      <c:valAx>
        <c:axId val="292942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942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</c:v>
                </c:pt>
                <c:pt idx="1">
                  <c:v>6</c:v>
                </c:pt>
                <c:pt idx="2">
                  <c:v>9</c:v>
                </c:pt>
                <c:pt idx="3">
                  <c:v>9</c:v>
                </c:pt>
                <c:pt idx="4">
                  <c:v>12</c:v>
                </c:pt>
                <c:pt idx="5">
                  <c:v>10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4F-4231-9910-FD731D52FA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2940864"/>
        <c:axId val="292937584"/>
      </c:barChart>
      <c:catAx>
        <c:axId val="292940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937584"/>
        <c:crosses val="autoZero"/>
        <c:auto val="1"/>
        <c:lblAlgn val="ctr"/>
        <c:lblOffset val="100"/>
        <c:noMultiLvlLbl val="0"/>
      </c:catAx>
      <c:valAx>
        <c:axId val="292937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940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1.3294490300802E-2</c:v>
                </c:pt>
                <c:pt idx="1">
                  <c:v>1.3294490300802E-2</c:v>
                </c:pt>
                <c:pt idx="2">
                  <c:v>1.3487164073277999E-2</c:v>
                </c:pt>
                <c:pt idx="3">
                  <c:v>1.6377270660409001E-2</c:v>
                </c:pt>
                <c:pt idx="4">
                  <c:v>1.0548889043028E-2</c:v>
                </c:pt>
                <c:pt idx="5">
                  <c:v>1.0404383713671E-2</c:v>
                </c:pt>
                <c:pt idx="6">
                  <c:v>9.8263623962451998E-3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A2-439A-BCFD-FFF012E0C9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6412552"/>
        <c:axId val="296410256"/>
      </c:barChart>
      <c:catAx>
        <c:axId val="296412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410256"/>
        <c:crosses val="autoZero"/>
        <c:auto val="1"/>
        <c:lblAlgn val="ctr"/>
        <c:lblOffset val="100"/>
        <c:noMultiLvlLbl val="0"/>
      </c:catAx>
      <c:valAx>
        <c:axId val="296410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412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7</c:v>
                </c:pt>
                <c:pt idx="13">
                  <c:v>13</c:v>
                </c:pt>
                <c:pt idx="14">
                  <c:v>9</c:v>
                </c:pt>
                <c:pt idx="15">
                  <c:v>7</c:v>
                </c:pt>
                <c:pt idx="16">
                  <c:v>3</c:v>
                </c:pt>
                <c:pt idx="17">
                  <c:v>5</c:v>
                </c:pt>
                <c:pt idx="18">
                  <c:v>0</c:v>
                </c:pt>
                <c:pt idx="19">
                  <c:v>4</c:v>
                </c:pt>
                <c:pt idx="20">
                  <c:v>5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A1-4BCA-8F24-4E4CECBDBA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413536"/>
        <c:axId val="296411240"/>
      </c:lineChart>
      <c:catAx>
        <c:axId val="296413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411240"/>
        <c:crosses val="autoZero"/>
        <c:auto val="1"/>
        <c:lblAlgn val="ctr"/>
        <c:lblOffset val="100"/>
        <c:noMultiLvlLbl val="0"/>
      </c:catAx>
      <c:valAx>
        <c:axId val="296411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413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2.9483688582874999E-2</c:v>
                </c:pt>
                <c:pt idx="1">
                  <c:v>1.5609011602699001E-2</c:v>
                </c:pt>
                <c:pt idx="2">
                  <c:v>5.0295704053140003E-2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1.2140342357654E-2</c:v>
                </c:pt>
                <c:pt idx="13">
                  <c:v>9.3387248905035004E-3</c:v>
                </c:pt>
                <c:pt idx="14">
                  <c:v>8.4789692656634993E-3</c:v>
                </c:pt>
                <c:pt idx="15">
                  <c:v>1.1892580268723E-2</c:v>
                </c:pt>
                <c:pt idx="16">
                  <c:v>6.9373384900883002E-3</c:v>
                </c:pt>
                <c:pt idx="17">
                  <c:v>1.4568410829185001E-2</c:v>
                </c:pt>
                <c:pt idx="18">
                  <c:v>0</c:v>
                </c:pt>
                <c:pt idx="19">
                  <c:v>9.5388404238713996E-3</c:v>
                </c:pt>
                <c:pt idx="20">
                  <c:v>9.3654069616192007E-3</c:v>
                </c:pt>
                <c:pt idx="21">
                  <c:v>0</c:v>
                </c:pt>
                <c:pt idx="22">
                  <c:v>6.4170381033317E-2</c:v>
                </c:pt>
                <c:pt idx="23">
                  <c:v>1.3874676980176999E-2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CE-4805-87C4-493019E561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440904"/>
        <c:axId val="241441560"/>
      </c:lineChart>
      <c:catAx>
        <c:axId val="241440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441560"/>
        <c:crosses val="autoZero"/>
        <c:auto val="1"/>
        <c:lblAlgn val="ctr"/>
        <c:lblOffset val="100"/>
        <c:noMultiLvlLbl val="0"/>
      </c:catAx>
      <c:valAx>
        <c:axId val="241441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440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1/6/2017</c:v>
                </c:pt>
                <c:pt idx="1">
                  <c:v>2/6/2017</c:v>
                </c:pt>
                <c:pt idx="2">
                  <c:v>3/6/2017</c:v>
                </c:pt>
                <c:pt idx="3">
                  <c:v>4/6/2017</c:v>
                </c:pt>
                <c:pt idx="4">
                  <c:v>5/6/2017</c:v>
                </c:pt>
                <c:pt idx="5">
                  <c:v>6/6/2017</c:v>
                </c:pt>
                <c:pt idx="6">
                  <c:v>7/6/2017</c:v>
                </c:pt>
                <c:pt idx="7">
                  <c:v>8/6/2017</c:v>
                </c:pt>
                <c:pt idx="8">
                  <c:v>9/6/2017</c:v>
                </c:pt>
                <c:pt idx="9">
                  <c:v>10/6/2017</c:v>
                </c:pt>
                <c:pt idx="10">
                  <c:v>11/6/2017</c:v>
                </c:pt>
                <c:pt idx="11">
                  <c:v>12/6/2017</c:v>
                </c:pt>
                <c:pt idx="12">
                  <c:v>13/06/2017</c:v>
                </c:pt>
                <c:pt idx="13">
                  <c:v>14/06/2017</c:v>
                </c:pt>
                <c:pt idx="14">
                  <c:v>15/06/2017</c:v>
                </c:pt>
                <c:pt idx="15">
                  <c:v>16/06/2017</c:v>
                </c:pt>
                <c:pt idx="16">
                  <c:v>17/06/2017</c:v>
                </c:pt>
                <c:pt idx="17">
                  <c:v>18/06/2017</c:v>
                </c:pt>
                <c:pt idx="18">
                  <c:v>19/06/2017</c:v>
                </c:pt>
                <c:pt idx="19">
                  <c:v>20/06/2017</c:v>
                </c:pt>
                <c:pt idx="20">
                  <c:v>21/06/2017</c:v>
                </c:pt>
                <c:pt idx="21">
                  <c:v>22/06/2017</c:v>
                </c:pt>
                <c:pt idx="22">
                  <c:v>23/06/2017</c:v>
                </c:pt>
                <c:pt idx="23">
                  <c:v>24/06/2017</c:v>
                </c:pt>
                <c:pt idx="24">
                  <c:v>25/06/2017</c:v>
                </c:pt>
                <c:pt idx="25">
                  <c:v>26/06/2017</c:v>
                </c:pt>
                <c:pt idx="26">
                  <c:v>27/06/2017</c:v>
                </c:pt>
                <c:pt idx="27">
                  <c:v>28/06/2017</c:v>
                </c:pt>
                <c:pt idx="28">
                  <c:v>29/06/2017</c:v>
                </c:pt>
                <c:pt idx="29">
                  <c:v>30/06/2017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</c:v>
                </c:pt>
                <c:pt idx="1">
                  <c:v>9</c:v>
                </c:pt>
                <c:pt idx="2">
                  <c:v>11</c:v>
                </c:pt>
                <c:pt idx="3">
                  <c:v>0</c:v>
                </c:pt>
                <c:pt idx="4">
                  <c:v>7</c:v>
                </c:pt>
                <c:pt idx="5">
                  <c:v>17</c:v>
                </c:pt>
                <c:pt idx="6">
                  <c:v>9</c:v>
                </c:pt>
                <c:pt idx="7">
                  <c:v>13</c:v>
                </c:pt>
                <c:pt idx="8">
                  <c:v>14</c:v>
                </c:pt>
                <c:pt idx="9">
                  <c:v>2</c:v>
                </c:pt>
                <c:pt idx="10">
                  <c:v>1</c:v>
                </c:pt>
                <c:pt idx="11">
                  <c:v>10</c:v>
                </c:pt>
                <c:pt idx="12">
                  <c:v>5</c:v>
                </c:pt>
                <c:pt idx="13">
                  <c:v>11</c:v>
                </c:pt>
                <c:pt idx="14">
                  <c:v>8</c:v>
                </c:pt>
                <c:pt idx="15">
                  <c:v>12</c:v>
                </c:pt>
                <c:pt idx="16">
                  <c:v>2</c:v>
                </c:pt>
                <c:pt idx="17">
                  <c:v>2</c:v>
                </c:pt>
                <c:pt idx="18">
                  <c:v>10</c:v>
                </c:pt>
                <c:pt idx="19">
                  <c:v>18</c:v>
                </c:pt>
                <c:pt idx="20">
                  <c:v>17</c:v>
                </c:pt>
                <c:pt idx="21">
                  <c:v>11</c:v>
                </c:pt>
                <c:pt idx="22">
                  <c:v>15</c:v>
                </c:pt>
                <c:pt idx="23">
                  <c:v>4</c:v>
                </c:pt>
                <c:pt idx="24">
                  <c:v>2</c:v>
                </c:pt>
                <c:pt idx="25">
                  <c:v>18</c:v>
                </c:pt>
                <c:pt idx="26">
                  <c:v>52</c:v>
                </c:pt>
                <c:pt idx="27">
                  <c:v>78</c:v>
                </c:pt>
                <c:pt idx="28">
                  <c:v>26</c:v>
                </c:pt>
                <c:pt idx="29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EB-421A-9B44-7C6FB35C85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8460896"/>
        <c:axId val="368463192"/>
      </c:lineChart>
      <c:catAx>
        <c:axId val="368460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463192"/>
        <c:crosses val="autoZero"/>
        <c:auto val="1"/>
        <c:lblAlgn val="ctr"/>
        <c:lblOffset val="100"/>
        <c:noMultiLvlLbl val="0"/>
      </c:catAx>
      <c:valAx>
        <c:axId val="368463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460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11</c:v>
                </c:pt>
                <c:pt idx="1">
                  <c:v>1</c:v>
                </c:pt>
                <c:pt idx="2">
                  <c:v>5</c:v>
                </c:pt>
                <c:pt idx="3">
                  <c:v>2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F8-43C6-8390-E44110F800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5683032"/>
        <c:axId val="405690576"/>
      </c:barChart>
      <c:catAx>
        <c:axId val="405683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690576"/>
        <c:crosses val="autoZero"/>
        <c:auto val="1"/>
        <c:lblAlgn val="ctr"/>
        <c:lblOffset val="100"/>
        <c:noMultiLvlLbl val="0"/>
      </c:catAx>
      <c:valAx>
        <c:axId val="405690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683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0F4D8-AFE6-43C0-80BE-1C5CFA54F1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C3BB95-11D1-44E2-AAF3-A1EE38BBD2A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363733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1CD88-39C8-4FB7-85A4-E2EF6E28B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AF090A-6048-40E1-8A79-B43F945F97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16772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C8175C-A70E-4C8B-A2D7-D7FFA9C2B7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E37113-3DB8-482B-8E53-0F1CD43D7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208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216AD-00D7-4AFD-ACCF-0EBAF3214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D9C89D-5E57-4AB7-8C51-7D9E9A507E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50052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6527650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5135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46272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91843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56457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73241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74899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07650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13763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60401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79020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27443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12799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21112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025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@BHDLeon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8757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827AD5-7B87-4B48-B020-AED58008C2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</p:spTree>
    <p:extLst>
      <p:ext uri="{BB962C8B-B14F-4D97-AF65-F5344CB8AC3E}">
        <p14:creationId xmlns:p14="http://schemas.microsoft.com/office/powerpoint/2010/main" val="3830781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4DA9A-FE72-4B1B-B5C7-C6F487986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E96A54-B3A8-46E0-8351-F44DFC777F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64990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15421B-1ED3-4184-ABD9-E200F02A0A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70FF5F-C531-472F-93E6-8A84A41AC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554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FEBD0-D7A7-456F-83E9-DB4D0BF36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609253-30C0-4E7B-980B-A0064F81D1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09815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43BBDD-2792-4FB4-AEE4-32AED16074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87C09E-044A-475E-995B-A67C609E0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63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DE2EB-B1CC-456F-B748-CAF71F48C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DEC918-CE5C-4C79-8C77-FA48FAFDC4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32339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43EBB1-B089-4AEC-9FE5-3EB3D741C2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7571E2-68A4-4430-A3B2-579D241E7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395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EE47C-85E0-41CD-AB71-34A0778C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FFFD20-0849-4AD5-B6B7-8F459823D9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98110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05DC11-BC06-443D-9D21-597C83C8DB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C69172-2D47-40FA-9A08-A42DFA8C6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5775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6A1EE-BB8E-45FF-9649-F2F5875F5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4F6543-542E-4D7F-975B-03601479E5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87243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B44FC1-477B-4AED-A1D5-4EFACFBBFD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36B2CF-08A5-47F2-932D-FF8EBF0BA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415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F9613-6CBB-43A2-9241-67AD222CF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BD2B2D-29B2-4C46-9E30-200D408240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10806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96DFF5-EBBB-4E2B-A87F-12A305303B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B397CF-DF5D-4BB9-9054-B7519F5D6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3843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D84E2-C630-4CBF-B160-55E74B93A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8E8E6B-F0FD-47FA-B0D5-604C2B325B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80934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E1D78C-88B8-4FDF-A19A-FBE028542C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A22CBA-2FB3-466A-9E79-905FEEF2C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1821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5CE32-4280-45F0-8851-AC8248B54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2BCDE3-882E-4C17-81DC-4B779338AE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87001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1F124E-F91E-4EE5-9124-868A9EE4E9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B8B5CE-4A17-450F-82B1-9A8316F27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8859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8FE4B-917F-4A75-9C5B-4C5BAD821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D469BF-89EF-43AC-8A4F-4BE8788DBC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67597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963F95-5B90-4F11-AC52-2B58F9B98F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64889F-6949-4712-BCB8-B21C3F0AB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118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10DD4-CE5C-4350-AD40-94441A1CA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53D50F-0BE6-473C-8840-C92BE111B5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79747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2395302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25303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96757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33709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38327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9761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3022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- 2017-06-01 22:18:49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Trabajemos juntos contra el fraude con este tip de prevención. #TodosJuntosContraElFraude #BHDLeon #MejoraTuMundo https://t.co/DuvHn7CQGn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0.0644%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359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- 2017-06-28 00:36:22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@Argentarium: Siempre emocionado y maravillado al conocer las historias de las nominadas al #PMQCEM17 @BHDLeon. ¡Bravo, bravo y bravo! 💪…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397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- 2017-06-28 00:35:34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#PMQCEM17 #BHDLeon es uno de los componentes sociales de la Estrategia de Género Mujer que ejecutamos desde hace más de 2 años https://t.co/LoNyN7OkZr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456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- 2017-06-27 17:28:16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Hoy! Live streaming #PMQCEM17 #PremioMujeresQueCambianElMundo 7:00 p.m. https://t.co/Eal14jO4RV #MujerMujer #BHDLeon #MejoraTuMundo https://t.co/4bLT27nhDr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332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- 2017-06-28 02:01:25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#PMQCEM17 es un reconocimiento a mujeres que llevan a cabo iniciativas que han transformado positivamente la sociedad. https://t.co/8GcSoII5o2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04825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12EA5E-EFAB-43C9-B4CC-924EEA96A9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</p:spTree>
    <p:extLst>
      <p:ext uri="{BB962C8B-B14F-4D97-AF65-F5344CB8AC3E}">
        <p14:creationId xmlns:p14="http://schemas.microsoft.com/office/powerpoint/2010/main" val="10785938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BA6EB-5D38-4D88-9949-9A3031C6C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051641-4732-4517-A011-F8D2C97F75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42417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1547840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87012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65058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28875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26658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67259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947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- 2017-06-26 15:30:02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Nunca serán requeridos al mismo tiempo los 40 códigos de la Tarjeta de Claves. ¡Trabajemos juntos contra el phishing!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625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- 2017-06-28 01:10:21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@altagraciasa: Sor María Marciano primer lugar premio Mujeres que cambian el mundo @BHDLeon https://t.co/YJnr40WU7z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573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- 2017-06-28 00:44:23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@solanopat: Kathleen Martínez! Osó entrar al mundo de la arqueología...y de qué manera #MujeresQueCambianElMundo @BHDLeon https://t.co/R…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505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- 2017-06-28 01:06:41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@solanopat: La historia de Olga Noboa ha causado lagrimas de emoción por su labor con la infancia vulnerable #Mujeresquecambianelmundo @…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475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- 2017-06-28 00:36:32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@solanopat: Negrita!! Juana Ferrer, líder de CONAMUCA #Mujeresquecambianelmundo @BHDLeon https://t.co/7KLRNRN405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5874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- 2017-06-16 12:30:03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Reporta de manera inmediata la pérdida o robo de tu Tarjeta de Claves al 809.243.5000. ¡Trabajemos juntos contra el phishing!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698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- 2017-06-08 12:30:01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Tu tarjeta es personal. No la compartas con terceros. #ConsejosdePrevencion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71136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B5C2DF-B6E6-49F4-B5C9-A3D91F31BF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</p:spTree>
    <p:extLst>
      <p:ext uri="{BB962C8B-B14F-4D97-AF65-F5344CB8AC3E}">
        <p14:creationId xmlns:p14="http://schemas.microsoft.com/office/powerpoint/2010/main" val="4922729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31F81-3FAB-4076-879F-AAC9E559B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4907AA-7B2A-4AD9-A6B1-1AB016F4FD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82149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2190866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69130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75060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27224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40773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5209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891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- 2017-06-22 19:00:13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Conoce a los miembros del jurado del Premio #MujeresQueCambianElMundo en su Tercera Edición, el próximo 27 de Junio. https://t.co/etaXeV2mOU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235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- 2017-06-03 13:30:24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tu Tarjeta de Crédito #BHDLeón principal puedes pagar tus consumos en la cantidad de CUOTAS que quieras. #CuotasBHDLeón #MejoraTuMundo https://t.co/OMTdtUBU3b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202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- 2017-06-16 17:48:28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Este domingo, entra gratis al partido con solo presentar  tus Tarjetas #BHDLeon. @atleticopantoja #mejoratumundo https://t.co/NSbjLG1ytx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0375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- 2017-06-24 14:35:05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María Díaz, y Olga Noboa son finalistas de la 3ra Edición del Premio #MujeresQueCambianElMundo, el próximo 27 de Junio. https://t.co/FAqQBCpx9V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0122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- 2017-06-30 01:30:06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Amplía el margen de tus ganancias, aunque aumenten los costos de servicios, reduciendo o estabilizando los costos operativos. #PymeBHDLeon https://t.co/0mAF4rGQW8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0279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ACB2E9-7037-4864-B395-FB7FFE3319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</p:spTree>
    <p:extLst>
      <p:ext uri="{BB962C8B-B14F-4D97-AF65-F5344CB8AC3E}">
        <p14:creationId xmlns:p14="http://schemas.microsoft.com/office/powerpoint/2010/main" val="8973935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691F5-E448-4761-9F0D-4E9BBD25A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14D63F-2CA0-43C2-AA8D-7D52767D1A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88132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302920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48702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02421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44271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8264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11502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361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- 2017-06-28 00:36:28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@solanopat: "Se puede producir conservando y conservar produciendo" Ivonne García #Mujeresquecambianelmundo @BHDLeon https://t.co/pb4Dp7…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6123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- 2017-06-27 23:23:26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 mujeres del #PMQCEM17 @BHDLeon transforman la vida de las comunidades donde realizan sus obras https://t.co/GCUci3s5zC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35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- 2017-06-28 00:36:48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@solanopat: Cristina Francisco!! Qué orgullo tan grande #Mujeresquecambianelmundo @BHDLeon ❤️❤️❤️ https://t.co/TJl9KcnF7P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1551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- 2017-06-24 14:30:06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María M., Práxedes (Virtudes) y Silvia son finalistas de la 3ra Edición del Premio #MujeresQueCambianElMundo, el próximo 27 de Junio. https://t.co/uwpqAnGmSe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876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- 2017-06-26 14:00:13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Premio #MujeresqueCambianelMundo da a conocer iniciativas llevadas a cabo por mujeres que impactan su entorno de una manera positiva. https://t.co/eQt7TzqUPj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289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- 2017-06-20 12:30:02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Nunca te será solicitada información personal por correo electrónico ni sincronización de claves. ¡Trabajemos juntos contra el phishing!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6084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5FDFB1-141D-443F-875A-80447F157B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</p:spTree>
    <p:extLst>
      <p:ext uri="{BB962C8B-B14F-4D97-AF65-F5344CB8AC3E}">
        <p14:creationId xmlns:p14="http://schemas.microsoft.com/office/powerpoint/2010/main" val="32187614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0FB68-89D8-4B14-AF7E-FEE2FD771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8292F4-B4C5-4AC5-8BA3-565AA3599C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83957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430833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14266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78646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11013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18628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95704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974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- 2017-06-23 20:10:04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Juana y Kathleen son finalistas de la 3ra Edición del Premio #MujeresQueCambianElMundo, el próximo 27 de Junio. https://t.co/YvnBvEUGNB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561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- 2017-06-23 20:00:15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Cristina, Eugenia e Ivonne son finalistas de la 3ra Edición del Premio #MujeresQueCambianElMundo, el próximo 27 de Junio. https://t.co/Jwv0O4w52m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2598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6732E1-5372-4195-994A-CB5A0996F3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</p:spTree>
    <p:extLst>
      <p:ext uri="{BB962C8B-B14F-4D97-AF65-F5344CB8AC3E}">
        <p14:creationId xmlns:p14="http://schemas.microsoft.com/office/powerpoint/2010/main" val="24644515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6CC35-7C5C-4DA4-92BA-549085C87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0FD06A-015B-4B81-8CC2-05E2B6D324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69656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69C80B-A0B7-4274-A20C-0143A633EF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C7FB5-4FE9-4759-ADC4-D21EB7715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0196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1B346-D474-4090-98A9-903D9790B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437F8F-D996-4EBB-A8DF-7EE0D8A248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62269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01374967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662118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34375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7297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255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@AmeliaDeschamps - 2017-06-27 23:57:49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"Las mujeres son el más poderoso motor de los cambios sociales" Ing Luis Molina Achécar, Pte @BHDLeon. #PMQCEM17 https://t.co/RnNB7hY86k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108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@ViceRDo - 2017-06-28 00:44:42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Cada año el @BHDLeon honra mujeres que transforman la sociedad a través de sus acciones, y @margaritacdf apoya esta… https://t.co/iMMJOtjMzp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399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@Argentarium - 2017-06-28 00:31:10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Siempre emocionado y maravillado al conocer las historias de las nominadas al #PMQCEM17 @BHDLeon. ¡Bravo, bravo y b… https://t.co/cptiJn1uI8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92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@SorangelMoya - 2017-06-27 23:37:57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Maria Marciano vela por el desarrollo de comunidades rurales vulnerables. @BHDLeon  #PMQCEM17 https://t.co/7i6QjN8IxJ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2208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@solanopat - 2017-06-28 00:39:26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Kathleen Martínez! Osó entrar al mundo de la arqueología...y de qué manera #MujeresQueCambianElMundo @BHDLeon https://t.co/RbGi5kaLbb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528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@RexiFinanzas - 2017-06-03 15:52:30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Felicitamos a nuestro socio bancario @BHDLeon por esta innovación en el mercado financiero dominicano. ¡Excelente! 🔎 https://t.co/Nfa5nWFs91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163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@josepeguero - 2017-06-27 23:30:47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@BHDLeon transmite en vivo esta noche el #PMQCEM17 a través de https://t.co/LzI9TqdG1h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8007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B385E6-4BBE-4432-842F-CA4026FF56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</p:spTree>
    <p:extLst>
      <p:ext uri="{BB962C8B-B14F-4D97-AF65-F5344CB8AC3E}">
        <p14:creationId xmlns:p14="http://schemas.microsoft.com/office/powerpoint/2010/main" val="6088865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3C78D-9474-4478-9B31-38C4EBF24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421734-DABB-4896-A2E6-70173AD357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34563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27252346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286167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63043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51554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103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@altagraciasa - 2017-06-28 01:10:05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Sor María Marciano primer lugar premio Mujeres que cambian el mundo @BHDLeon https://t.co/YJnr40WU7z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508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@imfernandezRD - 2017-06-12 13:19:33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Irresponsabilidad del @BHDLeon tener una empleada detras de caja con conjuntivitis! Tocando dinero y papeles que luego tocaran mas personas.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12/06/2017 13:31:57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3306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@AmeliaDeschamps - 2017-06-28 21:45:41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Sor María Marciano y Juana Ferrer (Negrita). Premio Mujeres que Cambian El Mundo. #PMQCEM17 @enlamira941fm @bhdleon https://t.co/yJ4nGJd63d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6780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@VerdadDO - 2017-06-27 23:00:07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@BHDLeon entregará esta noche el #PMQCEM17 https://t.co/2LK4UAaDXv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9166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@EdesurRD - 2017-06-21 16:24:53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Tambien tenemos una nueva tarjeta junto al @BHDLeon por la cual nuestros clientes recibirán ciertos beneficios. #ForoElectricoEdesur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8967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@altagraciasa - 2017-06-28 00:06:21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Josefina Navarro del @BHDLeon  en la entrega del premio Mujeres que cambian al mundo. Cuenta la evolución del premio https://t.co/jnO2xkzWk0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215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@altagraciasa - 2017-06-28 00:00:36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2 mil millones de pesos en préstamos para microempresas lideradas por mujeres #PMQCEM @BHDLeon https://t.co/nwyowtWEna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03942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14F2F0-6502-4119-98A4-7415E9E0B7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</p:spTree>
    <p:extLst>
      <p:ext uri="{BB962C8B-B14F-4D97-AF65-F5344CB8AC3E}">
        <p14:creationId xmlns:p14="http://schemas.microsoft.com/office/powerpoint/2010/main" val="42856268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7A16F-E6CB-4DC9-9AC6-A37E3A74D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33BE1B-B816-4D18-89FA-686638BC85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06677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72120462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892101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73426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60108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516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@juniorpoche - 2017-06-28 00:38:48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Juana Ferrer es una mujer que cambia el mundo y el @BHDLeon la reconoce. #PMQCEM17 https://t.co/LbQ8MdeQX9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7339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@MarlisAracena - 2017-06-27 23:18:56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#PMQCEM17 @BHDLeon es uno de los componentes sociales de la Estrategia del Género Mujer que este banco ejecuta d… https://t.co/4JfUyfsymd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389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@MarlisAracena - 2017-06-27 23:30:04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#PMQCEM17 @BHDLeon es un instrumento de transformación. Mira este hermoso evento aquí &amp;gt;&amp;gt; &amp;gt;&amp;gt;&amp;gt; https://t.co/L3H7enMIEb @jatnnatavarez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0415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@juniorpoche - 2017-06-28 00:15:27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Molina Achécar habla sobre #PMQCEM17 @BHDLeon #MujeresQueCambianElMundo https://t.co/NfInbtlbFc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4336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@juniorpoche - 2017-06-27 23:25:06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 10 historias del #PMQCEM17 @BHDLeon presentan mujeres que cambian el mundo todos los días https://t.co/cpqMAYbkJc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81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@VladimirVargasM - 2017-06-28 05:12:23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Todos tus sueños pueden hacerse realidad si tienes el coraje de perseguirlos. @BHDLeon 
#BHDLeon #MejoraTuMundo https://t.co/wafmPUwddw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1835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39FCFC-8693-4667-8C55-2E780B09B7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</p:spTree>
    <p:extLst>
      <p:ext uri="{BB962C8B-B14F-4D97-AF65-F5344CB8AC3E}">
        <p14:creationId xmlns:p14="http://schemas.microsoft.com/office/powerpoint/2010/main" val="39421220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3C394-FF69-46AE-84B2-839CDA0DD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17E46B-48B2-466A-A719-A99ADD59BA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52669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6380459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9306816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525371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669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@Joan_rosariom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063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@juniorpoche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69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@josepeguero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224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@super7fm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439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@Argentarium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0120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@MarlisAracena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680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@sde_mira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602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@juangu11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220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@PichiriloOtto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602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@Emeli_NunezC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3108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E75246-B754-43CE-99A3-BA2E3018B6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</p:spTree>
    <p:extLst>
      <p:ext uri="{BB962C8B-B14F-4D97-AF65-F5344CB8AC3E}">
        <p14:creationId xmlns:p14="http://schemas.microsoft.com/office/powerpoint/2010/main" val="8432592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E4755-E861-4A9D-AC2D-F15814801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6D4CA4-27B9-400F-BB58-2940A3D575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55940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0726675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8182913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367720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2685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@mateo_vivian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9611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@josefinanav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057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@altagraciasa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08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@GUASABARAeditor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9569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@juristerramg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731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@adrian_aguzman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433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@Politicasypoder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980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@ARGuerreroS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4088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@Josepbri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2770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@massielupia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5938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EFD345-B230-4CA7-B111-09C34557D1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</p:spTree>
    <p:extLst>
      <p:ext uri="{BB962C8B-B14F-4D97-AF65-F5344CB8AC3E}">
        <p14:creationId xmlns:p14="http://schemas.microsoft.com/office/powerpoint/2010/main" val="39262820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33CE8-BF2E-448C-9413-45D7B5BDA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64A424-C7DC-4272-A54F-049B061E00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99003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92C3B9-3EAA-4535-A96A-09E51B1A59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CA6DED-A108-4D98-8411-7E8856BF3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4604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2C32B-8410-480B-B6A2-886EE1128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2433CB-803D-4792-8056-86922449C2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23269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68759689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940256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61673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1424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964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@Paulinorobles - 2017-06-29 15:00:43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Buenos Dias! Porfavor me podria decir en cual direccion electronica podria mandar mi CV para aplicar con ustedes? Gracias!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29/06/2017 19:41:23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877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@trendinaliaDO - 2017-06-28 13:39:09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¿Sabías que el hashtag #PMQCEM17 fue TT ayer durante 4 horas? → https://t.co/VMl4KsYeUL #trndnl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088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@anabel2321 - 2017-06-28 12:00:37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buenos días la sucursal de los ríos a partir de qué hora abre 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28/06/2017 13:46:30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659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@Lamaskeproduce - 2017-06-26 19:44:22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Todas las semanas me llaman del @BHDLeon para ofrecerme una vaina nueva. Hay alguna forma de que me dejen en paz?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26/06/2017 19:56:36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291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@sarahzaiter - 2017-06-25 14:46:30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para reportar robo de tarjeta?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26/06/2017 12:28:20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9797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@Mikhaex - 2017-06-23 16:50:03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hola, pregunta: ¿Puedo retirar dinero que tengo en paypal por la tarjeta de crédito? o ¿necesito alguna tarjeta débito u otra?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23/06/2017 17:05:09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764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@fmateoramirez - 2017-06-23 14:19:49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buenos días, me pueden informar si es a nivel nacional el problema con el sistema que está presentando en el día de hoy?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23/06/2017 14:36:41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545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@Quejate_RD - 2017-06-21 18:36:09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que es El cargo VDB RD?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21/06/2017 18:55:55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8401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4097BA-B727-4D32-85CF-18A4D658B4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</p:spTree>
    <p:extLst>
      <p:ext uri="{BB962C8B-B14F-4D97-AF65-F5344CB8AC3E}">
        <p14:creationId xmlns:p14="http://schemas.microsoft.com/office/powerpoint/2010/main" val="19950200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C7005-DE19-4FF8-947B-5ED23BCB1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24C306-FF19-4044-B71B-4C5B267E34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14303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7327075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168453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93506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71493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867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@fdejesusplata - 2017-06-20 22:46:19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45 min para abrir un certificado financiero. 30 min esperando a la ejecutiva que debe firmar. ¿es posible?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21/06/2017 13:11:15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116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@swidybautista_ - 2017-06-20 18:29:59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nadie tiene respuesta. ando en calle pagando un préstamo de carro 0 km sin seguro. Alquilen me dará respuesta?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20/06/2017 19:04:34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6383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25DC78-7E08-4694-9C39-318E03624B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</p:spTree>
    <p:extLst>
      <p:ext uri="{BB962C8B-B14F-4D97-AF65-F5344CB8AC3E}">
        <p14:creationId xmlns:p14="http://schemas.microsoft.com/office/powerpoint/2010/main" val="30826647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1278</Words>
  <Application>Microsoft Office PowerPoint</Application>
  <PresentationFormat>On-screen Show (4:3)</PresentationFormat>
  <Paragraphs>478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Reporte Twitter</vt:lpstr>
      <vt:lpstr>Twitter Followers Total</vt:lpstr>
      <vt:lpstr>Twitter Key Metrics Table</vt:lpstr>
      <vt:lpstr>Twitter Key Metrics Radar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2017-07-10T18:57:03Z</dcterms:created>
  <dcterms:modified xsi:type="dcterms:W3CDTF">2017-07-10T18:57:58Z</dcterms:modified>
</cp:coreProperties>
</file>