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137528</c:v>
                </c:pt>
                <c:pt idx="1">
                  <c:v>137616</c:v>
                </c:pt>
                <c:pt idx="2">
                  <c:v>137702</c:v>
                </c:pt>
                <c:pt idx="3">
                  <c:v>137820</c:v>
                </c:pt>
                <c:pt idx="4">
                  <c:v>137880</c:v>
                </c:pt>
                <c:pt idx="5">
                  <c:v>137931</c:v>
                </c:pt>
                <c:pt idx="6">
                  <c:v>138012</c:v>
                </c:pt>
                <c:pt idx="7">
                  <c:v>138104</c:v>
                </c:pt>
                <c:pt idx="8">
                  <c:v>138163</c:v>
                </c:pt>
                <c:pt idx="9">
                  <c:v>138308</c:v>
                </c:pt>
                <c:pt idx="10">
                  <c:v>138410</c:v>
                </c:pt>
                <c:pt idx="11">
                  <c:v>138539</c:v>
                </c:pt>
                <c:pt idx="12">
                  <c:v>138646</c:v>
                </c:pt>
                <c:pt idx="13">
                  <c:v>138787</c:v>
                </c:pt>
                <c:pt idx="14">
                  <c:v>138936</c:v>
                </c:pt>
                <c:pt idx="15">
                  <c:v>139037</c:v>
                </c:pt>
                <c:pt idx="16">
                  <c:v>139148</c:v>
                </c:pt>
                <c:pt idx="17">
                  <c:v>139265</c:v>
                </c:pt>
                <c:pt idx="18">
                  <c:v>139362</c:v>
                </c:pt>
                <c:pt idx="19">
                  <c:v>139448</c:v>
                </c:pt>
                <c:pt idx="20">
                  <c:v>139506</c:v>
                </c:pt>
                <c:pt idx="21">
                  <c:v>139578</c:v>
                </c:pt>
                <c:pt idx="22">
                  <c:v>139639</c:v>
                </c:pt>
                <c:pt idx="23">
                  <c:v>139696</c:v>
                </c:pt>
                <c:pt idx="24">
                  <c:v>139788</c:v>
                </c:pt>
                <c:pt idx="25">
                  <c:v>139883</c:v>
                </c:pt>
                <c:pt idx="26">
                  <c:v>139959</c:v>
                </c:pt>
                <c:pt idx="27">
                  <c:v>140076</c:v>
                </c:pt>
                <c:pt idx="28">
                  <c:v>140176</c:v>
                </c:pt>
                <c:pt idx="29">
                  <c:v>140264</c:v>
                </c:pt>
              </c:numCache>
            </c:numRef>
          </c:val>
          <c:smooth val="0"/>
          <c:extLst>
            <c:ext xmlns:c16="http://schemas.microsoft.com/office/drawing/2014/chart" uri="{C3380CC4-5D6E-409C-BE32-E72D297353CC}">
              <c16:uniqueId val="{00000000-DAF9-4151-8766-0492A0356236}"/>
            </c:ext>
          </c:extLst>
        </c:ser>
        <c:dLbls>
          <c:showLegendKey val="0"/>
          <c:showVal val="0"/>
          <c:showCatName val="0"/>
          <c:showSerName val="0"/>
          <c:showPercent val="0"/>
          <c:showBubbleSize val="0"/>
        </c:dLbls>
        <c:smooth val="0"/>
        <c:axId val="295441984"/>
        <c:axId val="295442312"/>
      </c:lineChart>
      <c:catAx>
        <c:axId val="29544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42312"/>
        <c:crosses val="autoZero"/>
        <c:auto val="1"/>
        <c:lblAlgn val="ctr"/>
        <c:lblOffset val="100"/>
        <c:noMultiLvlLbl val="0"/>
      </c:catAx>
      <c:valAx>
        <c:axId val="29544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4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2.1579995102069E-2</c:v>
                </c:pt>
                <c:pt idx="1">
                  <c:v>1.6718518303142998E-2</c:v>
                </c:pt>
                <c:pt idx="2">
                  <c:v>1.9250466733014001E-2</c:v>
                </c:pt>
                <c:pt idx="3">
                  <c:v>1.3066107243704999E-2</c:v>
                </c:pt>
                <c:pt idx="4">
                  <c:v>1.1606819006166001E-2</c:v>
                </c:pt>
                <c:pt idx="5">
                  <c:v>9.7893477393857994E-3</c:v>
                </c:pt>
                <c:pt idx="6">
                  <c:v>1.5220589834096E-2</c:v>
                </c:pt>
                <c:pt idx="7">
                  <c:v>1.0864998768633E-2</c:v>
                </c:pt>
                <c:pt idx="8">
                  <c:v>1.4840769403401E-2</c:v>
                </c:pt>
                <c:pt idx="9">
                  <c:v>1.5191521684089E-2</c:v>
                </c:pt>
                <c:pt idx="10">
                  <c:v>1.6623421678386999E-2</c:v>
                </c:pt>
                <c:pt idx="11">
                  <c:v>7.4622913567409001E-3</c:v>
                </c:pt>
                <c:pt idx="12">
                  <c:v>1.2266220272454E-2</c:v>
                </c:pt>
                <c:pt idx="13">
                  <c:v>1.6292280630928999E-2</c:v>
                </c:pt>
                <c:pt idx="14">
                  <c:v>1.314263904192E-2</c:v>
                </c:pt>
                <c:pt idx="15">
                  <c:v>8.8138373649144994E-3</c:v>
                </c:pt>
                <c:pt idx="16">
                  <c:v>1.4618621727586E-2</c:v>
                </c:pt>
                <c:pt idx="17">
                  <c:v>2.1550795224343999E-2</c:v>
                </c:pt>
                <c:pt idx="18">
                  <c:v>1.1365294935385E-2</c:v>
                </c:pt>
                <c:pt idx="19">
                  <c:v>8.9666798177971008E-3</c:v>
                </c:pt>
                <c:pt idx="20">
                  <c:v>9.0815451054056997E-3</c:v>
                </c:pt>
                <c:pt idx="21">
                  <c:v>9.4057703057144008E-3</c:v>
                </c:pt>
                <c:pt idx="22">
                  <c:v>1.2057570721831E-2</c:v>
                </c:pt>
                <c:pt idx="23">
                  <c:v>1.6467741127109001E-2</c:v>
                </c:pt>
                <c:pt idx="24">
                  <c:v>1.2165276008645001E-2</c:v>
                </c:pt>
                <c:pt idx="25">
                  <c:v>7.7642527672920998E-3</c:v>
                </c:pt>
                <c:pt idx="26">
                  <c:v>1.5604043233919999E-2</c:v>
                </c:pt>
                <c:pt idx="27">
                  <c:v>3.9318533877276997E-2</c:v>
                </c:pt>
                <c:pt idx="28">
                  <c:v>6.1373335426686999E-2</c:v>
                </c:pt>
                <c:pt idx="29">
                  <c:v>1.2836970474968E-2</c:v>
                </c:pt>
              </c:numCache>
            </c:numRef>
          </c:val>
          <c:smooth val="0"/>
          <c:extLst>
            <c:ext xmlns:c16="http://schemas.microsoft.com/office/drawing/2014/chart" uri="{C3380CC4-5D6E-409C-BE32-E72D297353CC}">
              <c16:uniqueId val="{00000000-C14B-4B43-833B-1060DB52ED2A}"/>
            </c:ext>
          </c:extLst>
        </c:ser>
        <c:dLbls>
          <c:showLegendKey val="0"/>
          <c:showVal val="0"/>
          <c:showCatName val="0"/>
          <c:showSerName val="0"/>
          <c:showPercent val="0"/>
          <c:showBubbleSize val="0"/>
        </c:dLbls>
        <c:smooth val="0"/>
        <c:axId val="250640120"/>
        <c:axId val="250636184"/>
      </c:lineChart>
      <c:catAx>
        <c:axId val="25064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36184"/>
        <c:crosses val="autoZero"/>
        <c:auto val="1"/>
        <c:lblAlgn val="ctr"/>
        <c:lblOffset val="100"/>
        <c:noMultiLvlLbl val="0"/>
      </c:catAx>
      <c:valAx>
        <c:axId val="25063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64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95</c:v>
                </c:pt>
                <c:pt idx="1">
                  <c:v>80</c:v>
                </c:pt>
                <c:pt idx="2">
                  <c:v>99</c:v>
                </c:pt>
                <c:pt idx="3">
                  <c:v>105</c:v>
                </c:pt>
                <c:pt idx="4">
                  <c:v>79</c:v>
                </c:pt>
                <c:pt idx="5">
                  <c:v>100</c:v>
                </c:pt>
                <c:pt idx="6">
                  <c:v>107</c:v>
                </c:pt>
              </c:numCache>
            </c:numRef>
          </c:val>
          <c:extLst>
            <c:ext xmlns:c16="http://schemas.microsoft.com/office/drawing/2014/chart" uri="{C3380CC4-5D6E-409C-BE32-E72D297353CC}">
              <c16:uniqueId val="{00000000-CFB0-4811-A54B-5BE72572A367}"/>
            </c:ext>
          </c:extLst>
        </c:ser>
        <c:dLbls>
          <c:showLegendKey val="0"/>
          <c:showVal val="0"/>
          <c:showCatName val="0"/>
          <c:showSerName val="0"/>
          <c:showPercent val="0"/>
          <c:showBubbleSize val="0"/>
        </c:dLbls>
        <c:gapWidth val="219"/>
        <c:overlap val="-27"/>
        <c:axId val="180995464"/>
        <c:axId val="180996776"/>
      </c:barChart>
      <c:catAx>
        <c:axId val="18099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996776"/>
        <c:crosses val="autoZero"/>
        <c:auto val="1"/>
        <c:lblAlgn val="ctr"/>
        <c:lblOffset val="100"/>
        <c:noMultiLvlLbl val="0"/>
      </c:catAx>
      <c:valAx>
        <c:axId val="18099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99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069-45D5-B3FD-C8F732B98B28}"/>
            </c:ext>
          </c:extLst>
        </c:ser>
        <c:dLbls>
          <c:showLegendKey val="0"/>
          <c:showVal val="0"/>
          <c:showCatName val="0"/>
          <c:showSerName val="0"/>
          <c:showPercent val="0"/>
          <c:showBubbleSize val="0"/>
        </c:dLbls>
        <c:axId val="296771832"/>
        <c:axId val="296772488"/>
      </c:radarChart>
      <c:catAx>
        <c:axId val="29677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72488"/>
        <c:crosses val="autoZero"/>
        <c:auto val="1"/>
        <c:lblAlgn val="ctr"/>
        <c:lblOffset val="100"/>
        <c:noMultiLvlLbl val="0"/>
      </c:catAx>
      <c:valAx>
        <c:axId val="29677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7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110</c:v>
                </c:pt>
                <c:pt idx="1">
                  <c:v>88</c:v>
                </c:pt>
                <c:pt idx="2">
                  <c:v>86</c:v>
                </c:pt>
                <c:pt idx="3">
                  <c:v>118</c:v>
                </c:pt>
                <c:pt idx="4">
                  <c:v>60</c:v>
                </c:pt>
                <c:pt idx="5">
                  <c:v>51</c:v>
                </c:pt>
                <c:pt idx="6">
                  <c:v>81</c:v>
                </c:pt>
                <c:pt idx="7">
                  <c:v>92</c:v>
                </c:pt>
                <c:pt idx="8">
                  <c:v>59</c:v>
                </c:pt>
                <c:pt idx="9">
                  <c:v>145</c:v>
                </c:pt>
                <c:pt idx="10">
                  <c:v>102</c:v>
                </c:pt>
                <c:pt idx="11">
                  <c:v>129</c:v>
                </c:pt>
                <c:pt idx="12">
                  <c:v>107</c:v>
                </c:pt>
                <c:pt idx="13">
                  <c:v>141</c:v>
                </c:pt>
                <c:pt idx="14">
                  <c:v>149</c:v>
                </c:pt>
                <c:pt idx="15">
                  <c:v>101</c:v>
                </c:pt>
                <c:pt idx="16">
                  <c:v>111</c:v>
                </c:pt>
                <c:pt idx="17">
                  <c:v>117</c:v>
                </c:pt>
                <c:pt idx="18">
                  <c:v>97</c:v>
                </c:pt>
                <c:pt idx="19">
                  <c:v>86</c:v>
                </c:pt>
                <c:pt idx="20">
                  <c:v>58</c:v>
                </c:pt>
                <c:pt idx="21">
                  <c:v>72</c:v>
                </c:pt>
                <c:pt idx="22">
                  <c:v>61</c:v>
                </c:pt>
                <c:pt idx="23">
                  <c:v>57</c:v>
                </c:pt>
                <c:pt idx="24">
                  <c:v>92</c:v>
                </c:pt>
                <c:pt idx="25">
                  <c:v>95</c:v>
                </c:pt>
                <c:pt idx="26">
                  <c:v>76</c:v>
                </c:pt>
                <c:pt idx="27">
                  <c:v>117</c:v>
                </c:pt>
                <c:pt idx="28">
                  <c:v>100</c:v>
                </c:pt>
                <c:pt idx="29">
                  <c:v>88</c:v>
                </c:pt>
              </c:numCache>
            </c:numRef>
          </c:val>
          <c:smooth val="0"/>
          <c:extLst>
            <c:ext xmlns:c16="http://schemas.microsoft.com/office/drawing/2014/chart" uri="{C3380CC4-5D6E-409C-BE32-E72D297353CC}">
              <c16:uniqueId val="{00000000-2F8F-48CA-8340-8FCF9734CBCC}"/>
            </c:ext>
          </c:extLst>
        </c:ser>
        <c:dLbls>
          <c:showLegendKey val="0"/>
          <c:showVal val="0"/>
          <c:showCatName val="0"/>
          <c:showSerName val="0"/>
          <c:showPercent val="0"/>
          <c:showBubbleSize val="0"/>
        </c:dLbls>
        <c:smooth val="0"/>
        <c:axId val="297678728"/>
        <c:axId val="297677744"/>
      </c:lineChart>
      <c:catAx>
        <c:axId val="29767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77744"/>
        <c:crosses val="autoZero"/>
        <c:auto val="1"/>
        <c:lblAlgn val="ctr"/>
        <c:lblOffset val="100"/>
        <c:noMultiLvlLbl val="0"/>
      </c:catAx>
      <c:valAx>
        <c:axId val="29767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7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Sheet1!$A$2:$A$31</c:f>
              <c:strCache>
                <c:ptCount val="30"/>
                <c:pt idx="0">
                  <c:v>1/6/2017</c:v>
                </c:pt>
                <c:pt idx="1">
                  <c:v>2/6/2017</c:v>
                </c:pt>
                <c:pt idx="2">
                  <c:v>3/6/2017</c:v>
                </c:pt>
                <c:pt idx="3">
                  <c:v>4/6/2017</c:v>
                </c:pt>
                <c:pt idx="4">
                  <c:v>5/6/2017</c:v>
                </c:pt>
                <c:pt idx="5">
                  <c:v>6/6/2017</c:v>
                </c:pt>
                <c:pt idx="6">
                  <c:v>7/6/2017</c:v>
                </c:pt>
                <c:pt idx="7">
                  <c:v>8/6/2017</c:v>
                </c:pt>
                <c:pt idx="8">
                  <c:v>9/6/2017</c:v>
                </c:pt>
                <c:pt idx="9">
                  <c:v>10/6/2017</c:v>
                </c:pt>
                <c:pt idx="10">
                  <c:v>11/6/2017</c:v>
                </c:pt>
                <c:pt idx="11">
                  <c:v>12/6/2017</c:v>
                </c:pt>
                <c:pt idx="12">
                  <c:v>13/06/2017</c:v>
                </c:pt>
                <c:pt idx="13">
                  <c:v>14/06/2017</c:v>
                </c:pt>
                <c:pt idx="14">
                  <c:v>15/06/2017</c:v>
                </c:pt>
                <c:pt idx="15">
                  <c:v>16/06/2017</c:v>
                </c:pt>
                <c:pt idx="16">
                  <c:v>17/06/2017</c:v>
                </c:pt>
                <c:pt idx="17">
                  <c:v>18/06/2017</c:v>
                </c:pt>
                <c:pt idx="18">
                  <c:v>19/06/2017</c:v>
                </c:pt>
                <c:pt idx="19">
                  <c:v>20/06/2017</c:v>
                </c:pt>
                <c:pt idx="20">
                  <c:v>21/06/2017</c:v>
                </c:pt>
                <c:pt idx="21">
                  <c:v>22/06/2017</c:v>
                </c:pt>
                <c:pt idx="22">
                  <c:v>23/06/2017</c:v>
                </c:pt>
                <c:pt idx="23">
                  <c:v>24/06/2017</c:v>
                </c:pt>
                <c:pt idx="24">
                  <c:v>25/06/2017</c:v>
                </c:pt>
                <c:pt idx="25">
                  <c:v>26/06/2017</c:v>
                </c:pt>
                <c:pt idx="26">
                  <c:v>27/06/2017</c:v>
                </c:pt>
                <c:pt idx="27">
                  <c:v>28/06/2017</c:v>
                </c:pt>
                <c:pt idx="28">
                  <c:v>29/06/2017</c:v>
                </c:pt>
                <c:pt idx="29">
                  <c:v>30/06/2017</c:v>
                </c:pt>
              </c:strCache>
            </c:strRef>
          </c:cat>
          <c:val>
            <c:numRef>
              <c:f>Sheet1!$B$2:$B$31</c:f>
              <c:numCache>
                <c:formatCode>General</c:formatCode>
                <c:ptCount val="30"/>
                <c:pt idx="0">
                  <c:v>3</c:v>
                </c:pt>
                <c:pt idx="1">
                  <c:v>3</c:v>
                </c:pt>
                <c:pt idx="2">
                  <c:v>4</c:v>
                </c:pt>
                <c:pt idx="3">
                  <c:v>1</c:v>
                </c:pt>
                <c:pt idx="4">
                  <c:v>4</c:v>
                </c:pt>
                <c:pt idx="5">
                  <c:v>2</c:v>
                </c:pt>
                <c:pt idx="6">
                  <c:v>4</c:v>
                </c:pt>
                <c:pt idx="7">
                  <c:v>3</c:v>
                </c:pt>
                <c:pt idx="8">
                  <c:v>4</c:v>
                </c:pt>
                <c:pt idx="9">
                  <c:v>2</c:v>
                </c:pt>
                <c:pt idx="10">
                  <c:v>1</c:v>
                </c:pt>
                <c:pt idx="11">
                  <c:v>3</c:v>
                </c:pt>
                <c:pt idx="12">
                  <c:v>4</c:v>
                </c:pt>
                <c:pt idx="13">
                  <c:v>5</c:v>
                </c:pt>
                <c:pt idx="14">
                  <c:v>4</c:v>
                </c:pt>
                <c:pt idx="15">
                  <c:v>4</c:v>
                </c:pt>
                <c:pt idx="16">
                  <c:v>3</c:v>
                </c:pt>
                <c:pt idx="17">
                  <c:v>2</c:v>
                </c:pt>
                <c:pt idx="18">
                  <c:v>6</c:v>
                </c:pt>
                <c:pt idx="19">
                  <c:v>6</c:v>
                </c:pt>
                <c:pt idx="20">
                  <c:v>3</c:v>
                </c:pt>
                <c:pt idx="21">
                  <c:v>8</c:v>
                </c:pt>
                <c:pt idx="22">
                  <c:v>6</c:v>
                </c:pt>
                <c:pt idx="23">
                  <c:v>4</c:v>
                </c:pt>
                <c:pt idx="24">
                  <c:v>2</c:v>
                </c:pt>
                <c:pt idx="25">
                  <c:v>7</c:v>
                </c:pt>
                <c:pt idx="26">
                  <c:v>6</c:v>
                </c:pt>
                <c:pt idx="27">
                  <c:v>19</c:v>
                </c:pt>
                <c:pt idx="28">
                  <c:v>6</c:v>
                </c:pt>
                <c:pt idx="29">
                  <c:v>6</c:v>
                </c:pt>
              </c:numCache>
            </c:numRef>
          </c:val>
          <c:smooth val="0"/>
          <c:extLst>
            <c:ext xmlns:c16="http://schemas.microsoft.com/office/drawing/2014/chart" uri="{C3380CC4-5D6E-409C-BE32-E72D297353CC}">
              <c16:uniqueId val="{00000000-5795-4E2C-B5B1-BECE9B0E3928}"/>
            </c:ext>
          </c:extLst>
        </c:ser>
        <c:dLbls>
          <c:showLegendKey val="0"/>
          <c:showVal val="0"/>
          <c:showCatName val="0"/>
          <c:showSerName val="0"/>
          <c:showPercent val="0"/>
          <c:showBubbleSize val="0"/>
        </c:dLbls>
        <c:smooth val="0"/>
        <c:axId val="361479112"/>
        <c:axId val="361483048"/>
      </c:lineChart>
      <c:catAx>
        <c:axId val="36147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83048"/>
        <c:crosses val="autoZero"/>
        <c:auto val="1"/>
        <c:lblAlgn val="ctr"/>
        <c:lblOffset val="100"/>
        <c:noMultiLvlLbl val="0"/>
      </c:catAx>
      <c:valAx>
        <c:axId val="361483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18</c:v>
                </c:pt>
                <c:pt idx="2">
                  <c:v>31</c:v>
                </c:pt>
                <c:pt idx="3">
                  <c:v>24</c:v>
                </c:pt>
                <c:pt idx="4">
                  <c:v>23</c:v>
                </c:pt>
                <c:pt idx="5">
                  <c:v>13</c:v>
                </c:pt>
                <c:pt idx="6">
                  <c:v>6</c:v>
                </c:pt>
              </c:numCache>
            </c:numRef>
          </c:val>
          <c:extLst>
            <c:ext xmlns:c16="http://schemas.microsoft.com/office/drawing/2014/chart" uri="{C3380CC4-5D6E-409C-BE32-E72D297353CC}">
              <c16:uniqueId val="{00000000-E473-4CDD-AB99-396209AE2254}"/>
            </c:ext>
          </c:extLst>
        </c:ser>
        <c:dLbls>
          <c:showLegendKey val="0"/>
          <c:showVal val="0"/>
          <c:showCatName val="0"/>
          <c:showSerName val="0"/>
          <c:showPercent val="0"/>
          <c:showBubbleSize val="0"/>
        </c:dLbls>
        <c:gapWidth val="219"/>
        <c:overlap val="-27"/>
        <c:axId val="361470256"/>
        <c:axId val="361475504"/>
      </c:barChart>
      <c:catAx>
        <c:axId val="36147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5504"/>
        <c:crosses val="autoZero"/>
        <c:auto val="1"/>
        <c:lblAlgn val="ctr"/>
        <c:lblOffset val="100"/>
        <c:noMultiLvlLbl val="0"/>
      </c:catAx>
      <c:valAx>
        <c:axId val="361475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9.5755097339016004E-3</c:v>
                </c:pt>
                <c:pt idx="1">
                  <c:v>1.2039383583561001E-2</c:v>
                </c:pt>
                <c:pt idx="2">
                  <c:v>2.9750734826892999E-2</c:v>
                </c:pt>
                <c:pt idx="3">
                  <c:v>2.4838728257112998E-2</c:v>
                </c:pt>
                <c:pt idx="4">
                  <c:v>1.2802822756344E-2</c:v>
                </c:pt>
                <c:pt idx="5">
                  <c:v>1.6669915731083999E-2</c:v>
                </c:pt>
                <c:pt idx="6">
                  <c:v>1.6199170602465E-2</c:v>
                </c:pt>
              </c:numCache>
            </c:numRef>
          </c:val>
          <c:extLst>
            <c:ext xmlns:c16="http://schemas.microsoft.com/office/drawing/2014/chart" uri="{C3380CC4-5D6E-409C-BE32-E72D297353CC}">
              <c16:uniqueId val="{00000000-A5BE-458A-9142-4B62E72ECD27}"/>
            </c:ext>
          </c:extLst>
        </c:ser>
        <c:dLbls>
          <c:showLegendKey val="0"/>
          <c:showVal val="0"/>
          <c:showCatName val="0"/>
          <c:showSerName val="0"/>
          <c:showPercent val="0"/>
          <c:showBubbleSize val="0"/>
        </c:dLbls>
        <c:gapWidth val="219"/>
        <c:overlap val="-27"/>
        <c:axId val="361475832"/>
        <c:axId val="361473208"/>
      </c:barChart>
      <c:catAx>
        <c:axId val="361475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3208"/>
        <c:crosses val="autoZero"/>
        <c:auto val="1"/>
        <c:lblAlgn val="ctr"/>
        <c:lblOffset val="100"/>
        <c:noMultiLvlLbl val="0"/>
      </c:catAx>
      <c:valAx>
        <c:axId val="36147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120</c:v>
                </c:pt>
              </c:numCache>
            </c:numRef>
          </c:val>
          <c:extLst>
            <c:ext xmlns:c16="http://schemas.microsoft.com/office/drawing/2014/chart" uri="{C3380CC4-5D6E-409C-BE32-E72D297353CC}">
              <c16:uniqueId val="{00000000-EC5C-4ADE-A7E6-042D05A924FD}"/>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c:v>
                </c:pt>
              </c:numCache>
            </c:numRef>
          </c:val>
          <c:extLst>
            <c:ext xmlns:c16="http://schemas.microsoft.com/office/drawing/2014/chart" uri="{C3380CC4-5D6E-409C-BE32-E72D297353CC}">
              <c16:uniqueId val="{00000001-EC5C-4ADE-A7E6-042D05A924FD}"/>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14</c:v>
                </c:pt>
              </c:numCache>
            </c:numRef>
          </c:val>
          <c:extLst>
            <c:ext xmlns:c16="http://schemas.microsoft.com/office/drawing/2014/chart" uri="{C3380CC4-5D6E-409C-BE32-E72D297353CC}">
              <c16:uniqueId val="{00000002-EC5C-4ADE-A7E6-042D05A924FD}"/>
            </c:ext>
          </c:extLst>
        </c:ser>
        <c:dLbls>
          <c:showLegendKey val="0"/>
          <c:showVal val="0"/>
          <c:showCatName val="0"/>
          <c:showSerName val="0"/>
          <c:showPercent val="0"/>
          <c:showBubbleSize val="0"/>
        </c:dLbls>
        <c:gapWidth val="150"/>
        <c:overlap val="100"/>
        <c:axId val="361474520"/>
        <c:axId val="361474848"/>
      </c:barChart>
      <c:catAx>
        <c:axId val="36147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4848"/>
        <c:crosses val="autoZero"/>
        <c:auto val="1"/>
        <c:lblAlgn val="ctr"/>
        <c:lblOffset val="100"/>
        <c:noMultiLvlLbl val="0"/>
      </c:catAx>
      <c:valAx>
        <c:axId val="361474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7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1.3203411761599001E-2</c:v>
                </c:pt>
                <c:pt idx="1">
                  <c:v>3.9970328332840997E-2</c:v>
                </c:pt>
                <c:pt idx="2">
                  <c:v>8.8222796770685993E-2</c:v>
                </c:pt>
                <c:pt idx="3">
                  <c:v>4.5371724053495002E-2</c:v>
                </c:pt>
                <c:pt idx="4">
                  <c:v>0</c:v>
                </c:pt>
                <c:pt idx="5">
                  <c:v>0</c:v>
                </c:pt>
                <c:pt idx="6">
                  <c:v>0</c:v>
                </c:pt>
                <c:pt idx="7">
                  <c:v>0</c:v>
                </c:pt>
                <c:pt idx="8">
                  <c:v>0</c:v>
                </c:pt>
                <c:pt idx="9">
                  <c:v>0</c:v>
                </c:pt>
                <c:pt idx="10">
                  <c:v>0.13035368339178999</c:v>
                </c:pt>
                <c:pt idx="11">
                  <c:v>2.2325768978703999E-2</c:v>
                </c:pt>
                <c:pt idx="12">
                  <c:v>1.2627262884729E-2</c:v>
                </c:pt>
                <c:pt idx="13">
                  <c:v>2.9767691971605E-2</c:v>
                </c:pt>
                <c:pt idx="14">
                  <c:v>1.4943861493810001E-2</c:v>
                </c:pt>
                <c:pt idx="15">
                  <c:v>1.1482967198723999E-2</c:v>
                </c:pt>
                <c:pt idx="16">
                  <c:v>1.3203411761599001E-2</c:v>
                </c:pt>
                <c:pt idx="17">
                  <c:v>9.8665495163950002E-3</c:v>
                </c:pt>
                <c:pt idx="18">
                  <c:v>7.5619540089159002E-3</c:v>
                </c:pt>
                <c:pt idx="19">
                  <c:v>8.8480006090716993E-3</c:v>
                </c:pt>
                <c:pt idx="20">
                  <c:v>1.8868875717484999E-2</c:v>
                </c:pt>
                <c:pt idx="21">
                  <c:v>0</c:v>
                </c:pt>
                <c:pt idx="22">
                  <c:v>2.4846420315008999E-2</c:v>
                </c:pt>
                <c:pt idx="23">
                  <c:v>1.4403721921744999E-2</c:v>
                </c:pt>
              </c:numCache>
            </c:numRef>
          </c:val>
          <c:smooth val="0"/>
          <c:extLst>
            <c:ext xmlns:c16="http://schemas.microsoft.com/office/drawing/2014/chart" uri="{C3380CC4-5D6E-409C-BE32-E72D297353CC}">
              <c16:uniqueId val="{00000000-B104-4902-BA9E-B923197F4545}"/>
            </c:ext>
          </c:extLst>
        </c:ser>
        <c:dLbls>
          <c:showLegendKey val="0"/>
          <c:showVal val="0"/>
          <c:showCatName val="0"/>
          <c:showSerName val="0"/>
          <c:showPercent val="0"/>
          <c:showBubbleSize val="0"/>
        </c:dLbls>
        <c:smooth val="0"/>
        <c:axId val="363263984"/>
        <c:axId val="363256440"/>
      </c:lineChart>
      <c:catAx>
        <c:axId val="36326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56440"/>
        <c:crosses val="autoZero"/>
        <c:auto val="1"/>
        <c:lblAlgn val="ctr"/>
        <c:lblOffset val="100"/>
        <c:noMultiLvlLbl val="0"/>
      </c:catAx>
      <c:valAx>
        <c:axId val="36325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6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c:v>
                </c:pt>
                <c:pt idx="1">
                  <c:v>2</c:v>
                </c:pt>
                <c:pt idx="2">
                  <c:v>2</c:v>
                </c:pt>
                <c:pt idx="3">
                  <c:v>1</c:v>
                </c:pt>
                <c:pt idx="4">
                  <c:v>0</c:v>
                </c:pt>
                <c:pt idx="5">
                  <c:v>0</c:v>
                </c:pt>
                <c:pt idx="6">
                  <c:v>0</c:v>
                </c:pt>
                <c:pt idx="7">
                  <c:v>0</c:v>
                </c:pt>
                <c:pt idx="8">
                  <c:v>0</c:v>
                </c:pt>
                <c:pt idx="9">
                  <c:v>0</c:v>
                </c:pt>
                <c:pt idx="10">
                  <c:v>1</c:v>
                </c:pt>
                <c:pt idx="11">
                  <c:v>1</c:v>
                </c:pt>
                <c:pt idx="12">
                  <c:v>15</c:v>
                </c:pt>
                <c:pt idx="13">
                  <c:v>24</c:v>
                </c:pt>
                <c:pt idx="14">
                  <c:v>32</c:v>
                </c:pt>
                <c:pt idx="15">
                  <c:v>18</c:v>
                </c:pt>
                <c:pt idx="16">
                  <c:v>9</c:v>
                </c:pt>
                <c:pt idx="17">
                  <c:v>10</c:v>
                </c:pt>
                <c:pt idx="18">
                  <c:v>2</c:v>
                </c:pt>
                <c:pt idx="19">
                  <c:v>7</c:v>
                </c:pt>
                <c:pt idx="20">
                  <c:v>5</c:v>
                </c:pt>
                <c:pt idx="21">
                  <c:v>0</c:v>
                </c:pt>
                <c:pt idx="22">
                  <c:v>2</c:v>
                </c:pt>
                <c:pt idx="23">
                  <c:v>1</c:v>
                </c:pt>
              </c:numCache>
            </c:numRef>
          </c:val>
          <c:smooth val="0"/>
          <c:extLst>
            <c:ext xmlns:c16="http://schemas.microsoft.com/office/drawing/2014/chart" uri="{C3380CC4-5D6E-409C-BE32-E72D297353CC}">
              <c16:uniqueId val="{00000000-A415-4048-A674-14DCBDDA017C}"/>
            </c:ext>
          </c:extLst>
        </c:ser>
        <c:dLbls>
          <c:showLegendKey val="0"/>
          <c:showVal val="0"/>
          <c:showCatName val="0"/>
          <c:showSerName val="0"/>
          <c:showPercent val="0"/>
          <c:showBubbleSize val="0"/>
        </c:dLbls>
        <c:smooth val="0"/>
        <c:axId val="363257096"/>
        <c:axId val="363259392"/>
      </c:lineChart>
      <c:catAx>
        <c:axId val="363257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59392"/>
        <c:crosses val="autoZero"/>
        <c:auto val="1"/>
        <c:lblAlgn val="ctr"/>
        <c:lblOffset val="100"/>
        <c:noMultiLvlLbl val="0"/>
      </c:catAx>
      <c:valAx>
        <c:axId val="36325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5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7.8528798652159996E-3</c:v>
                </c:pt>
                <c:pt idx="1">
                  <c:v>0</c:v>
                </c:pt>
                <c:pt idx="2">
                  <c:v>1.3050508634947E-2</c:v>
                </c:pt>
                <c:pt idx="3">
                  <c:v>0</c:v>
                </c:pt>
                <c:pt idx="4">
                  <c:v>6.7928650387551998E-2</c:v>
                </c:pt>
                <c:pt idx="5">
                  <c:v>0</c:v>
                </c:pt>
                <c:pt idx="6">
                  <c:v>0</c:v>
                </c:pt>
              </c:numCache>
            </c:numRef>
          </c:val>
          <c:extLst>
            <c:ext xmlns:c16="http://schemas.microsoft.com/office/drawing/2014/chart" uri="{C3380CC4-5D6E-409C-BE32-E72D297353CC}">
              <c16:uniqueId val="{00000000-6023-4A7C-A511-1588746B5BF2}"/>
            </c:ext>
          </c:extLst>
        </c:ser>
        <c:dLbls>
          <c:showLegendKey val="0"/>
          <c:showVal val="0"/>
          <c:showCatName val="0"/>
          <c:showSerName val="0"/>
          <c:showPercent val="0"/>
          <c:showBubbleSize val="0"/>
        </c:dLbls>
        <c:gapWidth val="219"/>
        <c:overlap val="-27"/>
        <c:axId val="363254472"/>
        <c:axId val="363262344"/>
      </c:barChart>
      <c:catAx>
        <c:axId val="36325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62344"/>
        <c:crosses val="autoZero"/>
        <c:auto val="1"/>
        <c:lblAlgn val="ctr"/>
        <c:lblOffset val="100"/>
        <c:noMultiLvlLbl val="0"/>
      </c:catAx>
      <c:valAx>
        <c:axId val="36326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5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2427</c:v>
                </c:pt>
              </c:numCache>
            </c:numRef>
          </c:val>
          <c:extLst>
            <c:ext xmlns:c16="http://schemas.microsoft.com/office/drawing/2014/chart" uri="{C3380CC4-5D6E-409C-BE32-E72D297353CC}">
              <c16:uniqueId val="{00000000-FD24-4D93-BDD9-5986FBA0DB1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110</c:v>
                </c:pt>
              </c:numCache>
            </c:numRef>
          </c:val>
          <c:extLst>
            <c:ext xmlns:c16="http://schemas.microsoft.com/office/drawing/2014/chart" uri="{C3380CC4-5D6E-409C-BE32-E72D297353CC}">
              <c16:uniqueId val="{00000001-FD24-4D93-BDD9-5986FBA0DB1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1</c:v>
                </c:pt>
              </c:numCache>
            </c:numRef>
          </c:val>
          <c:extLst>
            <c:ext xmlns:c16="http://schemas.microsoft.com/office/drawing/2014/chart" uri="{C3380CC4-5D6E-409C-BE32-E72D297353CC}">
              <c16:uniqueId val="{00000002-FD24-4D93-BDD9-5986FBA0DB1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3</c:v>
                </c:pt>
              </c:numCache>
            </c:numRef>
          </c:val>
          <c:extLst>
            <c:ext xmlns:c16="http://schemas.microsoft.com/office/drawing/2014/chart" uri="{C3380CC4-5D6E-409C-BE32-E72D297353CC}">
              <c16:uniqueId val="{00000003-FD24-4D93-BDD9-5986FBA0DB1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0</c:v>
                </c:pt>
              </c:numCache>
            </c:numRef>
          </c:val>
          <c:extLst>
            <c:ext xmlns:c16="http://schemas.microsoft.com/office/drawing/2014/chart" uri="{C3380CC4-5D6E-409C-BE32-E72D297353CC}">
              <c16:uniqueId val="{00000004-FD24-4D93-BDD9-5986FBA0DB1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0</c:v>
                </c:pt>
              </c:numCache>
            </c:numRef>
          </c:val>
          <c:extLst>
            <c:ext xmlns:c16="http://schemas.microsoft.com/office/drawing/2014/chart" uri="{C3380CC4-5D6E-409C-BE32-E72D297353CC}">
              <c16:uniqueId val="{00000005-FD24-4D93-BDD9-5986FBA0DB1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235</c:v>
                </c:pt>
              </c:numCache>
            </c:numRef>
          </c:val>
          <c:extLst>
            <c:ext xmlns:c16="http://schemas.microsoft.com/office/drawing/2014/chart" uri="{C3380CC4-5D6E-409C-BE32-E72D297353CC}">
              <c16:uniqueId val="{00000006-FD24-4D93-BDD9-5986FBA0DB1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745</c:v>
                </c:pt>
              </c:numCache>
            </c:numRef>
          </c:val>
          <c:extLst>
            <c:ext xmlns:c16="http://schemas.microsoft.com/office/drawing/2014/chart" uri="{C3380CC4-5D6E-409C-BE32-E72D297353CC}">
              <c16:uniqueId val="{00000007-FD24-4D93-BDD9-5986FBA0DB12}"/>
            </c:ext>
          </c:extLst>
        </c:ser>
        <c:dLbls>
          <c:showLegendKey val="0"/>
          <c:showVal val="0"/>
          <c:showCatName val="0"/>
          <c:showSerName val="0"/>
          <c:showPercent val="0"/>
          <c:showBubbleSize val="0"/>
        </c:dLbls>
        <c:gapWidth val="150"/>
        <c:overlap val="100"/>
        <c:axId val="299256280"/>
        <c:axId val="299256936"/>
      </c:barChart>
      <c:catAx>
        <c:axId val="299256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56936"/>
        <c:crosses val="autoZero"/>
        <c:auto val="1"/>
        <c:lblAlgn val="ctr"/>
        <c:lblOffset val="100"/>
        <c:noMultiLvlLbl val="0"/>
      </c:catAx>
      <c:valAx>
        <c:axId val="299256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56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159-4D37-9EA5-9473145B3E86}"/>
            </c:ext>
          </c:extLst>
        </c:ser>
        <c:dLbls>
          <c:showLegendKey val="0"/>
          <c:showVal val="0"/>
          <c:showCatName val="0"/>
          <c:showSerName val="0"/>
          <c:showPercent val="0"/>
          <c:showBubbleSize val="0"/>
        </c:dLbls>
        <c:gapWidth val="219"/>
        <c:overlap val="-27"/>
        <c:axId val="365608168"/>
        <c:axId val="365602592"/>
      </c:barChart>
      <c:catAx>
        <c:axId val="36560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02592"/>
        <c:crosses val="autoZero"/>
        <c:auto val="1"/>
        <c:lblAlgn val="ctr"/>
        <c:lblOffset val="100"/>
        <c:noMultiLvlLbl val="0"/>
      </c:catAx>
      <c:valAx>
        <c:axId val="365602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60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04449-9D2C-4504-8ED8-FDFD94440A33}"/>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73BEA0A4-2ACE-4A34-A1AD-C5B844750D6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72914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3E16-58E1-42BE-BEBC-E007A96EC81B}"/>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F1497D2-D787-4971-B268-F1FF61A68A47}"/>
              </a:ext>
            </a:extLst>
          </p:cNvPr>
          <p:cNvGraphicFramePr>
            <a:graphicFrameLocks noGrp="1"/>
          </p:cNvGraphicFramePr>
          <p:nvPr>
            <p:ph type="tbl" sz="quarter" idx="13"/>
            <p:extLst>
              <p:ext uri="{D42A27DB-BD31-4B8C-83A1-F6EECF244321}">
                <p14:modId xmlns:p14="http://schemas.microsoft.com/office/powerpoint/2010/main" val="400658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85156583"/>
                    </a:ext>
                  </a:extLst>
                </a:gridCol>
                <a:gridCol w="740664">
                  <a:extLst>
                    <a:ext uri="{9D8B030D-6E8A-4147-A177-3AD203B41FA5}">
                      <a16:colId xmlns:a16="http://schemas.microsoft.com/office/drawing/2014/main" val="1424392648"/>
                    </a:ext>
                  </a:extLst>
                </a:gridCol>
                <a:gridCol w="740664">
                  <a:extLst>
                    <a:ext uri="{9D8B030D-6E8A-4147-A177-3AD203B41FA5}">
                      <a16:colId xmlns:a16="http://schemas.microsoft.com/office/drawing/2014/main" val="3640108119"/>
                    </a:ext>
                  </a:extLst>
                </a:gridCol>
                <a:gridCol w="740664">
                  <a:extLst>
                    <a:ext uri="{9D8B030D-6E8A-4147-A177-3AD203B41FA5}">
                      <a16:colId xmlns:a16="http://schemas.microsoft.com/office/drawing/2014/main" val="798983246"/>
                    </a:ext>
                  </a:extLst>
                </a:gridCol>
                <a:gridCol w="740664">
                  <a:extLst>
                    <a:ext uri="{9D8B030D-6E8A-4147-A177-3AD203B41FA5}">
                      <a16:colId xmlns:a16="http://schemas.microsoft.com/office/drawing/2014/main" val="3682355742"/>
                    </a:ext>
                  </a:extLst>
                </a:gridCol>
                <a:gridCol w="740664">
                  <a:extLst>
                    <a:ext uri="{9D8B030D-6E8A-4147-A177-3AD203B41FA5}">
                      <a16:colId xmlns:a16="http://schemas.microsoft.com/office/drawing/2014/main" val="3643115503"/>
                    </a:ext>
                  </a:extLst>
                </a:gridCol>
                <a:gridCol w="740664">
                  <a:extLst>
                    <a:ext uri="{9D8B030D-6E8A-4147-A177-3AD203B41FA5}">
                      <a16:colId xmlns:a16="http://schemas.microsoft.com/office/drawing/2014/main" val="1170276463"/>
                    </a:ext>
                  </a:extLst>
                </a:gridCol>
                <a:gridCol w="740664">
                  <a:extLst>
                    <a:ext uri="{9D8B030D-6E8A-4147-A177-3AD203B41FA5}">
                      <a16:colId xmlns:a16="http://schemas.microsoft.com/office/drawing/2014/main" val="271137761"/>
                    </a:ext>
                  </a:extLst>
                </a:gridCol>
                <a:gridCol w="740664">
                  <a:extLst>
                    <a:ext uri="{9D8B030D-6E8A-4147-A177-3AD203B41FA5}">
                      <a16:colId xmlns:a16="http://schemas.microsoft.com/office/drawing/2014/main" val="3788647147"/>
                    </a:ext>
                  </a:extLst>
                </a:gridCol>
                <a:gridCol w="740664">
                  <a:extLst>
                    <a:ext uri="{9D8B030D-6E8A-4147-A177-3AD203B41FA5}">
                      <a16:colId xmlns:a16="http://schemas.microsoft.com/office/drawing/2014/main" val="33286032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99231513"/>
                  </a:ext>
                </a:extLst>
              </a:tr>
              <a:tr h="370840">
                <a:tc>
                  <a:txBody>
                    <a:bodyPr/>
                    <a:lstStyle/>
                    <a:p>
                      <a:r>
                        <a:rPr lang="en-US" sz="1000"/>
                        <a:t>Banco BHD León</a:t>
                      </a:r>
                    </a:p>
                  </a:txBody>
                  <a:tcPr/>
                </a:tc>
                <a:tc>
                  <a:txBody>
                    <a:bodyPr/>
                    <a:lstStyle/>
                    <a:p>
                      <a:r>
                        <a:rPr lang="en-US" sz="1000"/>
                        <a:t>140264</a:t>
                      </a:r>
                    </a:p>
                  </a:txBody>
                  <a:tcPr/>
                </a:tc>
                <a:tc>
                  <a:txBody>
                    <a:bodyPr/>
                    <a:lstStyle/>
                    <a:p>
                      <a:r>
                        <a:rPr lang="en-US" sz="1000"/>
                        <a:t>2846</a:t>
                      </a:r>
                    </a:p>
                  </a:txBody>
                  <a:tcPr/>
                </a:tc>
                <a:tc>
                  <a:txBody>
                    <a:bodyPr/>
                    <a:lstStyle/>
                    <a:p>
                      <a:r>
                        <a:rPr lang="en-US" sz="1000"/>
                        <a:t>135</a:t>
                      </a:r>
                    </a:p>
                  </a:txBody>
                  <a:tcPr/>
                </a:tc>
                <a:tc>
                  <a:txBody>
                    <a:bodyPr/>
                    <a:lstStyle/>
                    <a:p>
                      <a:r>
                        <a:rPr lang="en-US" sz="1000"/>
                        <a:t>2541</a:t>
                      </a:r>
                    </a:p>
                  </a:txBody>
                  <a:tcPr/>
                </a:tc>
                <a:tc>
                  <a:txBody>
                    <a:bodyPr/>
                    <a:lstStyle/>
                    <a:p>
                      <a:r>
                        <a:rPr lang="en-US" sz="1000"/>
                        <a:t>235</a:t>
                      </a:r>
                    </a:p>
                  </a:txBody>
                  <a:tcPr/>
                </a:tc>
                <a:tc>
                  <a:txBody>
                    <a:bodyPr/>
                    <a:lstStyle/>
                    <a:p>
                      <a:r>
                        <a:rPr lang="en-US" sz="1000"/>
                        <a:t>745</a:t>
                      </a:r>
                    </a:p>
                  </a:txBody>
                  <a:tcPr/>
                </a:tc>
                <a:tc>
                  <a:txBody>
                    <a:bodyPr/>
                    <a:lstStyle/>
                    <a:p>
                      <a:r>
                        <a:rPr lang="en-US" sz="1000"/>
                        <a:t>0</a:t>
                      </a:r>
                    </a:p>
                  </a:txBody>
                  <a:tcPr/>
                </a:tc>
                <a:tc>
                  <a:txBody>
                    <a:bodyPr/>
                    <a:lstStyle/>
                    <a:p>
                      <a:r>
                        <a:rPr lang="en-US" sz="1000"/>
                        <a:t>0.0188%</a:t>
                      </a:r>
                    </a:p>
                  </a:txBody>
                  <a:tcPr/>
                </a:tc>
                <a:tc>
                  <a:txBody>
                    <a:bodyPr/>
                    <a:lstStyle/>
                    <a:p>
                      <a:r>
                        <a:rPr lang="en-US" sz="1000"/>
                        <a:t>0.0%</a:t>
                      </a:r>
                    </a:p>
                  </a:txBody>
                  <a:tcPr/>
                </a:tc>
                <a:extLst>
                  <a:ext uri="{0D108BD9-81ED-4DB2-BD59-A6C34878D82A}">
                    <a16:rowId xmlns:a16="http://schemas.microsoft.com/office/drawing/2014/main" val="3953389671"/>
                  </a:ext>
                </a:extLst>
              </a:tr>
            </a:tbl>
          </a:graphicData>
        </a:graphic>
      </p:graphicFrame>
      <p:sp>
        <p:nvSpPr>
          <p:cNvPr id="4" name="Text Placeholder 3">
            <a:extLst>
              <a:ext uri="{FF2B5EF4-FFF2-40B4-BE49-F238E27FC236}">
                <a16:creationId xmlns:a16="http://schemas.microsoft.com/office/drawing/2014/main" id="{08CA6C0F-84CE-4582-8884-25856F3F3F2E}"/>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765703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4C157-4A75-4903-B1F6-129860FA47BA}"/>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93489D9-1B44-4645-892A-20C2225C3CB2}"/>
              </a:ext>
            </a:extLst>
          </p:cNvPr>
          <p:cNvGraphicFramePr>
            <a:graphicFrameLocks noGrp="1"/>
          </p:cNvGraphicFramePr>
          <p:nvPr>
            <p:ph type="chart" sz="quarter" idx="13"/>
            <p:extLst>
              <p:ext uri="{D42A27DB-BD31-4B8C-83A1-F6EECF244321}">
                <p14:modId xmlns:p14="http://schemas.microsoft.com/office/powerpoint/2010/main" val="2841523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0807C-C0EF-457A-8701-F0FE745DB503}"/>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7157682A-93EC-493B-B6BA-982C8E5E8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9504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067F8-B85A-48E1-AE2C-D2173F669DB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2F28B641-2C28-40F6-971B-9D3ADA004206}"/>
              </a:ext>
            </a:extLst>
          </p:cNvPr>
          <p:cNvGraphicFramePr>
            <a:graphicFrameLocks noGrp="1"/>
          </p:cNvGraphicFramePr>
          <p:nvPr>
            <p:ph type="chart" sz="quarter" idx="13"/>
            <p:extLst>
              <p:ext uri="{D42A27DB-BD31-4B8C-83A1-F6EECF244321}">
                <p14:modId xmlns:p14="http://schemas.microsoft.com/office/powerpoint/2010/main" val="2139057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1897BD-6B63-43C0-801C-D3722D36D7C9}"/>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D7E16350-DA6D-4E53-BE71-F618FFBC00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4265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7A0CB-A9F4-43B5-BDE1-0DC84D405717}"/>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590079B8-E74D-401C-A0B8-D97013CF1E44}"/>
              </a:ext>
            </a:extLst>
          </p:cNvPr>
          <p:cNvGraphicFramePr>
            <a:graphicFrameLocks noGrp="1"/>
          </p:cNvGraphicFramePr>
          <p:nvPr>
            <p:ph type="chart" sz="quarter" idx="13"/>
            <p:extLst>
              <p:ext uri="{D42A27DB-BD31-4B8C-83A1-F6EECF244321}">
                <p14:modId xmlns:p14="http://schemas.microsoft.com/office/powerpoint/2010/main" val="2574232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31E062-BF47-432E-8DD8-F127DA86AF44}"/>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2568943D-7699-463A-915E-8BE3C2249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89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CDCB6-8021-4136-91FC-7803A58BBA73}"/>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E6021D26-8DD9-464A-88B6-B37026CD0388}"/>
              </a:ext>
            </a:extLst>
          </p:cNvPr>
          <p:cNvGraphicFramePr>
            <a:graphicFrameLocks noGrp="1"/>
          </p:cNvGraphicFramePr>
          <p:nvPr>
            <p:ph type="chart" sz="quarter" idx="13"/>
            <p:extLst>
              <p:ext uri="{D42A27DB-BD31-4B8C-83A1-F6EECF244321}">
                <p14:modId xmlns:p14="http://schemas.microsoft.com/office/powerpoint/2010/main" val="1564066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A0C98C-0792-47E1-878F-1F9B5BE0B946}"/>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54945F06-75F2-44A6-BC5A-82E69564A5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3647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A4212-971A-4D3F-9A32-8442D0358C4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8365513-BE6F-4AC9-A7ED-A55A258B2736}"/>
              </a:ext>
            </a:extLst>
          </p:cNvPr>
          <p:cNvGraphicFramePr>
            <a:graphicFrameLocks noGrp="1"/>
          </p:cNvGraphicFramePr>
          <p:nvPr>
            <p:ph type="chart" sz="quarter" idx="13"/>
            <p:extLst>
              <p:ext uri="{D42A27DB-BD31-4B8C-83A1-F6EECF244321}">
                <p14:modId xmlns:p14="http://schemas.microsoft.com/office/powerpoint/2010/main" val="2190671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BAAC9A-EBD1-4450-A0FF-8DA4A4813216}"/>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DC75E34F-D8CE-4040-A3FF-E7F37AEB42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50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806FA-255A-47FF-A6FF-B91361FDD5F0}"/>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448DEDC1-C72F-4FDE-9098-A9D8F4B011D1}"/>
              </a:ext>
            </a:extLst>
          </p:cNvPr>
          <p:cNvGraphicFramePr>
            <a:graphicFrameLocks noGrp="1"/>
          </p:cNvGraphicFramePr>
          <p:nvPr>
            <p:ph type="tbl" sz="quarter" idx="13"/>
            <p:extLst>
              <p:ext uri="{D42A27DB-BD31-4B8C-83A1-F6EECF244321}">
                <p14:modId xmlns:p14="http://schemas.microsoft.com/office/powerpoint/2010/main" val="3373804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6015617"/>
                    </a:ext>
                  </a:extLst>
                </a:gridCol>
                <a:gridCol w="658368">
                  <a:extLst>
                    <a:ext uri="{9D8B030D-6E8A-4147-A177-3AD203B41FA5}">
                      <a16:colId xmlns:a16="http://schemas.microsoft.com/office/drawing/2014/main" val="2630372654"/>
                    </a:ext>
                  </a:extLst>
                </a:gridCol>
                <a:gridCol w="658368">
                  <a:extLst>
                    <a:ext uri="{9D8B030D-6E8A-4147-A177-3AD203B41FA5}">
                      <a16:colId xmlns:a16="http://schemas.microsoft.com/office/drawing/2014/main" val="2688187620"/>
                    </a:ext>
                  </a:extLst>
                </a:gridCol>
                <a:gridCol w="658368">
                  <a:extLst>
                    <a:ext uri="{9D8B030D-6E8A-4147-A177-3AD203B41FA5}">
                      <a16:colId xmlns:a16="http://schemas.microsoft.com/office/drawing/2014/main" val="1298515464"/>
                    </a:ext>
                  </a:extLst>
                </a:gridCol>
                <a:gridCol w="658368">
                  <a:extLst>
                    <a:ext uri="{9D8B030D-6E8A-4147-A177-3AD203B41FA5}">
                      <a16:colId xmlns:a16="http://schemas.microsoft.com/office/drawing/2014/main" val="3022398683"/>
                    </a:ext>
                  </a:extLst>
                </a:gridCol>
                <a:gridCol w="658368">
                  <a:extLst>
                    <a:ext uri="{9D8B030D-6E8A-4147-A177-3AD203B41FA5}">
                      <a16:colId xmlns:a16="http://schemas.microsoft.com/office/drawing/2014/main" val="3942796897"/>
                    </a:ext>
                  </a:extLst>
                </a:gridCol>
                <a:gridCol w="658368">
                  <a:extLst>
                    <a:ext uri="{9D8B030D-6E8A-4147-A177-3AD203B41FA5}">
                      <a16:colId xmlns:a16="http://schemas.microsoft.com/office/drawing/2014/main" val="1913856048"/>
                    </a:ext>
                  </a:extLst>
                </a:gridCol>
                <a:gridCol w="658368">
                  <a:extLst>
                    <a:ext uri="{9D8B030D-6E8A-4147-A177-3AD203B41FA5}">
                      <a16:colId xmlns:a16="http://schemas.microsoft.com/office/drawing/2014/main" val="3904066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981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02:35:27</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418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- 2017-06-29 13:27:17</a:t>
                      </a:r>
                      <a:r>
                        <a:rPr kumimoji="0" lang="es-ES" sz="1000" b="0" i="0" u="none" strike="noStrike" kern="1200" cap="none" spc="0" normalizeH="0" baseline="0" noProof="0">
                          <a:ln>
                            <a:noFill/>
                          </a:ln>
                          <a:solidFill>
                            <a:prstClr val="black"/>
                          </a:solidFill>
                          <a:effectLst/>
                          <a:uLnTx/>
                          <a:uFillTx/>
                          <a:latin typeface="+mn-lt"/>
                          <a:ea typeface="+mn-ea"/>
                          <a:cs typeface="+mn-cs"/>
                        </a:rPr>
                        <a:t>
Práxedes Roa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4956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- 2017-06-29 13:36:44</a:t>
                      </a:r>
                      <a:r>
                        <a:rPr kumimoji="0" lang="es-ES" sz="1000" b="0" i="0" u="none" strike="noStrike" kern="1200" cap="none" spc="0" normalizeH="0" baseline="0" noProof="0">
                          <a:ln>
                            <a:noFill/>
                          </a:ln>
                          <a:solidFill>
                            <a:prstClr val="black"/>
                          </a:solidFill>
                          <a:effectLst/>
                          <a:uLnTx/>
                          <a:uFillTx/>
                          <a:latin typeface="+mn-lt"/>
                          <a:ea typeface="+mn-ea"/>
                          <a:cs typeface="+mn-cs"/>
                        </a:rPr>
                        <a:t>
Silvia Pichardo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7575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10:31:07</a:t>
                      </a:r>
                      <a:r>
                        <a:rPr kumimoji="0" lang="es-ES" sz="1000" b="0" i="0" u="none" strike="noStrike" kern="1200" cap="none" spc="0" normalizeH="0" baseline="0" noProof="0">
                          <a:ln>
                            <a:noFill/>
                          </a:ln>
                          <a:solidFill>
                            <a:prstClr val="black"/>
                          </a:solidFill>
                          <a:effectLst/>
                          <a:uLnTx/>
                          <a:uFillTx/>
                          <a:latin typeface="+mn-lt"/>
                          <a:ea typeface="+mn-ea"/>
                          <a:cs typeface="+mn-cs"/>
                        </a:rPr>
                        <a:t>
Ivonne García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1949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14:22:21</a:t>
                      </a:r>
                      <a:r>
                        <a:rPr kumimoji="0" lang="es-ES" sz="1000" b="0" i="0" u="none" strike="noStrike" kern="1200" cap="none" spc="0" normalizeH="0" baseline="0" noProof="0">
                          <a:ln>
                            <a:noFill/>
                          </a:ln>
                          <a:solidFill>
                            <a:prstClr val="black"/>
                          </a:solidFill>
                          <a:effectLst/>
                          <a:uLnTx/>
                          <a:uFillTx/>
                          <a:latin typeface="+mn-lt"/>
                          <a:ea typeface="+mn-ea"/>
                          <a:cs typeface="+mn-cs"/>
                        </a:rPr>
                        <a:t>
María Crisálida Díaz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36591270"/>
                  </a:ext>
                </a:extLst>
              </a:tr>
            </a:tbl>
          </a:graphicData>
        </a:graphic>
      </p:graphicFrame>
      <p:sp>
        <p:nvSpPr>
          <p:cNvPr id="4" name="Text Placeholder 3">
            <a:extLst>
              <a:ext uri="{FF2B5EF4-FFF2-40B4-BE49-F238E27FC236}">
                <a16:creationId xmlns:a16="http://schemas.microsoft.com/office/drawing/2014/main" id="{56C649BE-C466-4A97-9670-899E8C4CBF1A}"/>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8397925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C0856-81F0-4717-A65A-7113DDB83D36}"/>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8076E376-D29A-4FAA-8457-865919B40794}"/>
              </a:ext>
            </a:extLst>
          </p:cNvPr>
          <p:cNvGraphicFramePr>
            <a:graphicFrameLocks noGrp="1"/>
          </p:cNvGraphicFramePr>
          <p:nvPr>
            <p:ph type="tbl" sz="quarter" idx="13"/>
            <p:extLst>
              <p:ext uri="{D42A27DB-BD31-4B8C-83A1-F6EECF244321}">
                <p14:modId xmlns:p14="http://schemas.microsoft.com/office/powerpoint/2010/main" val="3663837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3194846"/>
                    </a:ext>
                  </a:extLst>
                </a:gridCol>
                <a:gridCol w="658368">
                  <a:extLst>
                    <a:ext uri="{9D8B030D-6E8A-4147-A177-3AD203B41FA5}">
                      <a16:colId xmlns:a16="http://schemas.microsoft.com/office/drawing/2014/main" val="1920196263"/>
                    </a:ext>
                  </a:extLst>
                </a:gridCol>
                <a:gridCol w="658368">
                  <a:extLst>
                    <a:ext uri="{9D8B030D-6E8A-4147-A177-3AD203B41FA5}">
                      <a16:colId xmlns:a16="http://schemas.microsoft.com/office/drawing/2014/main" val="447718353"/>
                    </a:ext>
                  </a:extLst>
                </a:gridCol>
                <a:gridCol w="658368">
                  <a:extLst>
                    <a:ext uri="{9D8B030D-6E8A-4147-A177-3AD203B41FA5}">
                      <a16:colId xmlns:a16="http://schemas.microsoft.com/office/drawing/2014/main" val="2034669895"/>
                    </a:ext>
                  </a:extLst>
                </a:gridCol>
                <a:gridCol w="658368">
                  <a:extLst>
                    <a:ext uri="{9D8B030D-6E8A-4147-A177-3AD203B41FA5}">
                      <a16:colId xmlns:a16="http://schemas.microsoft.com/office/drawing/2014/main" val="3040975915"/>
                    </a:ext>
                  </a:extLst>
                </a:gridCol>
                <a:gridCol w="658368">
                  <a:extLst>
                    <a:ext uri="{9D8B030D-6E8A-4147-A177-3AD203B41FA5}">
                      <a16:colId xmlns:a16="http://schemas.microsoft.com/office/drawing/2014/main" val="3702368999"/>
                    </a:ext>
                  </a:extLst>
                </a:gridCol>
                <a:gridCol w="658368">
                  <a:extLst>
                    <a:ext uri="{9D8B030D-6E8A-4147-A177-3AD203B41FA5}">
                      <a16:colId xmlns:a16="http://schemas.microsoft.com/office/drawing/2014/main" val="1754374639"/>
                    </a:ext>
                  </a:extLst>
                </a:gridCol>
                <a:gridCol w="658368">
                  <a:extLst>
                    <a:ext uri="{9D8B030D-6E8A-4147-A177-3AD203B41FA5}">
                      <a16:colId xmlns:a16="http://schemas.microsoft.com/office/drawing/2014/main" val="606471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017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01:30:50</a:t>
                      </a:r>
                      <a:r>
                        <a:rPr kumimoji="0" lang="es-ES" sz="1000" b="0" i="0" u="none" strike="noStrike" kern="1200" cap="none" spc="0" normalizeH="0" baseline="0" noProof="0">
                          <a:ln>
                            <a:noFill/>
                          </a:ln>
                          <a:solidFill>
                            <a:prstClr val="black"/>
                          </a:solidFill>
                          <a:effectLst/>
                          <a:uLnTx/>
                          <a:uFillTx/>
                          <a:latin typeface="+mn-lt"/>
                          <a:ea typeface="+mn-ea"/>
                          <a:cs typeface="+mn-cs"/>
                        </a:rPr>
                        <a:t>
María Marciano, ganadora del primer lugar del #PMQCEM17 recibe reconocimiento de Luis Molina Achécar, presidente del Banco BHD León, y de Margarita Cedeño, vicepresidenta de la República Dominicana.
Juana Ferrer (Negrita), ganadora del segundo lugar del #PMQCEM17 recibe reconocimiento de parte de Josefina Navarro, vicepresidente de Comunicación Corporativa y Responsabilidad Social del #BHDLeon.
Kathleen Martínez, ganadora del segundo lugar del #PMQCEM17 recibe reconocimiento de parte de Steven Puig, gerente general del Banco BHD León y miembro del Jurado del Premio y de Luis Molina Achécar, presidente del Banco BHD León.
#MujeresQueCambianElMundo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0050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14:34:13</a:t>
                      </a:r>
                      <a:r>
                        <a:rPr kumimoji="0" lang="es-ES" sz="1000" b="0" i="0" u="none" strike="noStrike" kern="1200" cap="none" spc="0" normalizeH="0" baseline="0" noProof="0">
                          <a:ln>
                            <a:noFill/>
                          </a:ln>
                          <a:solidFill>
                            <a:prstClr val="black"/>
                          </a:solidFill>
                          <a:effectLst/>
                          <a:uLnTx/>
                          <a:uFillTx/>
                          <a:latin typeface="+mn-lt"/>
                          <a:ea typeface="+mn-ea"/>
                          <a:cs typeface="+mn-cs"/>
                        </a:rPr>
                        <a:t>
María Marciano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222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03:45:32</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0848256"/>
                  </a:ext>
                </a:extLst>
              </a:tr>
            </a:tbl>
          </a:graphicData>
        </a:graphic>
      </p:graphicFrame>
      <p:sp>
        <p:nvSpPr>
          <p:cNvPr id="4" name="Text Placeholder 3">
            <a:extLst>
              <a:ext uri="{FF2B5EF4-FFF2-40B4-BE49-F238E27FC236}">
                <a16:creationId xmlns:a16="http://schemas.microsoft.com/office/drawing/2014/main" id="{0D9D5921-0300-4C03-9201-52B393A6109D}"/>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948616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D3AF7-4361-4B55-B7B8-9F2D78B426F2}"/>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6DC49B9D-9A03-47B4-8900-6DF9D0D0D1E4}"/>
              </a:ext>
            </a:extLst>
          </p:cNvPr>
          <p:cNvGraphicFramePr>
            <a:graphicFrameLocks noGrp="1"/>
          </p:cNvGraphicFramePr>
          <p:nvPr>
            <p:ph type="tbl" sz="quarter" idx="13"/>
            <p:extLst>
              <p:ext uri="{D42A27DB-BD31-4B8C-83A1-F6EECF244321}">
                <p14:modId xmlns:p14="http://schemas.microsoft.com/office/powerpoint/2010/main" val="4208046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3057821"/>
                    </a:ext>
                  </a:extLst>
                </a:gridCol>
                <a:gridCol w="658368">
                  <a:extLst>
                    <a:ext uri="{9D8B030D-6E8A-4147-A177-3AD203B41FA5}">
                      <a16:colId xmlns:a16="http://schemas.microsoft.com/office/drawing/2014/main" val="4227346763"/>
                    </a:ext>
                  </a:extLst>
                </a:gridCol>
                <a:gridCol w="658368">
                  <a:extLst>
                    <a:ext uri="{9D8B030D-6E8A-4147-A177-3AD203B41FA5}">
                      <a16:colId xmlns:a16="http://schemas.microsoft.com/office/drawing/2014/main" val="4175973563"/>
                    </a:ext>
                  </a:extLst>
                </a:gridCol>
                <a:gridCol w="658368">
                  <a:extLst>
                    <a:ext uri="{9D8B030D-6E8A-4147-A177-3AD203B41FA5}">
                      <a16:colId xmlns:a16="http://schemas.microsoft.com/office/drawing/2014/main" val="1624719977"/>
                    </a:ext>
                  </a:extLst>
                </a:gridCol>
                <a:gridCol w="658368">
                  <a:extLst>
                    <a:ext uri="{9D8B030D-6E8A-4147-A177-3AD203B41FA5}">
                      <a16:colId xmlns:a16="http://schemas.microsoft.com/office/drawing/2014/main" val="524301831"/>
                    </a:ext>
                  </a:extLst>
                </a:gridCol>
                <a:gridCol w="658368">
                  <a:extLst>
                    <a:ext uri="{9D8B030D-6E8A-4147-A177-3AD203B41FA5}">
                      <a16:colId xmlns:a16="http://schemas.microsoft.com/office/drawing/2014/main" val="3539948969"/>
                    </a:ext>
                  </a:extLst>
                </a:gridCol>
                <a:gridCol w="658368">
                  <a:extLst>
                    <a:ext uri="{9D8B030D-6E8A-4147-A177-3AD203B41FA5}">
                      <a16:colId xmlns:a16="http://schemas.microsoft.com/office/drawing/2014/main" val="1997516024"/>
                    </a:ext>
                  </a:extLst>
                </a:gridCol>
                <a:gridCol w="658368">
                  <a:extLst>
                    <a:ext uri="{9D8B030D-6E8A-4147-A177-3AD203B41FA5}">
                      <a16:colId xmlns:a16="http://schemas.microsoft.com/office/drawing/2014/main" val="3092062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965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- 2017-06-03 13:30:23</a:t>
                      </a:r>
                      <a:r>
                        <a:rPr kumimoji="0" lang="es-ES" sz="1000" b="0" i="0" u="none" strike="noStrike" kern="1200" cap="none" spc="0" normalizeH="0" baseline="0" noProof="0">
                          <a:ln>
                            <a:noFill/>
                          </a:ln>
                          <a:solidFill>
                            <a:prstClr val="black"/>
                          </a:solidFill>
                          <a:effectLst/>
                          <a:uLnTx/>
                          <a:uFillTx/>
                          <a:latin typeface="+mn-lt"/>
                          <a:ea typeface="+mn-ea"/>
                          <a:cs typeface="+mn-cs"/>
                        </a:rPr>
                        <a:t>
Ahora tu Superlímite, Diferido o Plazos es #CuotasBHDLeón.
Con tu Tarjetas de Crédito #BHDLeón principal puedes pagar tus consumos en la cantidad de CUOTAS que quieras, en el comercio de tu preferencia. Funciona con tu misma tarjeta crédito, sin necesidad de un plástico adicional.  
Puedes utilizarlo para tus compras a partir de RD$1,000 y pagarlo hasta en 48 cuotas fijas, iguales y consecutivas cada mes. No requiere de aprobación previa ni papeleos. #MejoraTuMundo
-
*Válido para tarjetas de crédito personales. No aplica en estaciones de combustible, supermercados ni compras internacionales.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26718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- 2017-06-01 22:18:50</a:t>
                      </a:r>
                      <a:r>
                        <a:rPr kumimoji="0" lang="es-ES" sz="1000" b="0" i="0" u="none" strike="noStrike" kern="1200" cap="none" spc="0" normalizeH="0" baseline="0" noProof="0">
                          <a:ln>
                            <a:noFill/>
                          </a:ln>
                          <a:solidFill>
                            <a:prstClr val="black"/>
                          </a:solidFill>
                          <a:effectLst/>
                          <a:uLnTx/>
                          <a:uFillTx/>
                          <a:latin typeface="+mn-lt"/>
                          <a:ea typeface="+mn-ea"/>
                          <a:cs typeface="+mn-cs"/>
                        </a:rPr>
                        <a:t>
Trabajemos juntos contra el fraude con este tip de prevención. #TodosJuntosContraElFraude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06111892"/>
                  </a:ext>
                </a:extLst>
              </a:tr>
            </a:tbl>
          </a:graphicData>
        </a:graphic>
      </p:graphicFrame>
      <p:sp>
        <p:nvSpPr>
          <p:cNvPr id="4" name="Text Placeholder 3">
            <a:extLst>
              <a:ext uri="{FF2B5EF4-FFF2-40B4-BE49-F238E27FC236}">
                <a16:creationId xmlns:a16="http://schemas.microsoft.com/office/drawing/2014/main" id="{80D9FC5C-6637-4B69-AF81-A6DB5DCD3AEA}"/>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2671263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C1696-2725-42C0-BE0A-FD8FC90804E5}"/>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DA15B39E-E2DD-433E-A95A-30BE0A31BA6A}"/>
              </a:ext>
            </a:extLst>
          </p:cNvPr>
          <p:cNvGraphicFramePr>
            <a:graphicFrameLocks noGrp="1"/>
          </p:cNvGraphicFramePr>
          <p:nvPr>
            <p:ph type="tbl" sz="quarter" idx="13"/>
            <p:extLst>
              <p:ext uri="{D42A27DB-BD31-4B8C-83A1-F6EECF244321}">
                <p14:modId xmlns:p14="http://schemas.microsoft.com/office/powerpoint/2010/main" val="2877844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8423569"/>
                    </a:ext>
                  </a:extLst>
                </a:gridCol>
                <a:gridCol w="658368">
                  <a:extLst>
                    <a:ext uri="{9D8B030D-6E8A-4147-A177-3AD203B41FA5}">
                      <a16:colId xmlns:a16="http://schemas.microsoft.com/office/drawing/2014/main" val="1556004172"/>
                    </a:ext>
                  </a:extLst>
                </a:gridCol>
                <a:gridCol w="658368">
                  <a:extLst>
                    <a:ext uri="{9D8B030D-6E8A-4147-A177-3AD203B41FA5}">
                      <a16:colId xmlns:a16="http://schemas.microsoft.com/office/drawing/2014/main" val="3702231527"/>
                    </a:ext>
                  </a:extLst>
                </a:gridCol>
                <a:gridCol w="658368">
                  <a:extLst>
                    <a:ext uri="{9D8B030D-6E8A-4147-A177-3AD203B41FA5}">
                      <a16:colId xmlns:a16="http://schemas.microsoft.com/office/drawing/2014/main" val="2674779433"/>
                    </a:ext>
                  </a:extLst>
                </a:gridCol>
                <a:gridCol w="658368">
                  <a:extLst>
                    <a:ext uri="{9D8B030D-6E8A-4147-A177-3AD203B41FA5}">
                      <a16:colId xmlns:a16="http://schemas.microsoft.com/office/drawing/2014/main" val="1982596836"/>
                    </a:ext>
                  </a:extLst>
                </a:gridCol>
                <a:gridCol w="658368">
                  <a:extLst>
                    <a:ext uri="{9D8B030D-6E8A-4147-A177-3AD203B41FA5}">
                      <a16:colId xmlns:a16="http://schemas.microsoft.com/office/drawing/2014/main" val="3871915143"/>
                    </a:ext>
                  </a:extLst>
                </a:gridCol>
                <a:gridCol w="658368">
                  <a:extLst>
                    <a:ext uri="{9D8B030D-6E8A-4147-A177-3AD203B41FA5}">
                      <a16:colId xmlns:a16="http://schemas.microsoft.com/office/drawing/2014/main" val="3038371657"/>
                    </a:ext>
                  </a:extLst>
                </a:gridCol>
                <a:gridCol w="658368">
                  <a:extLst>
                    <a:ext uri="{9D8B030D-6E8A-4147-A177-3AD203B41FA5}">
                      <a16:colId xmlns:a16="http://schemas.microsoft.com/office/drawing/2014/main" val="1817002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676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- 2017-06-27 13:15:03</a:t>
                      </a:r>
                      <a:r>
                        <a:rPr kumimoji="0" lang="es-ES" sz="1000" b="0" i="0" u="none" strike="noStrike" kern="1200" cap="none" spc="0" normalizeH="0" baseline="0" noProof="0">
                          <a:ln>
                            <a:noFill/>
                          </a:ln>
                          <a:solidFill>
                            <a:prstClr val="black"/>
                          </a:solidFill>
                          <a:effectLst/>
                          <a:uLnTx/>
                          <a:uFillTx/>
                          <a:latin typeface="+mn-lt"/>
                          <a:ea typeface="+mn-ea"/>
                          <a:cs typeface="+mn-cs"/>
                        </a:rPr>
                        <a:t>
Solicita un Préstamo FlexiNómina BHD León de hasta 7 veces tu salario para que hagas realidad todas tus ideas sin dejarlo para después. #flexinomina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089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- 2017-06-18 13:00:05</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4240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- 2017-06-07 15:49:59</a:t>
                      </a:r>
                      <a:r>
                        <a:rPr kumimoji="0" lang="es-ES" sz="1000" b="0" i="0" u="none" strike="noStrike" kern="1200" cap="none" spc="0" normalizeH="0" baseline="0" noProof="0">
                          <a:ln>
                            <a:noFill/>
                          </a:ln>
                          <a:solidFill>
                            <a:prstClr val="black"/>
                          </a:solidFill>
                          <a:effectLst/>
                          <a:uLnTx/>
                          <a:uFillTx/>
                          <a:latin typeface="+mn-lt"/>
                          <a:ea typeface="+mn-ea"/>
                          <a:cs typeface="+mn-cs"/>
                        </a:rPr>
                        <a:t>
Solicita un Préstamo FlexiNómina BHD León de hasta 7 veces tu salario para que hagas realidad todas tus ideas sin dejarlo para después. #flexinomina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3650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- 2017-06-14 13:15:08</a:t>
                      </a:r>
                      <a:r>
                        <a:rPr kumimoji="0" lang="es-ES" sz="1000" b="0" i="0" u="none" strike="noStrike" kern="1200" cap="none" spc="0" normalizeH="0" baseline="0" noProof="0">
                          <a:ln>
                            <a:noFill/>
                          </a:ln>
                          <a:solidFill>
                            <a:prstClr val="black"/>
                          </a:solidFill>
                          <a:effectLst/>
                          <a:uLnTx/>
                          <a:uFillTx/>
                          <a:latin typeface="+mn-lt"/>
                          <a:ea typeface="+mn-ea"/>
                          <a:cs typeface="+mn-cs"/>
                        </a:rPr>
                        <a:t>
Solicita un Préstamo FlexiNómina BHD León de hasta 7 veces tu salario para que hagas realidad todas tus ideas sin dejarlo para después. #flexinomina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176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01:57:12</a:t>
                      </a:r>
                      <a:r>
                        <a:rPr kumimoji="0" lang="es-ES" sz="1000" b="0" i="0" u="none" strike="noStrike" kern="1200" cap="none" spc="0" normalizeH="0" baseline="0" noProof="0">
                          <a:ln>
                            <a:noFill/>
                          </a:ln>
                          <a:solidFill>
                            <a:prstClr val="black"/>
                          </a:solidFill>
                          <a:effectLst/>
                          <a:uLnTx/>
                          <a:uFillTx/>
                          <a:latin typeface="+mn-lt"/>
                          <a:ea typeface="+mn-ea"/>
                          <a:cs typeface="+mn-cs"/>
                        </a:rPr>
                        <a:t>
Las #MujeresQueCambianElMundo están convencidas de que las aspiraciones del espíritu humano se transforman en resultados palpables a través de la esperanza, la inspiración, el trabajo y la firmeza #PMQCEM17 #PremioMujeresQueCambianElMundo #MujerMujer #EstrategiaDeGenero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7085147"/>
                  </a:ext>
                </a:extLst>
              </a:tr>
            </a:tbl>
          </a:graphicData>
        </a:graphic>
      </p:graphicFrame>
      <p:sp>
        <p:nvSpPr>
          <p:cNvPr id="4" name="Text Placeholder 3">
            <a:extLst>
              <a:ext uri="{FF2B5EF4-FFF2-40B4-BE49-F238E27FC236}">
                <a16:creationId xmlns:a16="http://schemas.microsoft.com/office/drawing/2014/main" id="{D0C8C297-6789-4BD8-9DD1-1AA92A8EB4DC}"/>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1232716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DC45-97A4-4846-862A-2E268025E6D5}"/>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F8F7219B-3385-44E1-B45E-2F9507FB6966}"/>
              </a:ext>
            </a:extLst>
          </p:cNvPr>
          <p:cNvGraphicFramePr>
            <a:graphicFrameLocks noGrp="1"/>
          </p:cNvGraphicFramePr>
          <p:nvPr>
            <p:ph type="tbl" sz="quarter" idx="13"/>
            <p:extLst>
              <p:ext uri="{D42A27DB-BD31-4B8C-83A1-F6EECF244321}">
                <p14:modId xmlns:p14="http://schemas.microsoft.com/office/powerpoint/2010/main" val="4018581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2982893"/>
                    </a:ext>
                  </a:extLst>
                </a:gridCol>
                <a:gridCol w="658368">
                  <a:extLst>
                    <a:ext uri="{9D8B030D-6E8A-4147-A177-3AD203B41FA5}">
                      <a16:colId xmlns:a16="http://schemas.microsoft.com/office/drawing/2014/main" val="1313104928"/>
                    </a:ext>
                  </a:extLst>
                </a:gridCol>
                <a:gridCol w="658368">
                  <a:extLst>
                    <a:ext uri="{9D8B030D-6E8A-4147-A177-3AD203B41FA5}">
                      <a16:colId xmlns:a16="http://schemas.microsoft.com/office/drawing/2014/main" val="3050141146"/>
                    </a:ext>
                  </a:extLst>
                </a:gridCol>
                <a:gridCol w="658368">
                  <a:extLst>
                    <a:ext uri="{9D8B030D-6E8A-4147-A177-3AD203B41FA5}">
                      <a16:colId xmlns:a16="http://schemas.microsoft.com/office/drawing/2014/main" val="1064008892"/>
                    </a:ext>
                  </a:extLst>
                </a:gridCol>
                <a:gridCol w="658368">
                  <a:extLst>
                    <a:ext uri="{9D8B030D-6E8A-4147-A177-3AD203B41FA5}">
                      <a16:colId xmlns:a16="http://schemas.microsoft.com/office/drawing/2014/main" val="4103148052"/>
                    </a:ext>
                  </a:extLst>
                </a:gridCol>
                <a:gridCol w="658368">
                  <a:extLst>
                    <a:ext uri="{9D8B030D-6E8A-4147-A177-3AD203B41FA5}">
                      <a16:colId xmlns:a16="http://schemas.microsoft.com/office/drawing/2014/main" val="616985768"/>
                    </a:ext>
                  </a:extLst>
                </a:gridCol>
                <a:gridCol w="658368">
                  <a:extLst>
                    <a:ext uri="{9D8B030D-6E8A-4147-A177-3AD203B41FA5}">
                      <a16:colId xmlns:a16="http://schemas.microsoft.com/office/drawing/2014/main" val="3599761906"/>
                    </a:ext>
                  </a:extLst>
                </a:gridCol>
                <a:gridCol w="658368">
                  <a:extLst>
                    <a:ext uri="{9D8B030D-6E8A-4147-A177-3AD203B41FA5}">
                      <a16:colId xmlns:a16="http://schemas.microsoft.com/office/drawing/2014/main" val="3227808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7966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- 2017-06-24 20:30:03</a:t>
                      </a:r>
                      <a:r>
                        <a:rPr kumimoji="0" lang="es-ES" sz="1000" b="0" i="0" u="none" strike="noStrike" kern="1200" cap="none" spc="0" normalizeH="0" baseline="0" noProof="0">
                          <a:ln>
                            <a:noFill/>
                          </a:ln>
                          <a:solidFill>
                            <a:prstClr val="black"/>
                          </a:solidFill>
                          <a:effectLst/>
                          <a:uLnTx/>
                          <a:uFillTx/>
                          <a:latin typeface="+mn-lt"/>
                          <a:ea typeface="+mn-ea"/>
                          <a:cs typeface="+mn-cs"/>
                        </a:rPr>
                        <a:t>
Pago todo con mi Tarjeta de Débito BHD León
Más práctica que el efectivo. Más segura para comprar.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0265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00:43:10</a:t>
                      </a:r>
                      <a:r>
                        <a:rPr kumimoji="0" lang="es-ES" sz="1000" b="0" i="0" u="none" strike="noStrike" kern="1200" cap="none" spc="0" normalizeH="0" baseline="0" noProof="0">
                          <a:ln>
                            <a:noFill/>
                          </a:ln>
                          <a:solidFill>
                            <a:prstClr val="black"/>
                          </a:solidFill>
                          <a:effectLst/>
                          <a:uLnTx/>
                          <a:uFillTx/>
                          <a:latin typeface="+mn-lt"/>
                          <a:ea typeface="+mn-ea"/>
                          <a:cs typeface="+mn-cs"/>
                        </a:rPr>
                        <a:t>
El #PMQCEM17 #BHDLeon es uno de los componentes sociales de la Estrategia de Género Mujer que ejecutamos desde hace más de 2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302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- 2017-06-02 13:33:34</a:t>
                      </a:r>
                      <a:r>
                        <a:rPr kumimoji="0" lang="en-US" sz="1000" b="0" i="0" u="none" strike="noStrike" kern="1200" cap="none" spc="0" normalizeH="0" baseline="0" noProof="0">
                          <a:ln>
                            <a:noFill/>
                          </a:ln>
                          <a:solidFill>
                            <a:prstClr val="black"/>
                          </a:solidFill>
                          <a:effectLst/>
                          <a:uLnTx/>
                          <a:uFillTx/>
                          <a:latin typeface="+mn-lt"/>
                          <a:ea typeface="+mn-ea"/>
                          <a:cs typeface="+mn-cs"/>
                        </a:rPr>
                        <a:t>
Acto de inauguración del XIII Congreso Nacional de Gestión Humana de ADOARH, Negocio &amp; Talento: Sinergia que Transforma. #nominaempresarialbhdleon
#adoarh #congresoadoarh2017 #NegocioyTalento #SinergiaqueTransforma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113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- 2017-06-23 20:25:59</a:t>
                      </a:r>
                      <a:r>
                        <a:rPr kumimoji="0" lang="es-ES" sz="1000" b="0" i="0" u="none" strike="noStrike" kern="1200" cap="none" spc="0" normalizeH="0" baseline="0" noProof="0">
                          <a:ln>
                            <a:noFill/>
                          </a:ln>
                          <a:solidFill>
                            <a:prstClr val="black"/>
                          </a:solidFill>
                          <a:effectLst/>
                          <a:uLnTx/>
                          <a:uFillTx/>
                          <a:latin typeface="+mn-lt"/>
                          <a:ea typeface="+mn-ea"/>
                          <a:cs typeface="+mn-cs"/>
                        </a:rPr>
                        <a:t>
Cristina Francisco, Eugenia Beltrán, Ivonne García, Juana Ferrer y Kathleen Martínez son mujeres que cambian el mundo al accionar convencidas de que las aspiraciones del espíritu humano se transforman en resultados palpables a través de la esperanza, la inspiración, el trabajo y la firmeza.
Acompáñanos a reconocer públicamente la trayectoria de estas mujeres en la Tercera Edición del Premio #MujeresQueCambianelMundo el próximo 27 de Junio.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1212159"/>
                  </a:ext>
                </a:extLst>
              </a:tr>
            </a:tbl>
          </a:graphicData>
        </a:graphic>
      </p:graphicFrame>
      <p:sp>
        <p:nvSpPr>
          <p:cNvPr id="4" name="Text Placeholder 3">
            <a:extLst>
              <a:ext uri="{FF2B5EF4-FFF2-40B4-BE49-F238E27FC236}">
                <a16:creationId xmlns:a16="http://schemas.microsoft.com/office/drawing/2014/main" id="{8A97B130-A368-4393-9C37-6758A8D926B3}"/>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3237325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D7EA7-1616-41B0-B9AB-C116F1BA8D08}"/>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D06A3319-2900-4E5D-94FD-84E58B6927FB}"/>
              </a:ext>
            </a:extLst>
          </p:cNvPr>
          <p:cNvGraphicFramePr>
            <a:graphicFrameLocks noGrp="1"/>
          </p:cNvGraphicFramePr>
          <p:nvPr>
            <p:ph type="tbl" sz="quarter" idx="13"/>
            <p:extLst>
              <p:ext uri="{D42A27DB-BD31-4B8C-83A1-F6EECF244321}">
                <p14:modId xmlns:p14="http://schemas.microsoft.com/office/powerpoint/2010/main" val="2462477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3276111"/>
                    </a:ext>
                  </a:extLst>
                </a:gridCol>
                <a:gridCol w="658368">
                  <a:extLst>
                    <a:ext uri="{9D8B030D-6E8A-4147-A177-3AD203B41FA5}">
                      <a16:colId xmlns:a16="http://schemas.microsoft.com/office/drawing/2014/main" val="1545813056"/>
                    </a:ext>
                  </a:extLst>
                </a:gridCol>
                <a:gridCol w="658368">
                  <a:extLst>
                    <a:ext uri="{9D8B030D-6E8A-4147-A177-3AD203B41FA5}">
                      <a16:colId xmlns:a16="http://schemas.microsoft.com/office/drawing/2014/main" val="632058829"/>
                    </a:ext>
                  </a:extLst>
                </a:gridCol>
                <a:gridCol w="658368">
                  <a:extLst>
                    <a:ext uri="{9D8B030D-6E8A-4147-A177-3AD203B41FA5}">
                      <a16:colId xmlns:a16="http://schemas.microsoft.com/office/drawing/2014/main" val="690815981"/>
                    </a:ext>
                  </a:extLst>
                </a:gridCol>
                <a:gridCol w="658368">
                  <a:extLst>
                    <a:ext uri="{9D8B030D-6E8A-4147-A177-3AD203B41FA5}">
                      <a16:colId xmlns:a16="http://schemas.microsoft.com/office/drawing/2014/main" val="3935421535"/>
                    </a:ext>
                  </a:extLst>
                </a:gridCol>
                <a:gridCol w="658368">
                  <a:extLst>
                    <a:ext uri="{9D8B030D-6E8A-4147-A177-3AD203B41FA5}">
                      <a16:colId xmlns:a16="http://schemas.microsoft.com/office/drawing/2014/main" val="3315426098"/>
                    </a:ext>
                  </a:extLst>
                </a:gridCol>
                <a:gridCol w="658368">
                  <a:extLst>
                    <a:ext uri="{9D8B030D-6E8A-4147-A177-3AD203B41FA5}">
                      <a16:colId xmlns:a16="http://schemas.microsoft.com/office/drawing/2014/main" val="390146532"/>
                    </a:ext>
                  </a:extLst>
                </a:gridCol>
                <a:gridCol w="658368">
                  <a:extLst>
                    <a:ext uri="{9D8B030D-6E8A-4147-A177-3AD203B41FA5}">
                      <a16:colId xmlns:a16="http://schemas.microsoft.com/office/drawing/2014/main" val="3352184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109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- 2017-06-17 13:00:10</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366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- 2017-06-30 12:30:10</a:t>
                      </a:r>
                      <a:r>
                        <a:rPr kumimoji="0" lang="es-ES" sz="1000" b="0" i="0" u="none" strike="noStrike" kern="1200" cap="none" spc="0" normalizeH="0" baseline="0" noProof="0">
                          <a:ln>
                            <a:noFill/>
                          </a:ln>
                          <a:solidFill>
                            <a:prstClr val="black"/>
                          </a:solidFill>
                          <a:effectLst/>
                          <a:uLnTx/>
                          <a:uFillTx/>
                          <a:latin typeface="+mn-lt"/>
                          <a:ea typeface="+mn-ea"/>
                          <a:cs typeface="+mn-cs"/>
                        </a:rPr>
                        <a:t>
¿Pensando en el campamento de tus hijos? Solicita un Préstamo Personal con tasa fija hasta 5 años llamando al 809-243-5000 o visitando cualquiera de nuestras sucursales.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475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11:02:51</a:t>
                      </a:r>
                      <a:r>
                        <a:rPr kumimoji="0" lang="es-ES" sz="1000" b="0" i="0" u="none" strike="noStrike" kern="1200" cap="none" spc="0" normalizeH="0" baseline="0" noProof="0">
                          <a:ln>
                            <a:noFill/>
                          </a:ln>
                          <a:solidFill>
                            <a:prstClr val="black"/>
                          </a:solidFill>
                          <a:effectLst/>
                          <a:uLnTx/>
                          <a:uFillTx/>
                          <a:latin typeface="+mn-lt"/>
                          <a:ea typeface="+mn-ea"/>
                          <a:cs typeface="+mn-cs"/>
                        </a:rPr>
                        <a:t>
Juana Ferrer #MujeresQueCambianElMundo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33779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- 2017-06-28 16:45:03</a:t>
                      </a:r>
                      <a:r>
                        <a:rPr kumimoji="0" lang="es-ES" sz="1000" b="0" i="0" u="none" strike="noStrike" kern="1200" cap="none" spc="0" normalizeH="0" baseline="0" noProof="0">
                          <a:ln>
                            <a:noFill/>
                          </a:ln>
                          <a:solidFill>
                            <a:prstClr val="black"/>
                          </a:solidFill>
                          <a:effectLst/>
                          <a:uLnTx/>
                          <a:uFillTx/>
                          <a:latin typeface="+mn-lt"/>
                          <a:ea typeface="+mn-ea"/>
                          <a:cs typeface="+mn-cs"/>
                        </a:rPr>
                        <a:t>
Pago todo con mi Tarjeta de Débito #BHDLeón
Más práctica que el efectivo. Más segura para comprar.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4280984"/>
                  </a:ext>
                </a:extLst>
              </a:tr>
            </a:tbl>
          </a:graphicData>
        </a:graphic>
      </p:graphicFrame>
      <p:sp>
        <p:nvSpPr>
          <p:cNvPr id="4" name="Text Placeholder 3">
            <a:extLst>
              <a:ext uri="{FF2B5EF4-FFF2-40B4-BE49-F238E27FC236}">
                <a16:creationId xmlns:a16="http://schemas.microsoft.com/office/drawing/2014/main" id="{0557CCFB-9948-4C23-B0D9-E288D925F1CF}"/>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1865256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55FA-E198-4702-9878-56F1B2CF74C0}"/>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EEA1B7BE-3D18-40FA-BE84-52D6D0F361A8}"/>
              </a:ext>
            </a:extLst>
          </p:cNvPr>
          <p:cNvGraphicFramePr>
            <a:graphicFrameLocks noGrp="1"/>
          </p:cNvGraphicFramePr>
          <p:nvPr>
            <p:ph type="tbl" sz="quarter" idx="13"/>
            <p:extLst>
              <p:ext uri="{D42A27DB-BD31-4B8C-83A1-F6EECF244321}">
                <p14:modId xmlns:p14="http://schemas.microsoft.com/office/powerpoint/2010/main" val="2054762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86884999"/>
                    </a:ext>
                  </a:extLst>
                </a:gridCol>
                <a:gridCol w="658368">
                  <a:extLst>
                    <a:ext uri="{9D8B030D-6E8A-4147-A177-3AD203B41FA5}">
                      <a16:colId xmlns:a16="http://schemas.microsoft.com/office/drawing/2014/main" val="2455901299"/>
                    </a:ext>
                  </a:extLst>
                </a:gridCol>
                <a:gridCol w="658368">
                  <a:extLst>
                    <a:ext uri="{9D8B030D-6E8A-4147-A177-3AD203B41FA5}">
                      <a16:colId xmlns:a16="http://schemas.microsoft.com/office/drawing/2014/main" val="640456289"/>
                    </a:ext>
                  </a:extLst>
                </a:gridCol>
                <a:gridCol w="658368">
                  <a:extLst>
                    <a:ext uri="{9D8B030D-6E8A-4147-A177-3AD203B41FA5}">
                      <a16:colId xmlns:a16="http://schemas.microsoft.com/office/drawing/2014/main" val="512778062"/>
                    </a:ext>
                  </a:extLst>
                </a:gridCol>
                <a:gridCol w="658368">
                  <a:extLst>
                    <a:ext uri="{9D8B030D-6E8A-4147-A177-3AD203B41FA5}">
                      <a16:colId xmlns:a16="http://schemas.microsoft.com/office/drawing/2014/main" val="391895276"/>
                    </a:ext>
                  </a:extLst>
                </a:gridCol>
                <a:gridCol w="658368">
                  <a:extLst>
                    <a:ext uri="{9D8B030D-6E8A-4147-A177-3AD203B41FA5}">
                      <a16:colId xmlns:a16="http://schemas.microsoft.com/office/drawing/2014/main" val="947850663"/>
                    </a:ext>
                  </a:extLst>
                </a:gridCol>
                <a:gridCol w="658368">
                  <a:extLst>
                    <a:ext uri="{9D8B030D-6E8A-4147-A177-3AD203B41FA5}">
                      <a16:colId xmlns:a16="http://schemas.microsoft.com/office/drawing/2014/main" val="295289307"/>
                    </a:ext>
                  </a:extLst>
                </a:gridCol>
                <a:gridCol w="658368">
                  <a:extLst>
                    <a:ext uri="{9D8B030D-6E8A-4147-A177-3AD203B41FA5}">
                      <a16:colId xmlns:a16="http://schemas.microsoft.com/office/drawing/2014/main" val="256635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4771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- 2017-06-22 15:31:09</a:t>
                      </a:r>
                      <a:r>
                        <a:rPr kumimoji="0" lang="es-ES" sz="1000" b="0" i="0" u="none" strike="noStrike" kern="1200" cap="none" spc="0" normalizeH="0" baseline="0" noProof="0">
                          <a:ln>
                            <a:noFill/>
                          </a:ln>
                          <a:solidFill>
                            <a:prstClr val="black"/>
                          </a:solidFill>
                          <a:effectLst/>
                          <a:uLnTx/>
                          <a:uFillTx/>
                          <a:latin typeface="+mn-lt"/>
                          <a:ea typeface="+mn-ea"/>
                          <a:cs typeface="+mn-cs"/>
                        </a:rPr>
                        <a:t>
Ahora tu Superlímite, Diferido o Plazos es #CuotasBHDLeón.
Con tu Tarjetas de Crédito #BHDLeón principal puedes pagar tus consumos en la cantidad de CUOTAS que quieras, en el comercio de tu preferencia. Funciona con tu misma tarjeta crédito, sin necesidad de un plástico adicional. 
Puedes utilizarlo para tus compras a partir de RD$1,000 y pagarlo hasta en 48 cuotas fijas, iguales y consecutivas cada mes. No requiere de aprobación previa ni papeleos. #MejoraTuMundo
-
*Válido para tarjetas de crédito personales. No aplica en estaciones de combustible, supermercados ni compras internacionales.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9512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- 2017-06-19 12:20:02</a:t>
                      </a:r>
                      <a:r>
                        <a:rPr kumimoji="0" lang="es-ES" sz="1000" b="0" i="0" u="none" strike="noStrike" kern="1200" cap="none" spc="0" normalizeH="0" baseline="0" noProof="0">
                          <a:ln>
                            <a:noFill/>
                          </a:ln>
                          <a:solidFill>
                            <a:prstClr val="black"/>
                          </a:solidFill>
                          <a:effectLst/>
                          <a:uLnTx/>
                          <a:uFillTx/>
                          <a:latin typeface="+mn-lt"/>
                          <a:ea typeface="+mn-ea"/>
                          <a:cs typeface="+mn-cs"/>
                        </a:rPr>
                        <a:t>
Tu Tarjeta es de uso personal. Sigue estos consejos de seguridad y reporta cualquier situación de fraude a prevencion_defraude@bhdleon.com.do. #PrevencionBHDLeon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2626840"/>
                  </a:ext>
                </a:extLst>
              </a:tr>
            </a:tbl>
          </a:graphicData>
        </a:graphic>
      </p:graphicFrame>
      <p:sp>
        <p:nvSpPr>
          <p:cNvPr id="4" name="Text Placeholder 3">
            <a:extLst>
              <a:ext uri="{FF2B5EF4-FFF2-40B4-BE49-F238E27FC236}">
                <a16:creationId xmlns:a16="http://schemas.microsoft.com/office/drawing/2014/main" id="{2D0E898E-91ED-4CC0-ADD3-DA31E6E6396B}"/>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3764870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8C24B-9D98-45C2-BC87-3FF9D17D92A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1A17AAB-B6E6-4649-B2F3-C151F025A1EB}"/>
              </a:ext>
            </a:extLst>
          </p:cNvPr>
          <p:cNvGraphicFramePr>
            <a:graphicFrameLocks noGrp="1"/>
          </p:cNvGraphicFramePr>
          <p:nvPr>
            <p:ph type="chart" sz="quarter" idx="13"/>
            <p:extLst>
              <p:ext uri="{D42A27DB-BD31-4B8C-83A1-F6EECF244321}">
                <p14:modId xmlns:p14="http://schemas.microsoft.com/office/powerpoint/2010/main" val="1181707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94E21-6FF7-4672-87EC-53DFC8C28852}"/>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D8ECF45F-D8C0-4FEB-BCD5-DCE401B7A4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97161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CF7D5-C81B-47E7-9D3A-3AE27778DAC7}"/>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174186F-073D-40D1-816F-9BEB0057B619}"/>
              </a:ext>
            </a:extLst>
          </p:cNvPr>
          <p:cNvGraphicFramePr>
            <a:graphicFrameLocks noGrp="1"/>
          </p:cNvGraphicFramePr>
          <p:nvPr>
            <p:ph type="chart" sz="quarter" idx="13"/>
            <p:extLst>
              <p:ext uri="{D42A27DB-BD31-4B8C-83A1-F6EECF244321}">
                <p14:modId xmlns:p14="http://schemas.microsoft.com/office/powerpoint/2010/main" val="3888414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19118F-2623-4FDC-B579-140250ACBE72}"/>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1A8AF776-514E-49F9-9A3A-345EED158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2248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52DE7-75C9-4307-8B90-F08276BA5A57}"/>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00A2295-ADB0-47DB-9DC8-6D16D1062BA1}"/>
              </a:ext>
            </a:extLst>
          </p:cNvPr>
          <p:cNvGraphicFramePr>
            <a:graphicFrameLocks noGrp="1"/>
          </p:cNvGraphicFramePr>
          <p:nvPr>
            <p:ph type="chart" sz="quarter" idx="13"/>
            <p:extLst>
              <p:ext uri="{D42A27DB-BD31-4B8C-83A1-F6EECF244321}">
                <p14:modId xmlns:p14="http://schemas.microsoft.com/office/powerpoint/2010/main" val="3927360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73B272-6B1C-4968-9400-554B4A2E49A4}"/>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174A0FDA-22D6-4BE9-9BBB-76900E62B1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4197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4419A-C889-4167-9B19-AC753E32C493}"/>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BF702DD8-EEDF-4F95-9D36-4CCF35981D02}"/>
              </a:ext>
            </a:extLst>
          </p:cNvPr>
          <p:cNvGraphicFramePr>
            <a:graphicFrameLocks noGrp="1"/>
          </p:cNvGraphicFramePr>
          <p:nvPr>
            <p:ph type="chart" sz="quarter" idx="13"/>
            <p:extLst>
              <p:ext uri="{D42A27DB-BD31-4B8C-83A1-F6EECF244321}">
                <p14:modId xmlns:p14="http://schemas.microsoft.com/office/powerpoint/2010/main" val="1254688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55C2B1-5FA1-4D33-95C5-D6C4023453A7}"/>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31088D82-D33C-45DD-846D-59B817D2C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7251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1E198-C4E8-43F6-9B8A-418E2D88094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29A8BAC3-0696-4653-80DF-DE0C6EC8F0F5}"/>
              </a:ext>
            </a:extLst>
          </p:cNvPr>
          <p:cNvGraphicFramePr>
            <a:graphicFrameLocks noGrp="1"/>
          </p:cNvGraphicFramePr>
          <p:nvPr>
            <p:ph type="chart" sz="quarter" idx="13"/>
            <p:extLst>
              <p:ext uri="{D42A27DB-BD31-4B8C-83A1-F6EECF244321}">
                <p14:modId xmlns:p14="http://schemas.microsoft.com/office/powerpoint/2010/main" val="1437675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20C1C2-250D-4B07-91A5-ED92BB1867D5}"/>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0F95BB9A-58E0-40E0-A0C3-14A1EAC403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1359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570B1-453C-455D-8923-2271CB48DA09}"/>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3B751152-11D2-498E-8208-88574EF824E5}"/>
              </a:ext>
            </a:extLst>
          </p:cNvPr>
          <p:cNvGraphicFramePr>
            <a:graphicFrameLocks noGrp="1"/>
          </p:cNvGraphicFramePr>
          <p:nvPr>
            <p:ph type="chart" sz="quarter" idx="13"/>
            <p:extLst>
              <p:ext uri="{D42A27DB-BD31-4B8C-83A1-F6EECF244321}">
                <p14:modId xmlns:p14="http://schemas.microsoft.com/office/powerpoint/2010/main" val="3745420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64EB01-60EA-4A85-ADF0-2B3BD64E9D8D}"/>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94750CB4-581F-420F-8B8B-F29A37EB74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66908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E1022-1B97-4AD2-914E-0C9EDFB1A49B}"/>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BF8420AA-016D-4489-A701-0A310AEA553B}"/>
              </a:ext>
            </a:extLst>
          </p:cNvPr>
          <p:cNvGraphicFramePr>
            <a:graphicFrameLocks noGrp="1"/>
          </p:cNvGraphicFramePr>
          <p:nvPr>
            <p:ph type="chart" sz="quarter" idx="13"/>
            <p:extLst>
              <p:ext uri="{D42A27DB-BD31-4B8C-83A1-F6EECF244321}">
                <p14:modId xmlns:p14="http://schemas.microsoft.com/office/powerpoint/2010/main" val="1377133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C3BC0-0CA0-4440-99C4-8DC050F59B82}"/>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E6724F12-D21A-46C1-9337-2A989E1580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602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B68CA-5DB5-4573-A0C7-DCDD6BAF86B9}"/>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A26BB0C-9F03-43BF-9F23-0F39A11A40E8}"/>
              </a:ext>
            </a:extLst>
          </p:cNvPr>
          <p:cNvGraphicFramePr>
            <a:graphicFrameLocks noGrp="1"/>
          </p:cNvGraphicFramePr>
          <p:nvPr>
            <p:ph type="chart" sz="quarter" idx="13"/>
            <p:extLst>
              <p:ext uri="{D42A27DB-BD31-4B8C-83A1-F6EECF244321}">
                <p14:modId xmlns:p14="http://schemas.microsoft.com/office/powerpoint/2010/main" val="2584484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FE2F80-5630-442B-A1F4-58FA4E8C7507}"/>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429C2077-B765-4BD0-9B2F-BF26FA49B8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0060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91304-B4DD-49FF-BEFB-40632F7FEB92}"/>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5E08CB0-5C23-4F36-87F4-110FA5608278}"/>
              </a:ext>
            </a:extLst>
          </p:cNvPr>
          <p:cNvGraphicFramePr>
            <a:graphicFrameLocks noGrp="1"/>
          </p:cNvGraphicFramePr>
          <p:nvPr>
            <p:ph type="tbl" sz="quarter" idx="13"/>
            <p:extLst>
              <p:ext uri="{D42A27DB-BD31-4B8C-83A1-F6EECF244321}">
                <p14:modId xmlns:p14="http://schemas.microsoft.com/office/powerpoint/2010/main" val="1034191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03839018"/>
                    </a:ext>
                  </a:extLst>
                </a:gridCol>
                <a:gridCol w="2468880">
                  <a:extLst>
                    <a:ext uri="{9D8B030D-6E8A-4147-A177-3AD203B41FA5}">
                      <a16:colId xmlns:a16="http://schemas.microsoft.com/office/drawing/2014/main" val="3919298548"/>
                    </a:ext>
                  </a:extLst>
                </a:gridCol>
                <a:gridCol w="822960">
                  <a:extLst>
                    <a:ext uri="{9D8B030D-6E8A-4147-A177-3AD203B41FA5}">
                      <a16:colId xmlns:a16="http://schemas.microsoft.com/office/drawing/2014/main" val="4016269365"/>
                    </a:ext>
                  </a:extLst>
                </a:gridCol>
                <a:gridCol w="822960">
                  <a:extLst>
                    <a:ext uri="{9D8B030D-6E8A-4147-A177-3AD203B41FA5}">
                      <a16:colId xmlns:a16="http://schemas.microsoft.com/office/drawing/2014/main" val="1535380041"/>
                    </a:ext>
                  </a:extLst>
                </a:gridCol>
                <a:gridCol w="822960">
                  <a:extLst>
                    <a:ext uri="{9D8B030D-6E8A-4147-A177-3AD203B41FA5}">
                      <a16:colId xmlns:a16="http://schemas.microsoft.com/office/drawing/2014/main" val="1709318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04096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Norberto De Oleo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23562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Felipe de 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89773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Antonio Martinez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2820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Alianza Discapacidad Adide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46851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Parra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5051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Amarilis Ramo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3438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Charli Moris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0110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Frias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64421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Jaddy Gil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138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Selmo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584238270"/>
                  </a:ext>
                </a:extLst>
              </a:tr>
            </a:tbl>
          </a:graphicData>
        </a:graphic>
      </p:graphicFrame>
      <p:sp>
        <p:nvSpPr>
          <p:cNvPr id="4" name="Text Placeholder 3">
            <a:extLst>
              <a:ext uri="{FF2B5EF4-FFF2-40B4-BE49-F238E27FC236}">
                <a16:creationId xmlns:a16="http://schemas.microsoft.com/office/drawing/2014/main" id="{A9582A9E-769C-4180-8AAF-EF70C9297E1F}"/>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3348356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5E09A-50DB-457C-9EB4-987AD81F1002}"/>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9BACF6B-5F0C-4FAC-9CBF-8A2862806300}"/>
              </a:ext>
            </a:extLst>
          </p:cNvPr>
          <p:cNvGraphicFramePr>
            <a:graphicFrameLocks noGrp="1"/>
          </p:cNvGraphicFramePr>
          <p:nvPr>
            <p:ph type="tbl" sz="quarter" idx="13"/>
            <p:extLst>
              <p:ext uri="{D42A27DB-BD31-4B8C-83A1-F6EECF244321}">
                <p14:modId xmlns:p14="http://schemas.microsoft.com/office/powerpoint/2010/main" val="169498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57633492"/>
                    </a:ext>
                  </a:extLst>
                </a:gridCol>
                <a:gridCol w="2468880">
                  <a:extLst>
                    <a:ext uri="{9D8B030D-6E8A-4147-A177-3AD203B41FA5}">
                      <a16:colId xmlns:a16="http://schemas.microsoft.com/office/drawing/2014/main" val="1547410388"/>
                    </a:ext>
                  </a:extLst>
                </a:gridCol>
                <a:gridCol w="822960">
                  <a:extLst>
                    <a:ext uri="{9D8B030D-6E8A-4147-A177-3AD203B41FA5}">
                      <a16:colId xmlns:a16="http://schemas.microsoft.com/office/drawing/2014/main" val="4274878599"/>
                    </a:ext>
                  </a:extLst>
                </a:gridCol>
                <a:gridCol w="822960">
                  <a:extLst>
                    <a:ext uri="{9D8B030D-6E8A-4147-A177-3AD203B41FA5}">
                      <a16:colId xmlns:a16="http://schemas.microsoft.com/office/drawing/2014/main" val="487614290"/>
                    </a:ext>
                  </a:extLst>
                </a:gridCol>
                <a:gridCol w="822960">
                  <a:extLst>
                    <a:ext uri="{9D8B030D-6E8A-4147-A177-3AD203B41FA5}">
                      <a16:colId xmlns:a16="http://schemas.microsoft.com/office/drawing/2014/main" val="2717631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5536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Licda Masiel Alevante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70018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Escolástico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838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Leidy Feliz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6005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Yanice Matos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850035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Toni Santana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16693171"/>
                  </a:ext>
                </a:extLst>
              </a:tr>
            </a:tbl>
          </a:graphicData>
        </a:graphic>
      </p:graphicFrame>
      <p:sp>
        <p:nvSpPr>
          <p:cNvPr id="4" name="Text Placeholder 3">
            <a:extLst>
              <a:ext uri="{FF2B5EF4-FFF2-40B4-BE49-F238E27FC236}">
                <a16:creationId xmlns:a16="http://schemas.microsoft.com/office/drawing/2014/main" id="{05DBCDBB-A51F-4398-AEA8-1167E98C43F6}"/>
              </a:ext>
            </a:extLst>
          </p:cNvPr>
          <p:cNvSpPr>
            <a:spLocks noGrp="1"/>
          </p:cNvSpPr>
          <p:nvPr>
            <p:ph type="body" sz="quarter" idx="14"/>
          </p:nvPr>
        </p:nvSpPr>
        <p:spPr/>
        <p:txBody>
          <a:bodyPr/>
          <a:lstStyle/>
          <a:p>
            <a:r>
              <a:rPr lang="en-US"/>
              <a:t>01/06/2017 - 30/06/2017</a:t>
            </a:r>
          </a:p>
        </p:txBody>
      </p:sp>
    </p:spTree>
    <p:extLst>
      <p:ext uri="{BB962C8B-B14F-4D97-AF65-F5344CB8AC3E}">
        <p14:creationId xmlns:p14="http://schemas.microsoft.com/office/powerpoint/2010/main" val="2916863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E861A-6264-4780-B83D-70D130E45CE6}"/>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48D3DAC9-BFBC-4971-BBFC-DA57D64528BB}"/>
              </a:ext>
            </a:extLst>
          </p:cNvPr>
          <p:cNvGraphicFramePr>
            <a:graphicFrameLocks noGrp="1"/>
          </p:cNvGraphicFramePr>
          <p:nvPr>
            <p:ph type="chart" sz="quarter" idx="13"/>
            <p:extLst>
              <p:ext uri="{D42A27DB-BD31-4B8C-83A1-F6EECF244321}">
                <p14:modId xmlns:p14="http://schemas.microsoft.com/office/powerpoint/2010/main" val="2809065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83494D-86CF-4938-8C64-74FD24A47A2C}"/>
              </a:ext>
            </a:extLst>
          </p:cNvPr>
          <p:cNvSpPr>
            <a:spLocks noGrp="1"/>
          </p:cNvSpPr>
          <p:nvPr>
            <p:ph type="body" sz="quarter" idx="14"/>
          </p:nvPr>
        </p:nvSpPr>
        <p:spPr/>
        <p:txBody>
          <a:bodyPr/>
          <a:lstStyle/>
          <a:p>
            <a:r>
              <a:rPr lang="en-US"/>
              <a:t>01/06/2017 - 30/06/2017</a:t>
            </a:r>
          </a:p>
        </p:txBody>
      </p:sp>
      <p:sp>
        <p:nvSpPr>
          <p:cNvPr id="5" name="Footer Placeholder 4">
            <a:extLst>
              <a:ext uri="{FF2B5EF4-FFF2-40B4-BE49-F238E27FC236}">
                <a16:creationId xmlns:a16="http://schemas.microsoft.com/office/drawing/2014/main" id="{CFE8D835-655F-4929-B8CC-19131B0F95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3578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900</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Interaction Rate</vt:lpstr>
      <vt:lpstr>Facebook Fans Change Per Weekday</vt:lpstr>
      <vt:lpstr>Facebook Key Metrics Radar</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2017-07-10T18:55:53Z</dcterms:created>
  <dcterms:modified xsi:type="dcterms:W3CDTF">2017-07-10T18:56:46Z</dcterms:modified>
</cp:coreProperties>
</file>