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19-4C95-8992-2FE9341249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8840000"/>
        <c:axId val="298840328"/>
      </c:radarChart>
      <c:catAx>
        <c:axId val="298840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840328"/>
        <c:crosses val="autoZero"/>
        <c:auto val="1"/>
        <c:lblAlgn val="ctr"/>
        <c:lblOffset val="100"/>
        <c:noMultiLvlLbl val="0"/>
      </c:catAx>
      <c:valAx>
        <c:axId val="298840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840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1/6/2017</c:v>
                </c:pt>
                <c:pt idx="1">
                  <c:v>2/6/2017</c:v>
                </c:pt>
                <c:pt idx="2">
                  <c:v>3/6/2017</c:v>
                </c:pt>
                <c:pt idx="3">
                  <c:v>4/6/2017</c:v>
                </c:pt>
                <c:pt idx="4">
                  <c:v>5/6/2017</c:v>
                </c:pt>
                <c:pt idx="5">
                  <c:v>6/6/2017</c:v>
                </c:pt>
                <c:pt idx="6">
                  <c:v>7/6/2017</c:v>
                </c:pt>
                <c:pt idx="7">
                  <c:v>8/6/2017</c:v>
                </c:pt>
                <c:pt idx="8">
                  <c:v>9/6/2017</c:v>
                </c:pt>
                <c:pt idx="9">
                  <c:v>10/6/2017</c:v>
                </c:pt>
                <c:pt idx="10">
                  <c:v>11/6/2017</c:v>
                </c:pt>
                <c:pt idx="11">
                  <c:v>12/6/2017</c:v>
                </c:pt>
                <c:pt idx="12">
                  <c:v>13/06/2017</c:v>
                </c:pt>
                <c:pt idx="13">
                  <c:v>14/06/2017</c:v>
                </c:pt>
                <c:pt idx="14">
                  <c:v>15/06/2017</c:v>
                </c:pt>
                <c:pt idx="15">
                  <c:v>16/06/2017</c:v>
                </c:pt>
                <c:pt idx="16">
                  <c:v>17/06/2017</c:v>
                </c:pt>
                <c:pt idx="17">
                  <c:v>18/06/2017</c:v>
                </c:pt>
                <c:pt idx="18">
                  <c:v>19/06/2017</c:v>
                </c:pt>
                <c:pt idx="19">
                  <c:v>20/06/2017</c:v>
                </c:pt>
                <c:pt idx="20">
                  <c:v>21/06/2017</c:v>
                </c:pt>
                <c:pt idx="21">
                  <c:v>22/06/2017</c:v>
                </c:pt>
                <c:pt idx="22">
                  <c:v>23/06/2017</c:v>
                </c:pt>
                <c:pt idx="23">
                  <c:v>24/06/2017</c:v>
                </c:pt>
                <c:pt idx="24">
                  <c:v>25/06/2017</c:v>
                </c:pt>
                <c:pt idx="25">
                  <c:v>26/06/2017</c:v>
                </c:pt>
                <c:pt idx="26">
                  <c:v>27/06/2017</c:v>
                </c:pt>
                <c:pt idx="27">
                  <c:v>28/06/2017</c:v>
                </c:pt>
                <c:pt idx="28">
                  <c:v>29/06/2017</c:v>
                </c:pt>
                <c:pt idx="29">
                  <c:v>30/06/2017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1586</c:v>
                </c:pt>
                <c:pt idx="1">
                  <c:v>1589</c:v>
                </c:pt>
                <c:pt idx="2">
                  <c:v>1591</c:v>
                </c:pt>
                <c:pt idx="3">
                  <c:v>1594</c:v>
                </c:pt>
                <c:pt idx="4">
                  <c:v>1598</c:v>
                </c:pt>
                <c:pt idx="5">
                  <c:v>1597</c:v>
                </c:pt>
                <c:pt idx="6">
                  <c:v>1600</c:v>
                </c:pt>
                <c:pt idx="7">
                  <c:v>1602</c:v>
                </c:pt>
                <c:pt idx="8">
                  <c:v>1604</c:v>
                </c:pt>
                <c:pt idx="9">
                  <c:v>1606</c:v>
                </c:pt>
                <c:pt idx="10">
                  <c:v>1606</c:v>
                </c:pt>
                <c:pt idx="11">
                  <c:v>1606</c:v>
                </c:pt>
                <c:pt idx="12">
                  <c:v>1607</c:v>
                </c:pt>
                <c:pt idx="13">
                  <c:v>1611</c:v>
                </c:pt>
                <c:pt idx="14">
                  <c:v>1614</c:v>
                </c:pt>
                <c:pt idx="15">
                  <c:v>1614</c:v>
                </c:pt>
                <c:pt idx="16">
                  <c:v>1615</c:v>
                </c:pt>
                <c:pt idx="17">
                  <c:v>1618</c:v>
                </c:pt>
                <c:pt idx="18">
                  <c:v>1619</c:v>
                </c:pt>
                <c:pt idx="19">
                  <c:v>1618</c:v>
                </c:pt>
                <c:pt idx="20">
                  <c:v>1620</c:v>
                </c:pt>
                <c:pt idx="21">
                  <c:v>1624</c:v>
                </c:pt>
                <c:pt idx="22">
                  <c:v>1627</c:v>
                </c:pt>
                <c:pt idx="23">
                  <c:v>1628</c:v>
                </c:pt>
                <c:pt idx="24">
                  <c:v>1628</c:v>
                </c:pt>
                <c:pt idx="25">
                  <c:v>1628</c:v>
                </c:pt>
                <c:pt idx="26">
                  <c:v>1630</c:v>
                </c:pt>
                <c:pt idx="27">
                  <c:v>1633</c:v>
                </c:pt>
                <c:pt idx="28">
                  <c:v>1632</c:v>
                </c:pt>
                <c:pt idx="29">
                  <c:v>1633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388-4E99-A1ED-C11769CEE7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4576096"/>
        <c:axId val="254574128"/>
      </c:lineChart>
      <c:catAx>
        <c:axId val="254576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574128"/>
        <c:crosses val="autoZero"/>
        <c:auto val="1"/>
        <c:lblAlgn val="ctr"/>
        <c:lblOffset val="100"/>
        <c:noMultiLvlLbl val="0"/>
      </c:catAx>
      <c:valAx>
        <c:axId val="254574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576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3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63-43BF-99C9-994236E418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4580360"/>
        <c:axId val="254574456"/>
      </c:barChart>
      <c:catAx>
        <c:axId val="254580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574456"/>
        <c:crosses val="autoZero"/>
        <c:auto val="1"/>
        <c:lblAlgn val="ctr"/>
        <c:lblOffset val="100"/>
        <c:noMultiLvlLbl val="0"/>
      </c:catAx>
      <c:valAx>
        <c:axId val="254574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580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083-4679-98EA-EADC108C02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4580688"/>
        <c:axId val="249341856"/>
      </c:lineChart>
      <c:catAx>
        <c:axId val="254580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341856"/>
        <c:crosses val="autoZero"/>
        <c:auto val="1"/>
        <c:lblAlgn val="ctr"/>
        <c:lblOffset val="100"/>
        <c:noMultiLvlLbl val="0"/>
      </c:catAx>
      <c:valAx>
        <c:axId val="249341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580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1.6159105034182999</c:v>
                </c:pt>
                <c:pt idx="13">
                  <c:v>4.2262274704785998</c:v>
                </c:pt>
                <c:pt idx="14">
                  <c:v>0</c:v>
                </c:pt>
                <c:pt idx="15">
                  <c:v>0</c:v>
                </c:pt>
                <c:pt idx="16">
                  <c:v>2.2995649471721999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B99-4ACA-BC86-77234693C8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539400"/>
        <c:axId val="300542352"/>
      </c:lineChart>
      <c:catAx>
        <c:axId val="300539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542352"/>
        <c:crosses val="autoZero"/>
        <c:auto val="1"/>
        <c:lblAlgn val="ctr"/>
        <c:lblOffset val="100"/>
        <c:noMultiLvlLbl val="0"/>
      </c:catAx>
      <c:valAx>
        <c:axId val="300542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539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E7-43D2-A84E-216194311E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0536448"/>
        <c:axId val="300538416"/>
      </c:barChart>
      <c:catAx>
        <c:axId val="300536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538416"/>
        <c:crosses val="autoZero"/>
        <c:auto val="1"/>
        <c:lblAlgn val="ctr"/>
        <c:lblOffset val="100"/>
        <c:noMultiLvlLbl val="0"/>
      </c:catAx>
      <c:valAx>
        <c:axId val="300538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536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2.7095122219143999</c:v>
                </c:pt>
                <c:pt idx="1">
                  <c:v>0</c:v>
                </c:pt>
                <c:pt idx="2">
                  <c:v>4.7235566841291003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3D-4115-8AFC-25FC9BB6A5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5721176"/>
        <c:axId val="255721832"/>
      </c:barChart>
      <c:catAx>
        <c:axId val="255721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721832"/>
        <c:crosses val="autoZero"/>
        <c:auto val="1"/>
        <c:lblAlgn val="ctr"/>
        <c:lblOffset val="100"/>
        <c:noMultiLvlLbl val="0"/>
      </c:catAx>
      <c:valAx>
        <c:axId val="255721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721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gruporamosrd (Grupo Ramos)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23-4D8E-8924-005DDAE9953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gruporamosrd (Grupo Ramos)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023-4D8E-8924-005DDAE995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5716584"/>
        <c:axId val="255719864"/>
      </c:barChart>
      <c:catAx>
        <c:axId val="255716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719864"/>
        <c:crosses val="autoZero"/>
        <c:auto val="1"/>
        <c:lblAlgn val="ctr"/>
        <c:lblOffset val="100"/>
        <c:noMultiLvlLbl val="0"/>
      </c:catAx>
      <c:valAx>
        <c:axId val="255719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716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2.2995649471721999</c:v>
                </c:pt>
                <c:pt idx="2">
                  <c:v>4.2262274704785998</c:v>
                </c:pt>
                <c:pt idx="4">
                  <c:v>1.6159105034182999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A7-42EC-A1A0-E410EF5A5F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1634096"/>
        <c:axId val="251630488"/>
      </c:barChart>
      <c:catAx>
        <c:axId val="251634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630488"/>
        <c:crosses val="autoZero"/>
        <c:auto val="1"/>
        <c:lblAlgn val="ctr"/>
        <c:lblOffset val="100"/>
        <c:noMultiLvlLbl val="0"/>
      </c:catAx>
      <c:valAx>
        <c:axId val="251630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634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gruporamosrd (Grupo Ramos)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1D-4260-9AD6-C097EBC16D6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gruporamosrd (Grupo Ramos)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11D-4260-9AD6-C097EBC16D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1950328"/>
        <c:axId val="301948032"/>
      </c:barChart>
      <c:catAx>
        <c:axId val="301950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948032"/>
        <c:crosses val="autoZero"/>
        <c:auto val="1"/>
        <c:lblAlgn val="ctr"/>
        <c:lblOffset val="100"/>
        <c:noMultiLvlLbl val="0"/>
      </c:catAx>
      <c:valAx>
        <c:axId val="301948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950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C570F-D10B-421B-8CB1-E67646FA679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BD028C-2306-4AC6-83B9-4B40AB67F0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4132594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73C47-D46E-4294-854F-88587A08C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B7BDFE-F473-4B53-88FA-9E2A94165A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4725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2677683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28430597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7365625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93040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30247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172570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04979728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9476485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2017731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47107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3724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gruporamosrd (Grupo Ramos)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3.5323%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753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0AA08C-954C-4510-A74F-1C01028A72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01/06/2017 - 30/06/2017</a:t>
            </a:r>
          </a:p>
        </p:txBody>
      </p:sp>
    </p:spTree>
    <p:extLst>
      <p:ext uri="{BB962C8B-B14F-4D97-AF65-F5344CB8AC3E}">
        <p14:creationId xmlns:p14="http://schemas.microsoft.com/office/powerpoint/2010/main" val="2892598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1B17B-C663-4F11-9EF1-FD58DE357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1922960-1DF9-40E5-9535-E9720BDBD7E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011506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C6472D-B109-4D22-B6AC-148A5F3564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01/06/2017 - 30/06/2017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777276-94EB-47F6-8D71-BBFF78CA2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6230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E5A7B-D2CB-43B2-9A9D-60310E65C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33E8A4-A713-4460-8A64-9430335616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749420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AFC32C-A24C-4D1E-A770-48807FB015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01/06/2017 - 30/06/2017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7ECE8F-66DD-4FDF-A1C5-BC41FE13C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3367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D43B2A-9FF2-42CE-9AD0-23E31B0B8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9F53DE-0DD0-41D9-BD6A-424C5A4BB7B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312402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9F170C-FF94-43FE-ABAF-3E3F6EF966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01/06/2017 - 30/06/2017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D728C0-482A-421D-9069-630EE5579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50687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3AC09-08D3-4784-879D-E9D38C727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12D99D-D16C-465B-8521-5D20756F58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148695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721477-2089-4622-8B32-0AD497CA09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01/06/2017 - 30/06/2017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E480F0-93A9-4BD8-80EC-55E0C3443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0410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B53C0-7E9D-435B-8D7E-55AD57872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8C4F2C-59BA-4649-A149-BD6DD26AF6F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800385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679CCF-6099-4029-AD76-88F2FBF3B6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01/06/2017 - 30/06/2017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E1D058-D416-43E4-A9A1-FB08561A5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5855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541E27-ACF1-4CFA-B333-1C9472C05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572A8D-70A1-4D80-B8BB-8BED03B0FAB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683365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A58A8B-BA87-4D2E-8C20-1BB28BCAB4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01/06/2017 - 30/06/2017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730C6B-EF8F-434B-8CA7-08C3E4C2C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53405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D5EAD-995D-4454-9A61-2A359A8A1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D83241-0D73-4348-AEE8-CB0F10785CB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323104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023A66-73D5-4D05-BE4E-6F2BFE4430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01/06/2017 - 30/06/2017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BDC0E5-6E39-463F-9344-1C4E735EA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18936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5A2BB-1D80-434B-B996-1CBFB0956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C9B4F3A-1915-422B-A17E-B73BD7CD2C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515921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E3D5CB-B5C7-4D2F-8CAF-8D3548B9E0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01/06/2017 - 30/06/2017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CE309D-CF6B-4A10-951B-D03EBDB0E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39794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52547-7AC7-441A-B350-8C04A43D6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1A11FEC-175A-48B7-9053-4BBC2BB819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667590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18475B-7442-4757-B2E7-1633E12370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01/06/2017 - 30/06/2017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C8018D-58F2-45C6-A886-2B970546A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39936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6DB55D-37A4-4F12-A9A2-AC3128C72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32D8723-AC98-42BA-B4F7-872B0978E8E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581075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922718-BB44-45BF-8F94-B1D834FB80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01/06/2017 - 30/06/2017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D04069-441F-48DB-AA38-A2D33D38B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77619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B00BF-D503-44E9-A0B1-81ADEA135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128898-A5FF-47BF-89DD-83EAF07756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90982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888454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571440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519047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032253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53185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5526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gruporamosrd (Grupo Ramos) - 2017-06-21 23:29:43</a:t>
                      </a:r>
                      <a:r>
                        <a:rPr lang="es-ES" sz="1000"/>
                        <a:t>
Mercedes Ramos, Presidenta Ejecutiva de Grupo Ramos, participó en el 6to Foro de Negocios del @intecrd, en el que se abordó el tema de la reputación como activo de los grupos familiares empresariales. Mercedes destacó la importancia de la coherencia y la transparencia para sostener la reputación de una empresa.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5.1235%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4872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gruporamosrd (Grupo Ramos) - 2017-06-19 21:29:37</a:t>
                      </a:r>
                      <a:r>
                        <a:rPr lang="es-ES" sz="1000"/>
                        <a:t>
Hoy participamos en la Firma de Compromiso organizada por Unicef para promover la campaña sobre el rol del padre en la primera infancia. La iniciativa, cuyo lema es la
#LaPrimeraInfanciaImporta, tiene como objetivo resaltar la importancia que tiene el padre en la vida de los hijos.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4.3237%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3698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gruporamosrd (Grupo Ramos) - 2017-06-14 13:46:22</a:t>
                      </a:r>
                      <a:r>
                        <a:rPr lang="es-ES" sz="1000"/>
                        <a:t>
En este Día Mundial del Donante de Sangre te invitamos a que regales vida. Dona sangre de manera oportuna y acércate a las entidades identificadas. No esperes una situación de emergencia.  #gotasdevida #donasangre #donaahora #donaamenudo #gruporamos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4.2210%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700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gruporamosrd (Grupo Ramos) - 2017-06-05 16:17:56</a:t>
                      </a:r>
                      <a:r>
                        <a:rPr lang="es-ES" sz="1000"/>
                        <a:t>
Nos unimos a la celebración del #DíaMundialdelMedioAmbiente motivando a nuestra gente y a la comunidad a estar en contacto #ConLaNaturaleza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2.3154%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4026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gruporamosrd (Grupo Ramos) - 2017-06-30 12:10:58</a:t>
                      </a:r>
                      <a:r>
                        <a:rPr lang="es-ES" sz="1000"/>
                        <a:t>
Hoy reconocemos la paciencia y el esfuerzo con la que nos enseñaste cada lección. ¡Feliz Día del Maestro!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1.5922%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66424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89E101-5971-4F67-88C2-102EBEF325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01/06/2017 - 30/06/2017</a:t>
            </a:r>
          </a:p>
        </p:txBody>
      </p:sp>
    </p:spTree>
    <p:extLst>
      <p:ext uri="{BB962C8B-B14F-4D97-AF65-F5344CB8AC3E}">
        <p14:creationId xmlns:p14="http://schemas.microsoft.com/office/powerpoint/2010/main" val="23305564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214</Words>
  <Application>Microsoft Office PowerPoint</Application>
  <PresentationFormat>On-screen Show (4:3)</PresentationFormat>
  <Paragraphs>86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quintly_template</vt:lpstr>
      <vt:lpstr>Reporte Instagram</vt:lpstr>
      <vt:lpstr>Instagram Key Metrics Table</vt:lpstr>
      <vt:lpstr>Instagram Key Metrics Radar</vt:lpstr>
      <vt:lpstr>Instagram Followers Total</vt:lpstr>
      <vt:lpstr>Instagram Followers Change Per Weekday</vt:lpstr>
      <vt:lpstr>Instagram Posts By Hour</vt:lpstr>
      <vt:lpstr>Instagram Interaction Rate By Hour</vt:lpstr>
      <vt:lpstr>Instagram Posts By Weekday</vt:lpstr>
      <vt:lpstr>Instagram Interaction Rate By Post Type</vt:lpstr>
      <vt:lpstr>Instagram Posts Type Distribution</vt:lpstr>
      <vt:lpstr>Instagram Interaction Rate By Weekday</vt:lpstr>
      <vt:lpstr>Instagram Interactions Distribution</vt:lpstr>
      <vt:lpstr>Instagram Posts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2017-07-05T14:24:31Z</dcterms:created>
  <dcterms:modified xsi:type="dcterms:W3CDTF">2017-07-05T14:24:50Z</dcterms:modified>
</cp:coreProperties>
</file>