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20988</c:v>
                </c:pt>
                <c:pt idx="1">
                  <c:v>20993</c:v>
                </c:pt>
                <c:pt idx="2">
                  <c:v>20996</c:v>
                </c:pt>
                <c:pt idx="3">
                  <c:v>20996</c:v>
                </c:pt>
                <c:pt idx="4">
                  <c:v>20998</c:v>
                </c:pt>
                <c:pt idx="5">
                  <c:v>21002</c:v>
                </c:pt>
                <c:pt idx="6">
                  <c:v>21008</c:v>
                </c:pt>
                <c:pt idx="7">
                  <c:v>21009</c:v>
                </c:pt>
                <c:pt idx="8">
                  <c:v>21004</c:v>
                </c:pt>
                <c:pt idx="9">
                  <c:v>21013</c:v>
                </c:pt>
                <c:pt idx="10">
                  <c:v>21021</c:v>
                </c:pt>
                <c:pt idx="11">
                  <c:v>21023</c:v>
                </c:pt>
                <c:pt idx="12">
                  <c:v>21028</c:v>
                </c:pt>
                <c:pt idx="13">
                  <c:v>21030</c:v>
                </c:pt>
                <c:pt idx="14">
                  <c:v>21031</c:v>
                </c:pt>
                <c:pt idx="15">
                  <c:v>21034</c:v>
                </c:pt>
                <c:pt idx="16">
                  <c:v>21039</c:v>
                </c:pt>
                <c:pt idx="17">
                  <c:v>21040</c:v>
                </c:pt>
                <c:pt idx="18">
                  <c:v>21040</c:v>
                </c:pt>
                <c:pt idx="19">
                  <c:v>21045</c:v>
                </c:pt>
                <c:pt idx="20">
                  <c:v>21051</c:v>
                </c:pt>
                <c:pt idx="21">
                  <c:v>21056</c:v>
                </c:pt>
                <c:pt idx="22">
                  <c:v>21061</c:v>
                </c:pt>
                <c:pt idx="23">
                  <c:v>21063</c:v>
                </c:pt>
                <c:pt idx="24">
                  <c:v>21063</c:v>
                </c:pt>
                <c:pt idx="25">
                  <c:v>21066</c:v>
                </c:pt>
                <c:pt idx="26">
                  <c:v>21075</c:v>
                </c:pt>
                <c:pt idx="27">
                  <c:v>21082</c:v>
                </c:pt>
                <c:pt idx="28">
                  <c:v>21087</c:v>
                </c:pt>
                <c:pt idx="29">
                  <c:v>21088</c:v>
                </c:pt>
              </c:numCache>
            </c:numRef>
          </c:val>
          <c:smooth val="0"/>
          <c:extLst>
            <c:ext xmlns:c16="http://schemas.microsoft.com/office/drawing/2014/chart" uri="{C3380CC4-5D6E-409C-BE32-E72D297353CC}">
              <c16:uniqueId val="{00000000-2E8B-40D8-A884-313DA8FE576F}"/>
            </c:ext>
          </c:extLst>
        </c:ser>
        <c:dLbls>
          <c:showLegendKey val="0"/>
          <c:showVal val="0"/>
          <c:showCatName val="0"/>
          <c:showSerName val="0"/>
          <c:showPercent val="0"/>
          <c:showBubbleSize val="0"/>
        </c:dLbls>
        <c:smooth val="0"/>
        <c:axId val="245024240"/>
        <c:axId val="290215488"/>
      </c:lineChart>
      <c:catAx>
        <c:axId val="2450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15488"/>
        <c:crosses val="autoZero"/>
        <c:auto val="1"/>
        <c:lblAlgn val="ctr"/>
        <c:lblOffset val="100"/>
        <c:noMultiLvlLbl val="0"/>
      </c:catAx>
      <c:valAx>
        <c:axId val="29021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02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0</c:v>
                </c:pt>
                <c:pt idx="1">
                  <c:v>5.2405907575036E-2</c:v>
                </c:pt>
                <c:pt idx="2">
                  <c:v>0</c:v>
                </c:pt>
                <c:pt idx="3">
                  <c:v>0</c:v>
                </c:pt>
                <c:pt idx="4">
                  <c:v>0.12382721341144</c:v>
                </c:pt>
                <c:pt idx="5">
                  <c:v>0</c:v>
                </c:pt>
                <c:pt idx="6">
                  <c:v>0</c:v>
                </c:pt>
                <c:pt idx="7">
                  <c:v>0</c:v>
                </c:pt>
                <c:pt idx="8">
                  <c:v>0</c:v>
                </c:pt>
                <c:pt idx="9">
                  <c:v>0</c:v>
                </c:pt>
                <c:pt idx="10">
                  <c:v>0</c:v>
                </c:pt>
                <c:pt idx="11">
                  <c:v>0</c:v>
                </c:pt>
                <c:pt idx="12">
                  <c:v>0</c:v>
                </c:pt>
                <c:pt idx="13">
                  <c:v>0.19021351467021999</c:v>
                </c:pt>
                <c:pt idx="14">
                  <c:v>0</c:v>
                </c:pt>
                <c:pt idx="15">
                  <c:v>0</c:v>
                </c:pt>
                <c:pt idx="16">
                  <c:v>0</c:v>
                </c:pt>
                <c:pt idx="17">
                  <c:v>0</c:v>
                </c:pt>
                <c:pt idx="18">
                  <c:v>0.48479087452470998</c:v>
                </c:pt>
                <c:pt idx="19">
                  <c:v>0</c:v>
                </c:pt>
                <c:pt idx="20">
                  <c:v>0.27556062333713</c:v>
                </c:pt>
                <c:pt idx="21">
                  <c:v>0</c:v>
                </c:pt>
                <c:pt idx="22">
                  <c:v>0</c:v>
                </c:pt>
                <c:pt idx="23">
                  <c:v>0</c:v>
                </c:pt>
                <c:pt idx="24">
                  <c:v>0</c:v>
                </c:pt>
                <c:pt idx="25">
                  <c:v>0</c:v>
                </c:pt>
                <c:pt idx="26">
                  <c:v>0</c:v>
                </c:pt>
                <c:pt idx="27">
                  <c:v>0</c:v>
                </c:pt>
                <c:pt idx="28">
                  <c:v>0</c:v>
                </c:pt>
                <c:pt idx="29">
                  <c:v>0.15175226442831999</c:v>
                </c:pt>
              </c:numCache>
            </c:numRef>
          </c:val>
          <c:smooth val="0"/>
          <c:extLst>
            <c:ext xmlns:c16="http://schemas.microsoft.com/office/drawing/2014/chart" uri="{C3380CC4-5D6E-409C-BE32-E72D297353CC}">
              <c16:uniqueId val="{00000000-6AFC-4387-AF62-D639B68F85BC}"/>
            </c:ext>
          </c:extLst>
        </c:ser>
        <c:dLbls>
          <c:showLegendKey val="0"/>
          <c:showVal val="0"/>
          <c:showCatName val="0"/>
          <c:showSerName val="0"/>
          <c:showPercent val="0"/>
          <c:showBubbleSize val="0"/>
        </c:dLbls>
        <c:smooth val="0"/>
        <c:axId val="291143528"/>
        <c:axId val="291147136"/>
      </c:lineChart>
      <c:catAx>
        <c:axId val="29114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47136"/>
        <c:crosses val="autoZero"/>
        <c:auto val="1"/>
        <c:lblAlgn val="ctr"/>
        <c:lblOffset val="100"/>
        <c:noMultiLvlLbl val="0"/>
      </c:catAx>
      <c:valAx>
        <c:axId val="29114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4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5</c:v>
                </c:pt>
                <c:pt idx="3">
                  <c:v>4</c:v>
                </c:pt>
                <c:pt idx="4">
                  <c:v>2</c:v>
                </c:pt>
                <c:pt idx="5">
                  <c:v>5</c:v>
                </c:pt>
                <c:pt idx="6">
                  <c:v>2</c:v>
                </c:pt>
              </c:numCache>
            </c:numRef>
          </c:val>
          <c:extLst>
            <c:ext xmlns:c16="http://schemas.microsoft.com/office/drawing/2014/chart" uri="{C3380CC4-5D6E-409C-BE32-E72D297353CC}">
              <c16:uniqueId val="{00000000-9B15-4E02-B31C-CA9DD5FC3C76}"/>
            </c:ext>
          </c:extLst>
        </c:ser>
        <c:dLbls>
          <c:showLegendKey val="0"/>
          <c:showVal val="0"/>
          <c:showCatName val="0"/>
          <c:showSerName val="0"/>
          <c:showPercent val="0"/>
          <c:showBubbleSize val="0"/>
        </c:dLbls>
        <c:gapWidth val="219"/>
        <c:overlap val="-27"/>
        <c:axId val="292975704"/>
        <c:axId val="292970784"/>
      </c:barChart>
      <c:catAx>
        <c:axId val="29297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70784"/>
        <c:crosses val="autoZero"/>
        <c:auto val="1"/>
        <c:lblAlgn val="ctr"/>
        <c:lblOffset val="100"/>
        <c:noMultiLvlLbl val="0"/>
      </c:catAx>
      <c:valAx>
        <c:axId val="29297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7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02D-4D59-A896-E36427D14803}"/>
            </c:ext>
          </c:extLst>
        </c:ser>
        <c:dLbls>
          <c:showLegendKey val="0"/>
          <c:showVal val="0"/>
          <c:showCatName val="0"/>
          <c:showSerName val="0"/>
          <c:showPercent val="0"/>
          <c:showBubbleSize val="0"/>
        </c:dLbls>
        <c:axId val="290741048"/>
        <c:axId val="290741376"/>
      </c:radarChart>
      <c:catAx>
        <c:axId val="29074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1376"/>
        <c:crosses val="autoZero"/>
        <c:auto val="1"/>
        <c:lblAlgn val="ctr"/>
        <c:lblOffset val="100"/>
        <c:noMultiLvlLbl val="0"/>
      </c:catAx>
      <c:valAx>
        <c:axId val="29074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9</c:v>
                </c:pt>
                <c:pt idx="1">
                  <c:v>5</c:v>
                </c:pt>
                <c:pt idx="2">
                  <c:v>3</c:v>
                </c:pt>
                <c:pt idx="3">
                  <c:v>0</c:v>
                </c:pt>
                <c:pt idx="4">
                  <c:v>2</c:v>
                </c:pt>
                <c:pt idx="5">
                  <c:v>4</c:v>
                </c:pt>
                <c:pt idx="6">
                  <c:v>6</c:v>
                </c:pt>
                <c:pt idx="7">
                  <c:v>1</c:v>
                </c:pt>
                <c:pt idx="8">
                  <c:v>-5</c:v>
                </c:pt>
                <c:pt idx="9">
                  <c:v>9</c:v>
                </c:pt>
                <c:pt idx="10">
                  <c:v>8</c:v>
                </c:pt>
                <c:pt idx="11">
                  <c:v>2</c:v>
                </c:pt>
                <c:pt idx="12">
                  <c:v>5</c:v>
                </c:pt>
                <c:pt idx="13">
                  <c:v>2</c:v>
                </c:pt>
                <c:pt idx="14">
                  <c:v>1</c:v>
                </c:pt>
                <c:pt idx="15">
                  <c:v>3</c:v>
                </c:pt>
                <c:pt idx="16">
                  <c:v>5</c:v>
                </c:pt>
                <c:pt idx="17">
                  <c:v>1</c:v>
                </c:pt>
                <c:pt idx="18">
                  <c:v>0</c:v>
                </c:pt>
                <c:pt idx="19">
                  <c:v>5</c:v>
                </c:pt>
                <c:pt idx="20">
                  <c:v>6</c:v>
                </c:pt>
                <c:pt idx="21">
                  <c:v>5</c:v>
                </c:pt>
                <c:pt idx="22">
                  <c:v>5</c:v>
                </c:pt>
                <c:pt idx="23">
                  <c:v>2</c:v>
                </c:pt>
                <c:pt idx="24">
                  <c:v>0</c:v>
                </c:pt>
                <c:pt idx="25">
                  <c:v>3</c:v>
                </c:pt>
                <c:pt idx="26">
                  <c:v>9</c:v>
                </c:pt>
                <c:pt idx="27">
                  <c:v>7</c:v>
                </c:pt>
                <c:pt idx="28">
                  <c:v>5</c:v>
                </c:pt>
                <c:pt idx="29">
                  <c:v>1</c:v>
                </c:pt>
              </c:numCache>
            </c:numRef>
          </c:val>
          <c:smooth val="0"/>
          <c:extLst>
            <c:ext xmlns:c16="http://schemas.microsoft.com/office/drawing/2014/chart" uri="{C3380CC4-5D6E-409C-BE32-E72D297353CC}">
              <c16:uniqueId val="{00000000-ABDD-43C7-8C0F-1E85D6207143}"/>
            </c:ext>
          </c:extLst>
        </c:ser>
        <c:dLbls>
          <c:showLegendKey val="0"/>
          <c:showVal val="0"/>
          <c:showCatName val="0"/>
          <c:showSerName val="0"/>
          <c:showPercent val="0"/>
          <c:showBubbleSize val="0"/>
        </c:dLbls>
        <c:smooth val="0"/>
        <c:axId val="290744656"/>
        <c:axId val="290745312"/>
      </c:lineChart>
      <c:catAx>
        <c:axId val="29074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5312"/>
        <c:crosses val="autoZero"/>
        <c:auto val="1"/>
        <c:lblAlgn val="ctr"/>
        <c:lblOffset val="100"/>
        <c:noMultiLvlLbl val="0"/>
      </c:catAx>
      <c:valAx>
        <c:axId val="29074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0</c:v>
                </c:pt>
                <c:pt idx="1">
                  <c:v>1</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0-3813-49B5-9006-3BEAC310E724}"/>
            </c:ext>
          </c:extLst>
        </c:ser>
        <c:dLbls>
          <c:showLegendKey val="0"/>
          <c:showVal val="0"/>
          <c:showCatName val="0"/>
          <c:showSerName val="0"/>
          <c:showPercent val="0"/>
          <c:showBubbleSize val="0"/>
        </c:dLbls>
        <c:smooth val="0"/>
        <c:axId val="299672328"/>
        <c:axId val="299674624"/>
      </c:lineChart>
      <c:catAx>
        <c:axId val="29967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74624"/>
        <c:crosses val="autoZero"/>
        <c:auto val="1"/>
        <c:lblAlgn val="ctr"/>
        <c:lblOffset val="100"/>
        <c:noMultiLvlLbl val="0"/>
      </c:catAx>
      <c:valAx>
        <c:axId val="29967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7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2</c:v>
                </c:pt>
                <c:pt idx="3">
                  <c:v>0</c:v>
                </c:pt>
                <c:pt idx="4">
                  <c:v>2</c:v>
                </c:pt>
                <c:pt idx="5">
                  <c:v>0</c:v>
                </c:pt>
                <c:pt idx="6">
                  <c:v>0</c:v>
                </c:pt>
              </c:numCache>
            </c:numRef>
          </c:val>
          <c:extLst>
            <c:ext xmlns:c16="http://schemas.microsoft.com/office/drawing/2014/chart" uri="{C3380CC4-5D6E-409C-BE32-E72D297353CC}">
              <c16:uniqueId val="{00000000-184E-4A7F-9E78-9B34237D9D5D}"/>
            </c:ext>
          </c:extLst>
        </c:ser>
        <c:dLbls>
          <c:showLegendKey val="0"/>
          <c:showVal val="0"/>
          <c:showCatName val="0"/>
          <c:showSerName val="0"/>
          <c:showPercent val="0"/>
          <c:showBubbleSize val="0"/>
        </c:dLbls>
        <c:gapWidth val="219"/>
        <c:overlap val="-27"/>
        <c:axId val="303396192"/>
        <c:axId val="303388648"/>
      </c:barChart>
      <c:catAx>
        <c:axId val="30339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88648"/>
        <c:crosses val="autoZero"/>
        <c:auto val="1"/>
        <c:lblAlgn val="ctr"/>
        <c:lblOffset val="100"/>
        <c:noMultiLvlLbl val="0"/>
      </c:catAx>
      <c:valAx>
        <c:axId val="30338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0.30421142694171999</c:v>
                </c:pt>
                <c:pt idx="2">
                  <c:v>0.23291187375226</c:v>
                </c:pt>
                <c:pt idx="4">
                  <c:v>0.10219602623824001</c:v>
                </c:pt>
              </c:numCache>
            </c:numRef>
          </c:val>
          <c:extLst>
            <c:ext xmlns:c16="http://schemas.microsoft.com/office/drawing/2014/chart" uri="{C3380CC4-5D6E-409C-BE32-E72D297353CC}">
              <c16:uniqueId val="{00000000-E202-4304-8E6D-153EE81FA461}"/>
            </c:ext>
          </c:extLst>
        </c:ser>
        <c:dLbls>
          <c:showLegendKey val="0"/>
          <c:showVal val="0"/>
          <c:showCatName val="0"/>
          <c:showSerName val="0"/>
          <c:showPercent val="0"/>
          <c:showBubbleSize val="0"/>
        </c:dLbls>
        <c:gapWidth val="219"/>
        <c:overlap val="-27"/>
        <c:axId val="303392584"/>
        <c:axId val="303396520"/>
      </c:barChart>
      <c:catAx>
        <c:axId val="30339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6520"/>
        <c:crosses val="autoZero"/>
        <c:auto val="1"/>
        <c:lblAlgn val="ctr"/>
        <c:lblOffset val="100"/>
        <c:noMultiLvlLbl val="0"/>
      </c:catAx>
      <c:valAx>
        <c:axId val="30339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6</c:v>
                </c:pt>
              </c:numCache>
            </c:numRef>
          </c:val>
          <c:extLst>
            <c:ext xmlns:c16="http://schemas.microsoft.com/office/drawing/2014/chart" uri="{C3380CC4-5D6E-409C-BE32-E72D297353CC}">
              <c16:uniqueId val="{00000000-047A-4F5C-A486-9E34A33D6760}"/>
            </c:ext>
          </c:extLst>
        </c:ser>
        <c:dLbls>
          <c:showLegendKey val="0"/>
          <c:showVal val="0"/>
          <c:showCatName val="0"/>
          <c:showSerName val="0"/>
          <c:showPercent val="0"/>
          <c:showBubbleSize val="0"/>
        </c:dLbls>
        <c:gapWidth val="150"/>
        <c:overlap val="100"/>
        <c:axId val="303390616"/>
        <c:axId val="303395208"/>
      </c:barChart>
      <c:catAx>
        <c:axId val="30339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5208"/>
        <c:crosses val="autoZero"/>
        <c:auto val="1"/>
        <c:lblAlgn val="ctr"/>
        <c:lblOffset val="100"/>
        <c:noMultiLvlLbl val="0"/>
      </c:catAx>
      <c:valAx>
        <c:axId val="303395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0.15212740670311001</c:v>
                </c:pt>
                <c:pt idx="13">
                  <c:v>0.19015925837889</c:v>
                </c:pt>
                <c:pt idx="14">
                  <c:v>0.12360351794627999</c:v>
                </c:pt>
                <c:pt idx="15">
                  <c:v>0</c:v>
                </c:pt>
                <c:pt idx="16">
                  <c:v>0</c:v>
                </c:pt>
                <c:pt idx="17">
                  <c:v>0</c:v>
                </c:pt>
                <c:pt idx="18">
                  <c:v>0</c:v>
                </c:pt>
                <c:pt idx="19">
                  <c:v>5.2293796054194999E-2</c:v>
                </c:pt>
                <c:pt idx="20">
                  <c:v>0</c:v>
                </c:pt>
                <c:pt idx="21">
                  <c:v>0.48490610886618002</c:v>
                </c:pt>
                <c:pt idx="22">
                  <c:v>0</c:v>
                </c:pt>
                <c:pt idx="23">
                  <c:v>0.27573092464938997</c:v>
                </c:pt>
              </c:numCache>
            </c:numRef>
          </c:val>
          <c:smooth val="0"/>
          <c:extLst>
            <c:ext xmlns:c16="http://schemas.microsoft.com/office/drawing/2014/chart" uri="{C3380CC4-5D6E-409C-BE32-E72D297353CC}">
              <c16:uniqueId val="{00000000-2E9C-4032-B638-A4BFC99DB126}"/>
            </c:ext>
          </c:extLst>
        </c:ser>
        <c:dLbls>
          <c:showLegendKey val="0"/>
          <c:showVal val="0"/>
          <c:showCatName val="0"/>
          <c:showSerName val="0"/>
          <c:showPercent val="0"/>
          <c:showBubbleSize val="0"/>
        </c:dLbls>
        <c:smooth val="0"/>
        <c:axId val="303397176"/>
        <c:axId val="303397504"/>
      </c:lineChart>
      <c:catAx>
        <c:axId val="30339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7504"/>
        <c:crosses val="autoZero"/>
        <c:auto val="1"/>
        <c:lblAlgn val="ctr"/>
        <c:lblOffset val="100"/>
        <c:noMultiLvlLbl val="0"/>
      </c:catAx>
      <c:valAx>
        <c:axId val="30339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0</c:v>
                </c:pt>
                <c:pt idx="16">
                  <c:v>0</c:v>
                </c:pt>
                <c:pt idx="17">
                  <c:v>0</c:v>
                </c:pt>
                <c:pt idx="18">
                  <c:v>0</c:v>
                </c:pt>
                <c:pt idx="19">
                  <c:v>1</c:v>
                </c:pt>
                <c:pt idx="20">
                  <c:v>0</c:v>
                </c:pt>
                <c:pt idx="21">
                  <c:v>1</c:v>
                </c:pt>
                <c:pt idx="22">
                  <c:v>0</c:v>
                </c:pt>
                <c:pt idx="23">
                  <c:v>1</c:v>
                </c:pt>
              </c:numCache>
            </c:numRef>
          </c:val>
          <c:smooth val="0"/>
          <c:extLst>
            <c:ext xmlns:c16="http://schemas.microsoft.com/office/drawing/2014/chart" uri="{C3380CC4-5D6E-409C-BE32-E72D297353CC}">
              <c16:uniqueId val="{00000000-DACF-42AE-BD7D-935ED36B685A}"/>
            </c:ext>
          </c:extLst>
        </c:ser>
        <c:dLbls>
          <c:showLegendKey val="0"/>
          <c:showVal val="0"/>
          <c:showCatName val="0"/>
          <c:showSerName val="0"/>
          <c:showPercent val="0"/>
          <c:showBubbleSize val="0"/>
        </c:dLbls>
        <c:smooth val="0"/>
        <c:axId val="240559640"/>
        <c:axId val="240559968"/>
      </c:lineChart>
      <c:catAx>
        <c:axId val="24055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59968"/>
        <c:crosses val="autoZero"/>
        <c:auto val="1"/>
        <c:lblAlgn val="ctr"/>
        <c:lblOffset val="100"/>
        <c:noMultiLvlLbl val="0"/>
      </c:catAx>
      <c:valAx>
        <c:axId val="24055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5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0.21308025005935999</c:v>
                </c:pt>
                <c:pt idx="3">
                  <c:v>0</c:v>
                </c:pt>
                <c:pt idx="4">
                  <c:v>0</c:v>
                </c:pt>
                <c:pt idx="5">
                  <c:v>0</c:v>
                </c:pt>
                <c:pt idx="6">
                  <c:v>0</c:v>
                </c:pt>
              </c:numCache>
            </c:numRef>
          </c:val>
          <c:extLst>
            <c:ext xmlns:c16="http://schemas.microsoft.com/office/drawing/2014/chart" uri="{C3380CC4-5D6E-409C-BE32-E72D297353CC}">
              <c16:uniqueId val="{00000000-436A-4BF7-96DD-66709BE68F08}"/>
            </c:ext>
          </c:extLst>
        </c:ser>
        <c:dLbls>
          <c:showLegendKey val="0"/>
          <c:showVal val="0"/>
          <c:showCatName val="0"/>
          <c:showSerName val="0"/>
          <c:showPercent val="0"/>
          <c:showBubbleSize val="0"/>
        </c:dLbls>
        <c:gapWidth val="219"/>
        <c:overlap val="-27"/>
        <c:axId val="302174464"/>
        <c:axId val="302175120"/>
      </c:barChart>
      <c:catAx>
        <c:axId val="30217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5120"/>
        <c:crosses val="autoZero"/>
        <c:auto val="1"/>
        <c:lblAlgn val="ctr"/>
        <c:lblOffset val="100"/>
        <c:noMultiLvlLbl val="0"/>
      </c:catAx>
      <c:valAx>
        <c:axId val="30217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206</c:v>
                </c:pt>
              </c:numCache>
            </c:numRef>
          </c:val>
          <c:extLst>
            <c:ext xmlns:c16="http://schemas.microsoft.com/office/drawing/2014/chart" uri="{C3380CC4-5D6E-409C-BE32-E72D297353CC}">
              <c16:uniqueId val="{00000000-3745-4C28-A55A-2B66B12D38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14</c:v>
                </c:pt>
              </c:numCache>
            </c:numRef>
          </c:val>
          <c:extLst>
            <c:ext xmlns:c16="http://schemas.microsoft.com/office/drawing/2014/chart" uri="{C3380CC4-5D6E-409C-BE32-E72D297353CC}">
              <c16:uniqueId val="{00000001-3745-4C28-A55A-2B66B12D380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3745-4C28-A55A-2B66B12D380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3745-4C28-A55A-2B66B12D38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3745-4C28-A55A-2B66B12D38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3745-4C28-A55A-2B66B12D380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3</c:v>
                </c:pt>
              </c:numCache>
            </c:numRef>
          </c:val>
          <c:extLst>
            <c:ext xmlns:c16="http://schemas.microsoft.com/office/drawing/2014/chart" uri="{C3380CC4-5D6E-409C-BE32-E72D297353CC}">
              <c16:uniqueId val="{00000006-3745-4C28-A55A-2B66B12D380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46</c:v>
                </c:pt>
              </c:numCache>
            </c:numRef>
          </c:val>
          <c:extLst>
            <c:ext xmlns:c16="http://schemas.microsoft.com/office/drawing/2014/chart" uri="{C3380CC4-5D6E-409C-BE32-E72D297353CC}">
              <c16:uniqueId val="{00000007-3745-4C28-A55A-2B66B12D3805}"/>
            </c:ext>
          </c:extLst>
        </c:ser>
        <c:dLbls>
          <c:showLegendKey val="0"/>
          <c:showVal val="0"/>
          <c:showCatName val="0"/>
          <c:showSerName val="0"/>
          <c:showPercent val="0"/>
          <c:showBubbleSize val="0"/>
        </c:dLbls>
        <c:gapWidth val="150"/>
        <c:overlap val="100"/>
        <c:axId val="302175448"/>
        <c:axId val="302173152"/>
      </c:barChart>
      <c:catAx>
        <c:axId val="30217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3152"/>
        <c:crosses val="autoZero"/>
        <c:auto val="1"/>
        <c:lblAlgn val="ctr"/>
        <c:lblOffset val="100"/>
        <c:noMultiLvlLbl val="0"/>
      </c:catAx>
      <c:valAx>
        <c:axId val="302173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509-469B-88F9-0DB12C47A59A}"/>
            </c:ext>
          </c:extLst>
        </c:ser>
        <c:dLbls>
          <c:showLegendKey val="0"/>
          <c:showVal val="0"/>
          <c:showCatName val="0"/>
          <c:showSerName val="0"/>
          <c:showPercent val="0"/>
          <c:showBubbleSize val="0"/>
        </c:dLbls>
        <c:gapWidth val="219"/>
        <c:overlap val="-27"/>
        <c:axId val="302166264"/>
        <c:axId val="302169216"/>
      </c:barChart>
      <c:catAx>
        <c:axId val="30216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69216"/>
        <c:crosses val="autoZero"/>
        <c:auto val="1"/>
        <c:lblAlgn val="ctr"/>
        <c:lblOffset val="100"/>
        <c:noMultiLvlLbl val="0"/>
      </c:catAx>
      <c:valAx>
        <c:axId val="30216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6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0EBA-6CBF-4B6E-BF56-789D8C009A0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FF6AEBE-A6EB-4AEC-95B4-C31B29CC2B6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73778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BB56-9021-463B-B093-8AF3D7ACA23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9DE9CE4-5CF9-4B6B-9126-552FC89E63CE}"/>
              </a:ext>
            </a:extLst>
          </p:cNvPr>
          <p:cNvGraphicFramePr>
            <a:graphicFrameLocks noGrp="1"/>
          </p:cNvGraphicFramePr>
          <p:nvPr>
            <p:ph type="tbl" sz="quarter" idx="13"/>
            <p:extLst>
              <p:ext uri="{D42A27DB-BD31-4B8C-83A1-F6EECF244321}">
                <p14:modId xmlns:p14="http://schemas.microsoft.com/office/powerpoint/2010/main" val="190513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78109"/>
                    </a:ext>
                  </a:extLst>
                </a:gridCol>
                <a:gridCol w="740664">
                  <a:extLst>
                    <a:ext uri="{9D8B030D-6E8A-4147-A177-3AD203B41FA5}">
                      <a16:colId xmlns:a16="http://schemas.microsoft.com/office/drawing/2014/main" val="3425285802"/>
                    </a:ext>
                  </a:extLst>
                </a:gridCol>
                <a:gridCol w="740664">
                  <a:extLst>
                    <a:ext uri="{9D8B030D-6E8A-4147-A177-3AD203B41FA5}">
                      <a16:colId xmlns:a16="http://schemas.microsoft.com/office/drawing/2014/main" val="4213810571"/>
                    </a:ext>
                  </a:extLst>
                </a:gridCol>
                <a:gridCol w="740664">
                  <a:extLst>
                    <a:ext uri="{9D8B030D-6E8A-4147-A177-3AD203B41FA5}">
                      <a16:colId xmlns:a16="http://schemas.microsoft.com/office/drawing/2014/main" val="3775403297"/>
                    </a:ext>
                  </a:extLst>
                </a:gridCol>
                <a:gridCol w="740664">
                  <a:extLst>
                    <a:ext uri="{9D8B030D-6E8A-4147-A177-3AD203B41FA5}">
                      <a16:colId xmlns:a16="http://schemas.microsoft.com/office/drawing/2014/main" val="2963354339"/>
                    </a:ext>
                  </a:extLst>
                </a:gridCol>
                <a:gridCol w="740664">
                  <a:extLst>
                    <a:ext uri="{9D8B030D-6E8A-4147-A177-3AD203B41FA5}">
                      <a16:colId xmlns:a16="http://schemas.microsoft.com/office/drawing/2014/main" val="3079568005"/>
                    </a:ext>
                  </a:extLst>
                </a:gridCol>
                <a:gridCol w="740664">
                  <a:extLst>
                    <a:ext uri="{9D8B030D-6E8A-4147-A177-3AD203B41FA5}">
                      <a16:colId xmlns:a16="http://schemas.microsoft.com/office/drawing/2014/main" val="356507333"/>
                    </a:ext>
                  </a:extLst>
                </a:gridCol>
                <a:gridCol w="740664">
                  <a:extLst>
                    <a:ext uri="{9D8B030D-6E8A-4147-A177-3AD203B41FA5}">
                      <a16:colId xmlns:a16="http://schemas.microsoft.com/office/drawing/2014/main" val="3713919435"/>
                    </a:ext>
                  </a:extLst>
                </a:gridCol>
                <a:gridCol w="740664">
                  <a:extLst>
                    <a:ext uri="{9D8B030D-6E8A-4147-A177-3AD203B41FA5}">
                      <a16:colId xmlns:a16="http://schemas.microsoft.com/office/drawing/2014/main" val="106453771"/>
                    </a:ext>
                  </a:extLst>
                </a:gridCol>
                <a:gridCol w="740664">
                  <a:extLst>
                    <a:ext uri="{9D8B030D-6E8A-4147-A177-3AD203B41FA5}">
                      <a16:colId xmlns:a16="http://schemas.microsoft.com/office/drawing/2014/main" val="29771322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557975"/>
                  </a:ext>
                </a:extLst>
              </a:tr>
              <a:tr h="370840">
                <a:tc>
                  <a:txBody>
                    <a:bodyPr/>
                    <a:lstStyle/>
                    <a:p>
                      <a:r>
                        <a:rPr lang="en-US" sz="1000"/>
                        <a:t>Grupo Ramos</a:t>
                      </a:r>
                    </a:p>
                  </a:txBody>
                  <a:tcPr/>
                </a:tc>
                <a:tc>
                  <a:txBody>
                    <a:bodyPr/>
                    <a:lstStyle/>
                    <a:p>
                      <a:r>
                        <a:rPr lang="en-US" sz="1000"/>
                        <a:t>21088</a:t>
                      </a:r>
                    </a:p>
                  </a:txBody>
                  <a:tcPr/>
                </a:tc>
                <a:tc>
                  <a:txBody>
                    <a:bodyPr/>
                    <a:lstStyle/>
                    <a:p>
                      <a:r>
                        <a:rPr lang="en-US" sz="1000"/>
                        <a:t>109</a:t>
                      </a:r>
                    </a:p>
                  </a:txBody>
                  <a:tcPr/>
                </a:tc>
                <a:tc>
                  <a:txBody>
                    <a:bodyPr/>
                    <a:lstStyle/>
                    <a:p>
                      <a:r>
                        <a:rPr lang="en-US" sz="1000"/>
                        <a:t>6</a:t>
                      </a:r>
                    </a:p>
                  </a:txBody>
                  <a:tcPr/>
                </a:tc>
                <a:tc>
                  <a:txBody>
                    <a:bodyPr/>
                    <a:lstStyle/>
                    <a:p>
                      <a:r>
                        <a:rPr lang="en-US" sz="1000"/>
                        <a:t>220</a:t>
                      </a:r>
                    </a:p>
                  </a:txBody>
                  <a:tcPr/>
                </a:tc>
                <a:tc>
                  <a:txBody>
                    <a:bodyPr/>
                    <a:lstStyle/>
                    <a:p>
                      <a:r>
                        <a:rPr lang="en-US" sz="1000"/>
                        <a:t>3</a:t>
                      </a:r>
                    </a:p>
                  </a:txBody>
                  <a:tcPr/>
                </a:tc>
                <a:tc>
                  <a:txBody>
                    <a:bodyPr/>
                    <a:lstStyle/>
                    <a:p>
                      <a:r>
                        <a:rPr lang="en-US" sz="1000"/>
                        <a:t>46</a:t>
                      </a:r>
                    </a:p>
                  </a:txBody>
                  <a:tcPr/>
                </a:tc>
                <a:tc>
                  <a:txBody>
                    <a:bodyPr/>
                    <a:lstStyle/>
                    <a:p>
                      <a:r>
                        <a:rPr lang="en-US" sz="1000"/>
                        <a:t>0</a:t>
                      </a:r>
                    </a:p>
                  </a:txBody>
                  <a:tcPr/>
                </a:tc>
                <a:tc>
                  <a:txBody>
                    <a:bodyPr/>
                    <a:lstStyle/>
                    <a:p>
                      <a:r>
                        <a:rPr lang="en-US" sz="1000"/>
                        <a:t>0.2132%</a:t>
                      </a:r>
                    </a:p>
                  </a:txBody>
                  <a:tcPr/>
                </a:tc>
                <a:tc>
                  <a:txBody>
                    <a:bodyPr/>
                    <a:lstStyle/>
                    <a:p>
                      <a:r>
                        <a:rPr lang="en-US" sz="1000"/>
                        <a:t>0.0%</a:t>
                      </a:r>
                    </a:p>
                  </a:txBody>
                  <a:tcPr/>
                </a:tc>
                <a:extLst>
                  <a:ext uri="{0D108BD9-81ED-4DB2-BD59-A6C34878D82A}">
                    <a16:rowId xmlns:a16="http://schemas.microsoft.com/office/drawing/2014/main" val="3383545818"/>
                  </a:ext>
                </a:extLst>
              </a:tr>
            </a:tbl>
          </a:graphicData>
        </a:graphic>
      </p:graphicFrame>
      <p:sp>
        <p:nvSpPr>
          <p:cNvPr id="4" name="Text Placeholder 3">
            <a:extLst>
              <a:ext uri="{FF2B5EF4-FFF2-40B4-BE49-F238E27FC236}">
                <a16:creationId xmlns:a16="http://schemas.microsoft.com/office/drawing/2014/main" id="{D1EEE4B5-09CD-4FD6-B630-F8C91A8EF31C}"/>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286434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C75D-5C25-4765-B0FF-07B2E9D56B4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0A94E07-FD98-4931-88C3-792F59FC7AA4}"/>
              </a:ext>
            </a:extLst>
          </p:cNvPr>
          <p:cNvGraphicFramePr>
            <a:graphicFrameLocks noGrp="1"/>
          </p:cNvGraphicFramePr>
          <p:nvPr>
            <p:ph type="chart" sz="quarter" idx="13"/>
            <p:extLst>
              <p:ext uri="{D42A27DB-BD31-4B8C-83A1-F6EECF244321}">
                <p14:modId xmlns:p14="http://schemas.microsoft.com/office/powerpoint/2010/main" val="1546436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E2510-3104-46F6-940C-37B7312F639F}"/>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222F20BD-F076-4F4E-AC14-6C411E35F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13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AB467-38D3-4C35-8DCF-00C14E4A147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F518F8E-0B14-45C2-B3C6-FAD7F078BA9C}"/>
              </a:ext>
            </a:extLst>
          </p:cNvPr>
          <p:cNvGraphicFramePr>
            <a:graphicFrameLocks noGrp="1"/>
          </p:cNvGraphicFramePr>
          <p:nvPr>
            <p:ph type="chart" sz="quarter" idx="13"/>
            <p:extLst>
              <p:ext uri="{D42A27DB-BD31-4B8C-83A1-F6EECF244321}">
                <p14:modId xmlns:p14="http://schemas.microsoft.com/office/powerpoint/2010/main" val="1851250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2F469-989A-4319-8CD6-ABF263F6CDE3}"/>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33CC09CC-8D50-4127-A572-7F419356C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248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3499-C856-488C-A384-2B85CBB5FE6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CB2C87B-F417-47F7-9497-EA3DB963A04A}"/>
              </a:ext>
            </a:extLst>
          </p:cNvPr>
          <p:cNvGraphicFramePr>
            <a:graphicFrameLocks noGrp="1"/>
          </p:cNvGraphicFramePr>
          <p:nvPr>
            <p:ph type="chart" sz="quarter" idx="13"/>
            <p:extLst>
              <p:ext uri="{D42A27DB-BD31-4B8C-83A1-F6EECF244321}">
                <p14:modId xmlns:p14="http://schemas.microsoft.com/office/powerpoint/2010/main" val="2514684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21F10-4C0C-47A5-A854-995690771468}"/>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8CF4AA3-6A58-4E08-B1C0-E44ED6330A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54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9771B-25DC-4DD5-8E98-9016466F78B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34AF916-680E-4C50-A0F4-02CC11EFB7B4}"/>
              </a:ext>
            </a:extLst>
          </p:cNvPr>
          <p:cNvGraphicFramePr>
            <a:graphicFrameLocks noGrp="1"/>
          </p:cNvGraphicFramePr>
          <p:nvPr>
            <p:ph type="chart" sz="quarter" idx="13"/>
            <p:extLst>
              <p:ext uri="{D42A27DB-BD31-4B8C-83A1-F6EECF244321}">
                <p14:modId xmlns:p14="http://schemas.microsoft.com/office/powerpoint/2010/main" val="3272861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88F3A-9414-4E25-A8FE-C646A4B40D99}"/>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5155250C-B12A-4BE9-BDC4-D90DD53FF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09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E0F4-E703-4DE1-8212-3F7213E2B68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950DE88-A49C-4E43-9A13-94E717F7E911}"/>
              </a:ext>
            </a:extLst>
          </p:cNvPr>
          <p:cNvGraphicFramePr>
            <a:graphicFrameLocks noGrp="1"/>
          </p:cNvGraphicFramePr>
          <p:nvPr>
            <p:ph type="chart" sz="quarter" idx="13"/>
            <p:extLst>
              <p:ext uri="{D42A27DB-BD31-4B8C-83A1-F6EECF244321}">
                <p14:modId xmlns:p14="http://schemas.microsoft.com/office/powerpoint/2010/main" val="3133164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954D5-E1AE-4F97-9FF3-8C3E4F5DD218}"/>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14973488-96EA-4F89-84D6-044B42CD9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975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C9F7-432A-4684-AB4C-8630F522680B}"/>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AA6F8650-E34F-43E9-A0AE-1C301BFC9082}"/>
              </a:ext>
            </a:extLst>
          </p:cNvPr>
          <p:cNvGraphicFramePr>
            <a:graphicFrameLocks noGrp="1"/>
          </p:cNvGraphicFramePr>
          <p:nvPr>
            <p:ph type="tbl" sz="quarter" idx="13"/>
            <p:extLst>
              <p:ext uri="{D42A27DB-BD31-4B8C-83A1-F6EECF244321}">
                <p14:modId xmlns:p14="http://schemas.microsoft.com/office/powerpoint/2010/main" val="422253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2434978"/>
                    </a:ext>
                  </a:extLst>
                </a:gridCol>
                <a:gridCol w="658368">
                  <a:extLst>
                    <a:ext uri="{9D8B030D-6E8A-4147-A177-3AD203B41FA5}">
                      <a16:colId xmlns:a16="http://schemas.microsoft.com/office/drawing/2014/main" val="3063091728"/>
                    </a:ext>
                  </a:extLst>
                </a:gridCol>
                <a:gridCol w="658368">
                  <a:extLst>
                    <a:ext uri="{9D8B030D-6E8A-4147-A177-3AD203B41FA5}">
                      <a16:colId xmlns:a16="http://schemas.microsoft.com/office/drawing/2014/main" val="4092483478"/>
                    </a:ext>
                  </a:extLst>
                </a:gridCol>
                <a:gridCol w="658368">
                  <a:extLst>
                    <a:ext uri="{9D8B030D-6E8A-4147-A177-3AD203B41FA5}">
                      <a16:colId xmlns:a16="http://schemas.microsoft.com/office/drawing/2014/main" val="3664048787"/>
                    </a:ext>
                  </a:extLst>
                </a:gridCol>
                <a:gridCol w="658368">
                  <a:extLst>
                    <a:ext uri="{9D8B030D-6E8A-4147-A177-3AD203B41FA5}">
                      <a16:colId xmlns:a16="http://schemas.microsoft.com/office/drawing/2014/main" val="4011691665"/>
                    </a:ext>
                  </a:extLst>
                </a:gridCol>
                <a:gridCol w="658368">
                  <a:extLst>
                    <a:ext uri="{9D8B030D-6E8A-4147-A177-3AD203B41FA5}">
                      <a16:colId xmlns:a16="http://schemas.microsoft.com/office/drawing/2014/main" val="2071185737"/>
                    </a:ext>
                  </a:extLst>
                </a:gridCol>
                <a:gridCol w="658368">
                  <a:extLst>
                    <a:ext uri="{9D8B030D-6E8A-4147-A177-3AD203B41FA5}">
                      <a16:colId xmlns:a16="http://schemas.microsoft.com/office/drawing/2014/main" val="3241016198"/>
                    </a:ext>
                  </a:extLst>
                </a:gridCol>
                <a:gridCol w="658368">
                  <a:extLst>
                    <a:ext uri="{9D8B030D-6E8A-4147-A177-3AD203B41FA5}">
                      <a16:colId xmlns:a16="http://schemas.microsoft.com/office/drawing/2014/main" val="370415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101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- 2017-06-19 21:12:11</a:t>
                      </a:r>
                      <a:r>
                        <a:rPr kumimoji="0" lang="es-ES" sz="1000" b="0" i="0" u="none" strike="noStrike" kern="1200" cap="none" spc="0" normalizeH="0" baseline="0" noProof="0">
                          <a:ln>
                            <a:noFill/>
                          </a:ln>
                          <a:solidFill>
                            <a:prstClr val="black"/>
                          </a:solidFill>
                          <a:effectLst/>
                          <a:uLnTx/>
                          <a:uFillTx/>
                          <a:latin typeface="+mn-lt"/>
                          <a:ea typeface="+mn-ea"/>
                          <a:cs typeface="+mn-cs"/>
                        </a:rPr>
                        <a:t>
Grupo Ramos participó en la Firma de Compromiso que organizó UNICEF con diversas empresas del país, para promover la campaña sobre el rol del padre en la primera infancia, con el lema #LaPrimeraInfanciaImporta. 
Durante el encuentro, Berenice Méndez, Directora de Comunicación y Responsabilidad Social Corporativa, explicó que en el marco del acuerdo de colaboración que posee Grupo Ramos con esta institución, la empresa utilizará sus canales internos y plataformas digitales para comunicar a sus colaboradores y clientes los mensajes sobre el rol de los padres y la importancia de esta figura en la vida de los hijos durante los primeros años de vida. 
Luego de sus palabras, Berenice presentó a un colaborador de la empresa que es un súper papá: Vinicio Lora, gerente de Operaciones de Aprezio, quien invitó a los padres a ser un modelo a seguir para sus hijos, dedicando tiempo de calidad y trabajando junto a la madre en la crianza de los niños.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5137777"/>
                  </a:ext>
                </a:extLst>
              </a:tr>
            </a:tbl>
          </a:graphicData>
        </a:graphic>
      </p:graphicFrame>
      <p:sp>
        <p:nvSpPr>
          <p:cNvPr id="4" name="Text Placeholder 3">
            <a:extLst>
              <a:ext uri="{FF2B5EF4-FFF2-40B4-BE49-F238E27FC236}">
                <a16:creationId xmlns:a16="http://schemas.microsoft.com/office/drawing/2014/main" id="{4968731D-4B4F-44F9-B103-6CCC9F8ECA52}"/>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673540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647A-C3F1-4EEC-A6B5-29185D143DCD}"/>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C9AE9B05-1D39-4F12-A949-6BEC02442E1D}"/>
              </a:ext>
            </a:extLst>
          </p:cNvPr>
          <p:cNvGraphicFramePr>
            <a:graphicFrameLocks noGrp="1"/>
          </p:cNvGraphicFramePr>
          <p:nvPr>
            <p:ph type="tbl" sz="quarter" idx="13"/>
            <p:extLst>
              <p:ext uri="{D42A27DB-BD31-4B8C-83A1-F6EECF244321}">
                <p14:modId xmlns:p14="http://schemas.microsoft.com/office/powerpoint/2010/main" val="413360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7255381"/>
                    </a:ext>
                  </a:extLst>
                </a:gridCol>
                <a:gridCol w="658368">
                  <a:extLst>
                    <a:ext uri="{9D8B030D-6E8A-4147-A177-3AD203B41FA5}">
                      <a16:colId xmlns:a16="http://schemas.microsoft.com/office/drawing/2014/main" val="1411586821"/>
                    </a:ext>
                  </a:extLst>
                </a:gridCol>
                <a:gridCol w="658368">
                  <a:extLst>
                    <a:ext uri="{9D8B030D-6E8A-4147-A177-3AD203B41FA5}">
                      <a16:colId xmlns:a16="http://schemas.microsoft.com/office/drawing/2014/main" val="1188464792"/>
                    </a:ext>
                  </a:extLst>
                </a:gridCol>
                <a:gridCol w="658368">
                  <a:extLst>
                    <a:ext uri="{9D8B030D-6E8A-4147-A177-3AD203B41FA5}">
                      <a16:colId xmlns:a16="http://schemas.microsoft.com/office/drawing/2014/main" val="3098928417"/>
                    </a:ext>
                  </a:extLst>
                </a:gridCol>
                <a:gridCol w="658368">
                  <a:extLst>
                    <a:ext uri="{9D8B030D-6E8A-4147-A177-3AD203B41FA5}">
                      <a16:colId xmlns:a16="http://schemas.microsoft.com/office/drawing/2014/main" val="3340629774"/>
                    </a:ext>
                  </a:extLst>
                </a:gridCol>
                <a:gridCol w="658368">
                  <a:extLst>
                    <a:ext uri="{9D8B030D-6E8A-4147-A177-3AD203B41FA5}">
                      <a16:colId xmlns:a16="http://schemas.microsoft.com/office/drawing/2014/main" val="2201569780"/>
                    </a:ext>
                  </a:extLst>
                </a:gridCol>
                <a:gridCol w="658368">
                  <a:extLst>
                    <a:ext uri="{9D8B030D-6E8A-4147-A177-3AD203B41FA5}">
                      <a16:colId xmlns:a16="http://schemas.microsoft.com/office/drawing/2014/main" val="1057423633"/>
                    </a:ext>
                  </a:extLst>
                </a:gridCol>
                <a:gridCol w="658368">
                  <a:extLst>
                    <a:ext uri="{9D8B030D-6E8A-4147-A177-3AD203B41FA5}">
                      <a16:colId xmlns:a16="http://schemas.microsoft.com/office/drawing/2014/main" val="3307909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632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- 2017-06-21 23:45:27</a:t>
                      </a:r>
                      <a:r>
                        <a:rPr kumimoji="0" lang="es-ES" sz="1000" b="0" i="0" u="none" strike="noStrike" kern="1200" cap="none" spc="0" normalizeH="0" baseline="0" noProof="0">
                          <a:ln>
                            <a:noFill/>
                          </a:ln>
                          <a:solidFill>
                            <a:prstClr val="black"/>
                          </a:solidFill>
                          <a:effectLst/>
                          <a:uLnTx/>
                          <a:uFillTx/>
                          <a:latin typeface="+mn-lt"/>
                          <a:ea typeface="+mn-ea"/>
                          <a:cs typeface="+mn-cs"/>
                        </a:rPr>
                        <a:t>
Mercedes Ramos, Presidenta Ejecutiva de Grupo Ramos, participó en el 6to Foro de Negocios del Intec en el que se abordó el tema de la reputación como activo de los grupos familiares empresariales. Mercedes destacó la importancia de la coherencia y la transparencia en el manejo de la reputación de las empresas.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567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- 2017-06-14 13:38:50</a:t>
                      </a:r>
                      <a:r>
                        <a:rPr kumimoji="0" lang="es-ES" sz="1000" b="0" i="0" u="none" strike="noStrike" kern="1200" cap="none" spc="0" normalizeH="0" baseline="0" noProof="0">
                          <a:ln>
                            <a:noFill/>
                          </a:ln>
                          <a:solidFill>
                            <a:prstClr val="black"/>
                          </a:solidFill>
                          <a:effectLst/>
                          <a:uLnTx/>
                          <a:uFillTx/>
                          <a:latin typeface="+mn-lt"/>
                          <a:ea typeface="+mn-ea"/>
                          <a:cs typeface="+mn-cs"/>
                        </a:rPr>
                        <a:t>
En este Día Mundial del Donante de Sangre te invitamos a que regales vida. Dona sangre de manera oportuna y acércate a las entidades identificadas. No esperes una situación de emergencia. #gotasdevida #donasangre #donaahora #donaamenudo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074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- 2017-06-30 12:08:48</a:t>
                      </a:r>
                      <a:r>
                        <a:rPr kumimoji="0" lang="es-ES" sz="1000" b="0" i="0" u="none" strike="noStrike" kern="1200" cap="none" spc="0" normalizeH="0" baseline="0" noProof="0">
                          <a:ln>
                            <a:noFill/>
                          </a:ln>
                          <a:solidFill>
                            <a:prstClr val="black"/>
                          </a:solidFill>
                          <a:effectLst/>
                          <a:uLnTx/>
                          <a:uFillTx/>
                          <a:latin typeface="+mn-lt"/>
                          <a:ea typeface="+mn-ea"/>
                          <a:cs typeface="+mn-cs"/>
                        </a:rPr>
                        <a:t>
Hoy reconocemos la paciencia y el esfuerzo con que nos enseñaste cada lección. ¡Feliz Día del Maestro!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206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- 2017-06-05 14:40:14</a:t>
                      </a:r>
                      <a:r>
                        <a:rPr kumimoji="0" lang="es-ES" sz="1000" b="0" i="0" u="none" strike="noStrike" kern="1200" cap="none" spc="0" normalizeH="0" baseline="0" noProof="0">
                          <a:ln>
                            <a:noFill/>
                          </a:ln>
                          <a:solidFill>
                            <a:prstClr val="black"/>
                          </a:solidFill>
                          <a:effectLst/>
                          <a:uLnTx/>
                          <a:uFillTx/>
                          <a:latin typeface="+mn-lt"/>
                          <a:ea typeface="+mn-ea"/>
                          <a:cs typeface="+mn-cs"/>
                        </a:rPr>
                        <a:t>
Nos unimos a la celebración del #DíaMundialdelMedioAmbiente motivando a nuestra gente y a la comunidad a estar en contacto #ConLaNaturaleza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971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- 2017-06-02 19:49:00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711764"/>
                  </a:ext>
                </a:extLst>
              </a:tr>
            </a:tbl>
          </a:graphicData>
        </a:graphic>
      </p:graphicFrame>
      <p:sp>
        <p:nvSpPr>
          <p:cNvPr id="4" name="Text Placeholder 3">
            <a:extLst>
              <a:ext uri="{FF2B5EF4-FFF2-40B4-BE49-F238E27FC236}">
                <a16:creationId xmlns:a16="http://schemas.microsoft.com/office/drawing/2014/main" id="{E258D9E5-7AA9-4931-9D29-46BBE007E093}"/>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134085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6E108-F04F-4A74-8729-D7BE5D7148D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A364881B-E307-4961-ABAE-0DE32587AA3B}"/>
              </a:ext>
            </a:extLst>
          </p:cNvPr>
          <p:cNvGraphicFramePr>
            <a:graphicFrameLocks noGrp="1"/>
          </p:cNvGraphicFramePr>
          <p:nvPr>
            <p:ph type="chart" sz="quarter" idx="13"/>
            <p:extLst>
              <p:ext uri="{D42A27DB-BD31-4B8C-83A1-F6EECF244321}">
                <p14:modId xmlns:p14="http://schemas.microsoft.com/office/powerpoint/2010/main" val="286024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737FF-A24A-497C-8E2A-F9F6B5B42FCD}"/>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BDCB6FDD-4409-4D89-8FC0-A00F6A486C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458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C7DA-A395-468B-B638-8B2C87C5435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0D5065B-93DB-4E3B-8E95-09736F558FDC}"/>
              </a:ext>
            </a:extLst>
          </p:cNvPr>
          <p:cNvGraphicFramePr>
            <a:graphicFrameLocks noGrp="1"/>
          </p:cNvGraphicFramePr>
          <p:nvPr>
            <p:ph type="chart" sz="quarter" idx="13"/>
            <p:extLst>
              <p:ext uri="{D42A27DB-BD31-4B8C-83A1-F6EECF244321}">
                <p14:modId xmlns:p14="http://schemas.microsoft.com/office/powerpoint/2010/main" val="2684916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90022-E339-4FD4-BF81-CC1484885B29}"/>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C2D722A0-2C82-468E-924F-E8CC6D6BF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68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6600-4198-4DD1-A83B-CDDC27D7844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4D8103DA-535F-4B1B-9435-66E1C8972D16}"/>
              </a:ext>
            </a:extLst>
          </p:cNvPr>
          <p:cNvGraphicFramePr>
            <a:graphicFrameLocks noGrp="1"/>
          </p:cNvGraphicFramePr>
          <p:nvPr>
            <p:ph type="chart" sz="quarter" idx="13"/>
            <p:extLst>
              <p:ext uri="{D42A27DB-BD31-4B8C-83A1-F6EECF244321}">
                <p14:modId xmlns:p14="http://schemas.microsoft.com/office/powerpoint/2010/main" val="39202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E0D86-CC1B-4BAD-98EA-D98BDE958299}"/>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25DDA926-E802-4A63-BB61-FE3680E53A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067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DE8D0-77EC-45B3-9189-F5B06BBA848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DB2B4BD-D4D6-4CA1-BF4A-B504139692BD}"/>
              </a:ext>
            </a:extLst>
          </p:cNvPr>
          <p:cNvGraphicFramePr>
            <a:graphicFrameLocks noGrp="1"/>
          </p:cNvGraphicFramePr>
          <p:nvPr>
            <p:ph type="chart" sz="quarter" idx="13"/>
            <p:extLst>
              <p:ext uri="{D42A27DB-BD31-4B8C-83A1-F6EECF244321}">
                <p14:modId xmlns:p14="http://schemas.microsoft.com/office/powerpoint/2010/main" val="1902180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F1BD5-511C-4C9A-BC5F-21AB05CD3D52}"/>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79B92491-8E9E-47AA-B095-7239C8285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918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8AD9-73E8-4262-87C7-C5EA771F761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AD08FA3-E1C8-4010-8476-864376545F93}"/>
              </a:ext>
            </a:extLst>
          </p:cNvPr>
          <p:cNvGraphicFramePr>
            <a:graphicFrameLocks noGrp="1"/>
          </p:cNvGraphicFramePr>
          <p:nvPr>
            <p:ph type="chart" sz="quarter" idx="13"/>
            <p:extLst>
              <p:ext uri="{D42A27DB-BD31-4B8C-83A1-F6EECF244321}">
                <p14:modId xmlns:p14="http://schemas.microsoft.com/office/powerpoint/2010/main" val="232031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82407D-4BDF-45E7-91B6-93CBACFDD0B8}"/>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7C0E26B8-7E02-44FA-B90F-232D4BA94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159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3F2E-7E57-49E3-AFA3-BDE0904AE0C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32512EE-FB4B-459B-9FA5-56A8484A1278}"/>
              </a:ext>
            </a:extLst>
          </p:cNvPr>
          <p:cNvGraphicFramePr>
            <a:graphicFrameLocks noGrp="1"/>
          </p:cNvGraphicFramePr>
          <p:nvPr>
            <p:ph type="chart" sz="quarter" idx="13"/>
            <p:extLst>
              <p:ext uri="{D42A27DB-BD31-4B8C-83A1-F6EECF244321}">
                <p14:modId xmlns:p14="http://schemas.microsoft.com/office/powerpoint/2010/main" val="3615215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B1084-F705-4808-BD94-AC1885257B71}"/>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EFED65CA-A4C8-485D-A2C7-578C26EBE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921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D530-4AFB-41B4-9FB4-B365341398F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5FDC92D-A60E-496A-8093-7E42F427AA0B}"/>
              </a:ext>
            </a:extLst>
          </p:cNvPr>
          <p:cNvGraphicFramePr>
            <a:graphicFrameLocks noGrp="1"/>
          </p:cNvGraphicFramePr>
          <p:nvPr>
            <p:ph type="chart" sz="quarter" idx="13"/>
            <p:extLst>
              <p:ext uri="{D42A27DB-BD31-4B8C-83A1-F6EECF244321}">
                <p14:modId xmlns:p14="http://schemas.microsoft.com/office/powerpoint/2010/main" val="2542622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B1706-B95F-45B7-A8F0-4A94E787DB3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7E8801D1-381A-4BC0-87A9-28402228C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574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90DC9-874C-4E68-BBA7-78DA078A61FA}"/>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05B907E9-F395-411E-802A-EAAC5C87DC2B}"/>
              </a:ext>
            </a:extLst>
          </p:cNvPr>
          <p:cNvGraphicFramePr>
            <a:graphicFrameLocks noGrp="1"/>
          </p:cNvGraphicFramePr>
          <p:nvPr>
            <p:ph type="chart" sz="quarter" idx="13"/>
            <p:extLst>
              <p:ext uri="{D42A27DB-BD31-4B8C-83A1-F6EECF244321}">
                <p14:modId xmlns:p14="http://schemas.microsoft.com/office/powerpoint/2010/main" val="3301257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2C9BC-B87D-44BD-A530-AD1659C1C7B7}"/>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1C1F33DF-0542-42C7-88D0-E0FB2B3B99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130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DBA3-0642-484F-BAB6-51D5F25D39BB}"/>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EA500137-D6AD-4FAB-B060-FC51A0068131}"/>
              </a:ext>
            </a:extLst>
          </p:cNvPr>
          <p:cNvGraphicFramePr>
            <a:graphicFrameLocks noGrp="1"/>
          </p:cNvGraphicFramePr>
          <p:nvPr>
            <p:ph type="tbl" sz="quarter" idx="13"/>
            <p:extLst>
              <p:ext uri="{D42A27DB-BD31-4B8C-83A1-F6EECF244321}">
                <p14:modId xmlns:p14="http://schemas.microsoft.com/office/powerpoint/2010/main" val="359621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680662"/>
                    </a:ext>
                  </a:extLst>
                </a:gridCol>
                <a:gridCol w="2468880">
                  <a:extLst>
                    <a:ext uri="{9D8B030D-6E8A-4147-A177-3AD203B41FA5}">
                      <a16:colId xmlns:a16="http://schemas.microsoft.com/office/drawing/2014/main" val="2796404436"/>
                    </a:ext>
                  </a:extLst>
                </a:gridCol>
                <a:gridCol w="822960">
                  <a:extLst>
                    <a:ext uri="{9D8B030D-6E8A-4147-A177-3AD203B41FA5}">
                      <a16:colId xmlns:a16="http://schemas.microsoft.com/office/drawing/2014/main" val="3302391937"/>
                    </a:ext>
                  </a:extLst>
                </a:gridCol>
                <a:gridCol w="822960">
                  <a:extLst>
                    <a:ext uri="{9D8B030D-6E8A-4147-A177-3AD203B41FA5}">
                      <a16:colId xmlns:a16="http://schemas.microsoft.com/office/drawing/2014/main" val="3595293181"/>
                    </a:ext>
                  </a:extLst>
                </a:gridCol>
                <a:gridCol w="822960">
                  <a:extLst>
                    <a:ext uri="{9D8B030D-6E8A-4147-A177-3AD203B41FA5}">
                      <a16:colId xmlns:a16="http://schemas.microsoft.com/office/drawing/2014/main" val="41982391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060441121"/>
                  </a:ext>
                </a:extLst>
              </a:tr>
              <a:tr h="370840">
                <a:tc>
                  <a:txBody>
                    <a:bodyPr/>
                    <a:lstStyle/>
                    <a:p>
                      <a:r>
                        <a:rPr lang="en-US" sz="1000"/>
                        <a:t>Miguel Guerrero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61227872"/>
                  </a:ext>
                </a:extLst>
              </a:tr>
              <a:tr h="370840">
                <a:tc>
                  <a:txBody>
                    <a:bodyPr/>
                    <a:lstStyle/>
                    <a:p>
                      <a:r>
                        <a:rPr lang="en-US" sz="1000"/>
                        <a:t>Elian David Reyes</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64581161"/>
                  </a:ext>
                </a:extLst>
              </a:tr>
              <a:tr h="370840">
                <a:tc>
                  <a:txBody>
                    <a:bodyPr/>
                    <a:lstStyle/>
                    <a:p>
                      <a:r>
                        <a:rPr lang="en-US" sz="1000"/>
                        <a:t>Veloz Massiel</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509655543"/>
                  </a:ext>
                </a:extLst>
              </a:tr>
            </a:tbl>
          </a:graphicData>
        </a:graphic>
      </p:graphicFrame>
      <p:sp>
        <p:nvSpPr>
          <p:cNvPr id="4" name="Text Placeholder 3">
            <a:extLst>
              <a:ext uri="{FF2B5EF4-FFF2-40B4-BE49-F238E27FC236}">
                <a16:creationId xmlns:a16="http://schemas.microsoft.com/office/drawing/2014/main" id="{B3B2C140-1A1D-486F-BA01-F375442DBDB2}"/>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1385143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78FA-0452-4C5A-A3C1-303F210431E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C72C7B3-D180-4128-9118-85E364F406B7}"/>
              </a:ext>
            </a:extLst>
          </p:cNvPr>
          <p:cNvGraphicFramePr>
            <a:graphicFrameLocks noGrp="1"/>
          </p:cNvGraphicFramePr>
          <p:nvPr>
            <p:ph type="chart" sz="quarter" idx="13"/>
            <p:extLst>
              <p:ext uri="{D42A27DB-BD31-4B8C-83A1-F6EECF244321}">
                <p14:modId xmlns:p14="http://schemas.microsoft.com/office/powerpoint/2010/main" val="11302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C72E2E-34B9-4229-9627-F305CD211524}"/>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67FCDEC3-3A31-4A99-AD1B-2E36D9F57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66288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345</Words>
  <Application>Microsoft Office PowerPoint</Application>
  <PresentationFormat>On-screen Show (4:3)</PresentationFormat>
  <Paragraphs>156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2</vt:lpstr>
      <vt:lpstr>Facebook Own Posts Table - 2 of 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2017-07-05T14:23:26Z</dcterms:created>
  <dcterms:modified xsi:type="dcterms:W3CDTF">2017-07-05T14:23:55Z</dcterms:modified>
</cp:coreProperties>
</file>