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3" r:id="rId26"/>
    <p:sldId id="284" r:id="rId27"/>
    <p:sldId id="285" r:id="rId28"/>
    <p:sldId id="286" r:id="rId29"/>
    <p:sldId id="287" r:id="rId30"/>
    <p:sldId id="288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61206</c:v>
                </c:pt>
                <c:pt idx="1">
                  <c:v>61296</c:v>
                </c:pt>
                <c:pt idx="2">
                  <c:v>61340</c:v>
                </c:pt>
                <c:pt idx="3">
                  <c:v>61382</c:v>
                </c:pt>
                <c:pt idx="4">
                  <c:v>61466</c:v>
                </c:pt>
                <c:pt idx="5">
                  <c:v>61554</c:v>
                </c:pt>
                <c:pt idx="6">
                  <c:v>61647</c:v>
                </c:pt>
                <c:pt idx="7">
                  <c:v>61718</c:v>
                </c:pt>
                <c:pt idx="8">
                  <c:v>61789</c:v>
                </c:pt>
                <c:pt idx="9">
                  <c:v>61842</c:v>
                </c:pt>
                <c:pt idx="10">
                  <c:v>61884</c:v>
                </c:pt>
                <c:pt idx="11">
                  <c:v>61914</c:v>
                </c:pt>
                <c:pt idx="12">
                  <c:v>61957</c:v>
                </c:pt>
                <c:pt idx="13">
                  <c:v>62005</c:v>
                </c:pt>
                <c:pt idx="14">
                  <c:v>62053</c:v>
                </c:pt>
                <c:pt idx="15">
                  <c:v>62144</c:v>
                </c:pt>
                <c:pt idx="16">
                  <c:v>62245</c:v>
                </c:pt>
                <c:pt idx="17">
                  <c:v>62293</c:v>
                </c:pt>
                <c:pt idx="18">
                  <c:v>62349</c:v>
                </c:pt>
                <c:pt idx="19">
                  <c:v>62439</c:v>
                </c:pt>
                <c:pt idx="20">
                  <c:v>62592</c:v>
                </c:pt>
                <c:pt idx="21">
                  <c:v>62691</c:v>
                </c:pt>
                <c:pt idx="22">
                  <c:v>62748</c:v>
                </c:pt>
                <c:pt idx="23">
                  <c:v>62782</c:v>
                </c:pt>
                <c:pt idx="24">
                  <c:v>62840</c:v>
                </c:pt>
                <c:pt idx="25">
                  <c:v>62901</c:v>
                </c:pt>
                <c:pt idx="26">
                  <c:v>63071</c:v>
                </c:pt>
                <c:pt idx="27">
                  <c:v>63152</c:v>
                </c:pt>
                <c:pt idx="28">
                  <c:v>63212</c:v>
                </c:pt>
                <c:pt idx="29">
                  <c:v>63243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75-45DC-B313-EF130A9F10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121803</c:v>
                </c:pt>
                <c:pt idx="1">
                  <c:v>121841</c:v>
                </c:pt>
                <c:pt idx="2">
                  <c:v>121897</c:v>
                </c:pt>
                <c:pt idx="3">
                  <c:v>121940</c:v>
                </c:pt>
                <c:pt idx="4">
                  <c:v>122025</c:v>
                </c:pt>
                <c:pt idx="5">
                  <c:v>122110</c:v>
                </c:pt>
                <c:pt idx="6">
                  <c:v>122225</c:v>
                </c:pt>
                <c:pt idx="7">
                  <c:v>122360</c:v>
                </c:pt>
                <c:pt idx="8">
                  <c:v>122479</c:v>
                </c:pt>
                <c:pt idx="9">
                  <c:v>122546</c:v>
                </c:pt>
                <c:pt idx="10">
                  <c:v>122630</c:v>
                </c:pt>
                <c:pt idx="11">
                  <c:v>122693</c:v>
                </c:pt>
                <c:pt idx="12">
                  <c:v>122803</c:v>
                </c:pt>
                <c:pt idx="13">
                  <c:v>122859</c:v>
                </c:pt>
                <c:pt idx="14">
                  <c:v>122922</c:v>
                </c:pt>
                <c:pt idx="15">
                  <c:v>123273</c:v>
                </c:pt>
                <c:pt idx="16">
                  <c:v>124080</c:v>
                </c:pt>
                <c:pt idx="17">
                  <c:v>124640</c:v>
                </c:pt>
                <c:pt idx="18">
                  <c:v>125153</c:v>
                </c:pt>
                <c:pt idx="19">
                  <c:v>125776</c:v>
                </c:pt>
                <c:pt idx="20">
                  <c:v>126221</c:v>
                </c:pt>
                <c:pt idx="21">
                  <c:v>126540</c:v>
                </c:pt>
                <c:pt idx="22">
                  <c:v>126880</c:v>
                </c:pt>
                <c:pt idx="23">
                  <c:v>127148</c:v>
                </c:pt>
                <c:pt idx="24">
                  <c:v>127329</c:v>
                </c:pt>
                <c:pt idx="25">
                  <c:v>127504</c:v>
                </c:pt>
                <c:pt idx="26">
                  <c:v>127756</c:v>
                </c:pt>
                <c:pt idx="27">
                  <c:v>127948</c:v>
                </c:pt>
                <c:pt idx="28">
                  <c:v>128078</c:v>
                </c:pt>
                <c:pt idx="29">
                  <c:v>128245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75-45DC-B313-EF130A9F10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8583</c:v>
                </c:pt>
                <c:pt idx="1">
                  <c:v>8588</c:v>
                </c:pt>
                <c:pt idx="2">
                  <c:v>8624</c:v>
                </c:pt>
                <c:pt idx="3">
                  <c:v>8625</c:v>
                </c:pt>
                <c:pt idx="4">
                  <c:v>8624</c:v>
                </c:pt>
                <c:pt idx="5">
                  <c:v>8632</c:v>
                </c:pt>
                <c:pt idx="6">
                  <c:v>8645</c:v>
                </c:pt>
                <c:pt idx="7">
                  <c:v>8668</c:v>
                </c:pt>
                <c:pt idx="8">
                  <c:v>8668</c:v>
                </c:pt>
                <c:pt idx="9">
                  <c:v>8676</c:v>
                </c:pt>
                <c:pt idx="10">
                  <c:v>8677</c:v>
                </c:pt>
                <c:pt idx="11">
                  <c:v>8677</c:v>
                </c:pt>
                <c:pt idx="12">
                  <c:v>8683</c:v>
                </c:pt>
                <c:pt idx="13">
                  <c:v>8691</c:v>
                </c:pt>
                <c:pt idx="14">
                  <c:v>8701</c:v>
                </c:pt>
                <c:pt idx="15">
                  <c:v>8711</c:v>
                </c:pt>
                <c:pt idx="16">
                  <c:v>8717</c:v>
                </c:pt>
                <c:pt idx="17">
                  <c:v>8726</c:v>
                </c:pt>
                <c:pt idx="18">
                  <c:v>8741</c:v>
                </c:pt>
                <c:pt idx="19">
                  <c:v>8741</c:v>
                </c:pt>
                <c:pt idx="20">
                  <c:v>8748</c:v>
                </c:pt>
                <c:pt idx="21">
                  <c:v>8755</c:v>
                </c:pt>
                <c:pt idx="22">
                  <c:v>8758</c:v>
                </c:pt>
                <c:pt idx="23">
                  <c:v>8761</c:v>
                </c:pt>
                <c:pt idx="24">
                  <c:v>8767</c:v>
                </c:pt>
                <c:pt idx="25">
                  <c:v>8774</c:v>
                </c:pt>
                <c:pt idx="26">
                  <c:v>8787</c:v>
                </c:pt>
                <c:pt idx="27">
                  <c:v>8808</c:v>
                </c:pt>
                <c:pt idx="28">
                  <c:v>8813</c:v>
                </c:pt>
                <c:pt idx="29">
                  <c:v>8818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75-45DC-B313-EF130A9F10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341000"/>
        <c:axId val="253342968"/>
      </c:lineChart>
      <c:dateAx>
        <c:axId val="253341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342968"/>
        <c:crosses val="autoZero"/>
        <c:auto val="1"/>
        <c:lblOffset val="100"/>
        <c:baseTimeUnit val="days"/>
      </c:dateAx>
      <c:valAx>
        <c:axId val="25334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34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0.60722118563618999</c:v>
                </c:pt>
                <c:pt idx="1">
                  <c:v>0.18530309709229001</c:v>
                </c:pt>
                <c:pt idx="2">
                  <c:v>0.94751948856779</c:v>
                </c:pt>
                <c:pt idx="3">
                  <c:v>0.42046250875963997</c:v>
                </c:pt>
                <c:pt idx="4">
                  <c:v>1.7533862985152</c:v>
                </c:pt>
                <c:pt idx="5">
                  <c:v>1.144529344822</c:v>
                </c:pt>
                <c:pt idx="6">
                  <c:v>0.77110389610389996</c:v>
                </c:pt>
                <c:pt idx="7">
                  <c:v>1.501248338251</c:v>
                </c:pt>
                <c:pt idx="8">
                  <c:v>0.85663854387641003</c:v>
                </c:pt>
                <c:pt idx="9">
                  <c:v>0.30089784033001998</c:v>
                </c:pt>
                <c:pt idx="10">
                  <c:v>0</c:v>
                </c:pt>
                <c:pt idx="11">
                  <c:v>0.86592675164381006</c:v>
                </c:pt>
                <c:pt idx="12">
                  <c:v>0.44885767336723997</c:v>
                </c:pt>
                <c:pt idx="13">
                  <c:v>0.57598296252076997</c:v>
                </c:pt>
                <c:pt idx="14">
                  <c:v>1.1204436634477</c:v>
                </c:pt>
                <c:pt idx="15">
                  <c:v>0.53463879674063997</c:v>
                </c:pt>
                <c:pt idx="16">
                  <c:v>0.31835868411744001</c:v>
                </c:pt>
                <c:pt idx="17">
                  <c:v>0</c:v>
                </c:pt>
                <c:pt idx="18">
                  <c:v>0.47175109513647001</c:v>
                </c:pt>
                <c:pt idx="19">
                  <c:v>0.32374907843702999</c:v>
                </c:pt>
                <c:pt idx="20">
                  <c:v>1.2021114932415999</c:v>
                </c:pt>
                <c:pt idx="21">
                  <c:v>0.31449050941077</c:v>
                </c:pt>
                <c:pt idx="22">
                  <c:v>0.31091056936494998</c:v>
                </c:pt>
                <c:pt idx="23">
                  <c:v>0.91133593563292004</c:v>
                </c:pt>
                <c:pt idx="24">
                  <c:v>0.27224530735062002</c:v>
                </c:pt>
                <c:pt idx="25">
                  <c:v>2.9950691903929001</c:v>
                </c:pt>
                <c:pt idx="26">
                  <c:v>1.0526148667958</c:v>
                </c:pt>
                <c:pt idx="27">
                  <c:v>0.51971922485778999</c:v>
                </c:pt>
                <c:pt idx="28">
                  <c:v>0.36402772941660999</c:v>
                </c:pt>
                <c:pt idx="29">
                  <c:v>0.26254606418144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35-43EF-A5D0-B6C293A997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1.3651064668121999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1.5499684599440999</c:v>
                </c:pt>
                <c:pt idx="6">
                  <c:v>0.54842960865044998</c:v>
                </c:pt>
                <c:pt idx="7">
                  <c:v>1.8235043993066</c:v>
                </c:pt>
                <c:pt idx="8">
                  <c:v>0.54403319746117995</c:v>
                </c:pt>
                <c:pt idx="9">
                  <c:v>0</c:v>
                </c:pt>
                <c:pt idx="10">
                  <c:v>0.18027865696479001</c:v>
                </c:pt>
                <c:pt idx="11">
                  <c:v>0.85764831527542995</c:v>
                </c:pt>
                <c:pt idx="12">
                  <c:v>0</c:v>
                </c:pt>
                <c:pt idx="13">
                  <c:v>0.39403733585169998</c:v>
                </c:pt>
                <c:pt idx="14">
                  <c:v>2.9237529497925001</c:v>
                </c:pt>
                <c:pt idx="15">
                  <c:v>0</c:v>
                </c:pt>
                <c:pt idx="16">
                  <c:v>0</c:v>
                </c:pt>
                <c:pt idx="17">
                  <c:v>0.1238340302348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1.1837316031017999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0.74715891253846001</c:v>
                </c:pt>
                <c:pt idx="26">
                  <c:v>0.58175977434771997</c:v>
                </c:pt>
                <c:pt idx="27">
                  <c:v>0</c:v>
                </c:pt>
                <c:pt idx="28">
                  <c:v>0.18748095896511</c:v>
                </c:pt>
                <c:pt idx="29">
                  <c:v>0.45333603826437002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35-43EF-A5D0-B6C293A997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1.9116447138360999</c:v>
                </c:pt>
                <c:pt idx="1">
                  <c:v>4.4845661036692004</c:v>
                </c:pt>
                <c:pt idx="2">
                  <c:v>0</c:v>
                </c:pt>
                <c:pt idx="3">
                  <c:v>0</c:v>
                </c:pt>
                <c:pt idx="4">
                  <c:v>0.84647495361781</c:v>
                </c:pt>
                <c:pt idx="5">
                  <c:v>5.8182661103384001</c:v>
                </c:pt>
                <c:pt idx="6">
                  <c:v>3.1951840703866998</c:v>
                </c:pt>
                <c:pt idx="7">
                  <c:v>1.1783733826248</c:v>
                </c:pt>
                <c:pt idx="8">
                  <c:v>3.7724965389939999</c:v>
                </c:pt>
                <c:pt idx="9">
                  <c:v>0</c:v>
                </c:pt>
                <c:pt idx="10">
                  <c:v>0</c:v>
                </c:pt>
                <c:pt idx="11">
                  <c:v>1.3599170220122001</c:v>
                </c:pt>
                <c:pt idx="12">
                  <c:v>1.9815668202765</c:v>
                </c:pt>
                <c:pt idx="13">
                  <c:v>1.0590537584897</c:v>
                </c:pt>
                <c:pt idx="14">
                  <c:v>1.9376724931003</c:v>
                </c:pt>
                <c:pt idx="15">
                  <c:v>2.6992878474615001</c:v>
                </c:pt>
                <c:pt idx="16">
                  <c:v>1.6066100527886</c:v>
                </c:pt>
                <c:pt idx="17">
                  <c:v>11.432175209265001</c:v>
                </c:pt>
                <c:pt idx="18">
                  <c:v>1.6718195350967999</c:v>
                </c:pt>
                <c:pt idx="19">
                  <c:v>3.1689738016244999</c:v>
                </c:pt>
                <c:pt idx="20">
                  <c:v>1.4295516925892</c:v>
                </c:pt>
                <c:pt idx="21">
                  <c:v>2.0454805165123999</c:v>
                </c:pt>
                <c:pt idx="22">
                  <c:v>0</c:v>
                </c:pt>
                <c:pt idx="23">
                  <c:v>1.2101838109373</c:v>
                </c:pt>
                <c:pt idx="24">
                  <c:v>0</c:v>
                </c:pt>
                <c:pt idx="25">
                  <c:v>3.2611174458380998</c:v>
                </c:pt>
                <c:pt idx="26">
                  <c:v>4.2027334851936002</c:v>
                </c:pt>
                <c:pt idx="27">
                  <c:v>2.5576901216324002</c:v>
                </c:pt>
                <c:pt idx="28">
                  <c:v>0</c:v>
                </c:pt>
                <c:pt idx="29">
                  <c:v>3.3011911514464001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35-43EF-A5D0-B6C293A997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338704"/>
        <c:axId val="253343624"/>
      </c:lineChart>
      <c:dateAx>
        <c:axId val="253338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343624"/>
        <c:crosses val="autoZero"/>
        <c:auto val="1"/>
        <c:lblOffset val="100"/>
        <c:baseTimeUnit val="days"/>
      </c:dateAx>
      <c:valAx>
        <c:axId val="25334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33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58</c:v>
                </c:pt>
                <c:pt idx="1">
                  <c:v>98</c:v>
                </c:pt>
                <c:pt idx="2">
                  <c:v>94</c:v>
                </c:pt>
                <c:pt idx="3">
                  <c:v>99</c:v>
                </c:pt>
                <c:pt idx="4">
                  <c:v>68</c:v>
                </c:pt>
                <c:pt idx="5">
                  <c:v>58</c:v>
                </c:pt>
                <c:pt idx="6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B8-405C-97A3-9E1E9CC472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209</c:v>
                </c:pt>
                <c:pt idx="1">
                  <c:v>268</c:v>
                </c:pt>
                <c:pt idx="2">
                  <c:v>202</c:v>
                </c:pt>
                <c:pt idx="3">
                  <c:v>139</c:v>
                </c:pt>
                <c:pt idx="4">
                  <c:v>203</c:v>
                </c:pt>
                <c:pt idx="5">
                  <c:v>300</c:v>
                </c:pt>
                <c:pt idx="6">
                  <c:v>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B8-405C-97A3-9E1E9CC472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7</c:v>
                </c:pt>
                <c:pt idx="2">
                  <c:v>12</c:v>
                </c:pt>
                <c:pt idx="3">
                  <c:v>11</c:v>
                </c:pt>
                <c:pt idx="4">
                  <c:v>5</c:v>
                </c:pt>
                <c:pt idx="5">
                  <c:v>13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B8-405C-97A3-9E1E9CC47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550592"/>
        <c:axId val="253119712"/>
      </c:barChart>
      <c:catAx>
        <c:axId val="25255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19712"/>
        <c:crosses val="autoZero"/>
        <c:auto val="1"/>
        <c:lblAlgn val="ctr"/>
        <c:lblOffset val="100"/>
        <c:noMultiLvlLbl val="0"/>
      </c:catAx>
      <c:valAx>
        <c:axId val="25311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55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1.5227243507328001</c:v>
                </c:pt>
                <c:pt idx="1">
                  <c:v>0.73738964601011003</c:v>
                </c:pt>
                <c:pt idx="2">
                  <c:v>0.85593983029055998</c:v>
                </c:pt>
                <c:pt idx="3">
                  <c:v>0.77751349961430005</c:v>
                </c:pt>
                <c:pt idx="4">
                  <c:v>0.38811391103110998</c:v>
                </c:pt>
                <c:pt idx="5">
                  <c:v>0.67787348932888003</c:v>
                </c:pt>
                <c:pt idx="6">
                  <c:v>0.34472229364875001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B-479A-89E1-F2C49B0EDD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0.80144612234450996</c:v>
                </c:pt>
                <c:pt idx="1">
                  <c:v>0.90036046412421999</c:v>
                </c:pt>
                <c:pt idx="2">
                  <c:v>0.46151138981315998</c:v>
                </c:pt>
                <c:pt idx="3">
                  <c:v>1.2476004607115001</c:v>
                </c:pt>
                <c:pt idx="4">
                  <c:v>0.77585103660096999</c:v>
                </c:pt>
                <c:pt idx="6">
                  <c:v>0.14997120552854001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4B-479A-89E1-F2C49B0EDD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1.7902298850575</c:v>
                </c:pt>
                <c:pt idx="1">
                  <c:v>3.5651340996169001</c:v>
                </c:pt>
                <c:pt idx="2">
                  <c:v>2.0632183908045998</c:v>
                </c:pt>
                <c:pt idx="3">
                  <c:v>1.7977011494252999</c:v>
                </c:pt>
                <c:pt idx="4">
                  <c:v>3.5574712643678001</c:v>
                </c:pt>
                <c:pt idx="5">
                  <c:v>1.4137931034483</c:v>
                </c:pt>
                <c:pt idx="6">
                  <c:v>11.459770114943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4B-479A-89E1-F2C49B0EDD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180688"/>
        <c:axId val="304176424"/>
      </c:barChart>
      <c:catAx>
        <c:axId val="30418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76424"/>
        <c:crosses val="autoZero"/>
        <c:auto val="1"/>
        <c:lblAlgn val="ctr"/>
        <c:lblOffset val="100"/>
        <c:noMultiLvlLbl val="0"/>
      </c:catAx>
      <c:valAx>
        <c:axId val="30417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8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49.3142</c:v>
                </c:pt>
                <c:pt idx="1">
                  <c:v>100</c:v>
                </c:pt>
                <c:pt idx="2">
                  <c:v>88.608900000000006</c:v>
                </c:pt>
                <c:pt idx="3">
                  <c:v>0</c:v>
                </c:pt>
                <c:pt idx="4">
                  <c:v>26.635400000000001</c:v>
                </c:pt>
                <c:pt idx="5">
                  <c:v>69.292400000000001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4E-4324-B97C-9A52AD793E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51.5152</c:v>
                </c:pt>
                <c:pt idx="2">
                  <c:v>100</c:v>
                </c:pt>
                <c:pt idx="3">
                  <c:v>0</c:v>
                </c:pt>
                <c:pt idx="4">
                  <c:v>28.996300000000002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4E-4324-B97C-9A52AD793E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6.8758999999999997</c:v>
                </c:pt>
                <c:pt idx="1">
                  <c:v>78.787899999999993</c:v>
                </c:pt>
                <c:pt idx="2">
                  <c:v>36.693300000000001</c:v>
                </c:pt>
                <c:pt idx="3">
                  <c:v>0</c:v>
                </c:pt>
                <c:pt idx="4">
                  <c:v>100</c:v>
                </c:pt>
                <c:pt idx="5">
                  <c:v>53.180799999999998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4E-4324-B97C-9A52AD793E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4178064"/>
        <c:axId val="304178392"/>
      </c:radarChart>
      <c:catAx>
        <c:axId val="30417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78392"/>
        <c:crosses val="autoZero"/>
        <c:auto val="1"/>
        <c:lblAlgn val="ctr"/>
        <c:lblOffset val="100"/>
        <c:noMultiLvlLbl val="0"/>
      </c:catAx>
      <c:valAx>
        <c:axId val="30417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7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215</c:v>
                </c:pt>
                <c:pt idx="1">
                  <c:v>90</c:v>
                </c:pt>
                <c:pt idx="2">
                  <c:v>44</c:v>
                </c:pt>
                <c:pt idx="3">
                  <c:v>42</c:v>
                </c:pt>
                <c:pt idx="4">
                  <c:v>84</c:v>
                </c:pt>
                <c:pt idx="5">
                  <c:v>88</c:v>
                </c:pt>
                <c:pt idx="6">
                  <c:v>93</c:v>
                </c:pt>
                <c:pt idx="7">
                  <c:v>71</c:v>
                </c:pt>
                <c:pt idx="8">
                  <c:v>71</c:v>
                </c:pt>
                <c:pt idx="9">
                  <c:v>53</c:v>
                </c:pt>
                <c:pt idx="10">
                  <c:v>42</c:v>
                </c:pt>
                <c:pt idx="11">
                  <c:v>30</c:v>
                </c:pt>
                <c:pt idx="12">
                  <c:v>43</c:v>
                </c:pt>
                <c:pt idx="13">
                  <c:v>48</c:v>
                </c:pt>
                <c:pt idx="14">
                  <c:v>48</c:v>
                </c:pt>
                <c:pt idx="15">
                  <c:v>91</c:v>
                </c:pt>
                <c:pt idx="16">
                  <c:v>101</c:v>
                </c:pt>
                <c:pt idx="17">
                  <c:v>48</c:v>
                </c:pt>
                <c:pt idx="18">
                  <c:v>56</c:v>
                </c:pt>
                <c:pt idx="19">
                  <c:v>90</c:v>
                </c:pt>
                <c:pt idx="20">
                  <c:v>153</c:v>
                </c:pt>
                <c:pt idx="21">
                  <c:v>99</c:v>
                </c:pt>
                <c:pt idx="22">
                  <c:v>57</c:v>
                </c:pt>
                <c:pt idx="23">
                  <c:v>34</c:v>
                </c:pt>
                <c:pt idx="24">
                  <c:v>58</c:v>
                </c:pt>
                <c:pt idx="25">
                  <c:v>61</c:v>
                </c:pt>
                <c:pt idx="26">
                  <c:v>170</c:v>
                </c:pt>
                <c:pt idx="27">
                  <c:v>81</c:v>
                </c:pt>
                <c:pt idx="28">
                  <c:v>60</c:v>
                </c:pt>
                <c:pt idx="29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E7-4019-80B9-3AAE942084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46</c:v>
                </c:pt>
                <c:pt idx="1">
                  <c:v>38</c:v>
                </c:pt>
                <c:pt idx="2">
                  <c:v>56</c:v>
                </c:pt>
                <c:pt idx="3">
                  <c:v>43</c:v>
                </c:pt>
                <c:pt idx="4">
                  <c:v>85</c:v>
                </c:pt>
                <c:pt idx="5">
                  <c:v>85</c:v>
                </c:pt>
                <c:pt idx="6">
                  <c:v>115</c:v>
                </c:pt>
                <c:pt idx="7">
                  <c:v>135</c:v>
                </c:pt>
                <c:pt idx="8">
                  <c:v>119</c:v>
                </c:pt>
                <c:pt idx="9">
                  <c:v>67</c:v>
                </c:pt>
                <c:pt idx="10">
                  <c:v>84</c:v>
                </c:pt>
                <c:pt idx="11">
                  <c:v>63</c:v>
                </c:pt>
                <c:pt idx="12">
                  <c:v>110</c:v>
                </c:pt>
                <c:pt idx="13">
                  <c:v>56</c:v>
                </c:pt>
                <c:pt idx="14">
                  <c:v>63</c:v>
                </c:pt>
                <c:pt idx="15">
                  <c:v>351</c:v>
                </c:pt>
                <c:pt idx="16">
                  <c:v>807</c:v>
                </c:pt>
                <c:pt idx="17">
                  <c:v>560</c:v>
                </c:pt>
                <c:pt idx="18">
                  <c:v>513</c:v>
                </c:pt>
                <c:pt idx="19">
                  <c:v>623</c:v>
                </c:pt>
                <c:pt idx="20">
                  <c:v>445</c:v>
                </c:pt>
                <c:pt idx="21">
                  <c:v>319</c:v>
                </c:pt>
                <c:pt idx="22">
                  <c:v>340</c:v>
                </c:pt>
                <c:pt idx="23">
                  <c:v>268</c:v>
                </c:pt>
                <c:pt idx="24">
                  <c:v>181</c:v>
                </c:pt>
                <c:pt idx="25">
                  <c:v>175</c:v>
                </c:pt>
                <c:pt idx="26">
                  <c:v>252</c:v>
                </c:pt>
                <c:pt idx="27">
                  <c:v>192</c:v>
                </c:pt>
                <c:pt idx="28">
                  <c:v>130</c:v>
                </c:pt>
                <c:pt idx="29">
                  <c:v>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E7-4019-80B9-3AAE942084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</c:v>
                </c:pt>
                <c:pt idx="1">
                  <c:v>5</c:v>
                </c:pt>
                <c:pt idx="2">
                  <c:v>36</c:v>
                </c:pt>
                <c:pt idx="3">
                  <c:v>1</c:v>
                </c:pt>
                <c:pt idx="4">
                  <c:v>-1</c:v>
                </c:pt>
                <c:pt idx="5">
                  <c:v>8</c:v>
                </c:pt>
                <c:pt idx="6">
                  <c:v>13</c:v>
                </c:pt>
                <c:pt idx="7">
                  <c:v>23</c:v>
                </c:pt>
                <c:pt idx="8">
                  <c:v>0</c:v>
                </c:pt>
                <c:pt idx="9">
                  <c:v>8</c:v>
                </c:pt>
                <c:pt idx="10">
                  <c:v>1</c:v>
                </c:pt>
                <c:pt idx="11">
                  <c:v>0</c:v>
                </c:pt>
                <c:pt idx="12">
                  <c:v>6</c:v>
                </c:pt>
                <c:pt idx="13">
                  <c:v>8</c:v>
                </c:pt>
                <c:pt idx="14">
                  <c:v>10</c:v>
                </c:pt>
                <c:pt idx="15">
                  <c:v>10</c:v>
                </c:pt>
                <c:pt idx="16">
                  <c:v>6</c:v>
                </c:pt>
                <c:pt idx="17">
                  <c:v>9</c:v>
                </c:pt>
                <c:pt idx="18">
                  <c:v>15</c:v>
                </c:pt>
                <c:pt idx="19">
                  <c:v>0</c:v>
                </c:pt>
                <c:pt idx="20">
                  <c:v>7</c:v>
                </c:pt>
                <c:pt idx="21">
                  <c:v>7</c:v>
                </c:pt>
                <c:pt idx="22">
                  <c:v>3</c:v>
                </c:pt>
                <c:pt idx="23">
                  <c:v>3</c:v>
                </c:pt>
                <c:pt idx="24">
                  <c:v>6</c:v>
                </c:pt>
                <c:pt idx="25">
                  <c:v>7</c:v>
                </c:pt>
                <c:pt idx="26">
                  <c:v>13</c:v>
                </c:pt>
                <c:pt idx="27">
                  <c:v>21</c:v>
                </c:pt>
                <c:pt idx="28">
                  <c:v>5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E7-4019-80B9-3AAE94208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773200"/>
        <c:axId val="301774840"/>
      </c:lineChart>
      <c:dateAx>
        <c:axId val="301773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74840"/>
        <c:crosses val="autoZero"/>
        <c:auto val="1"/>
        <c:lblOffset val="100"/>
        <c:baseTimeUnit val="days"/>
      </c:dateAx>
      <c:valAx>
        <c:axId val="30177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7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2C-4374-8933-5E04CF2711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2C-4374-8933-5E04CF2711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2C-4374-8933-5E04CF271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250128"/>
        <c:axId val="376244224"/>
      </c:lineChart>
      <c:dateAx>
        <c:axId val="376250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44224"/>
        <c:crosses val="autoZero"/>
        <c:auto val="1"/>
        <c:lblOffset val="100"/>
        <c:baseTimeUnit val="days"/>
      </c:dateAx>
      <c:valAx>
        <c:axId val="37624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5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5</c:v>
                </c:pt>
                <c:pt idx="4">
                  <c:v>6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F5-494C-9108-C0D0C9E210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5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F5-494C-9108-C0D0C9E210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F5-494C-9108-C0D0C9E21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246520"/>
        <c:axId val="376246848"/>
      </c:barChart>
      <c:catAx>
        <c:axId val="37624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46848"/>
        <c:crosses val="autoZero"/>
        <c:auto val="1"/>
        <c:lblAlgn val="ctr"/>
        <c:lblOffset val="100"/>
        <c:noMultiLvlLbl val="0"/>
      </c:catAx>
      <c:valAx>
        <c:axId val="37624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4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74-46F5-800A-EB962A457E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18</c:v>
                </c:pt>
                <c:pt idx="1">
                  <c:v>0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74-46F5-800A-EB962A457E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15</c:v>
                </c:pt>
                <c:pt idx="1">
                  <c:v>15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74-46F5-800A-EB962A457E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74-46F5-800A-EB962A457E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700496"/>
        <c:axId val="378701808"/>
      </c:barChart>
      <c:catAx>
        <c:axId val="37870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01808"/>
        <c:crosses val="autoZero"/>
        <c:auto val="1"/>
        <c:lblAlgn val="ctr"/>
        <c:lblOffset val="100"/>
        <c:noMultiLvlLbl val="0"/>
      </c:catAx>
      <c:valAx>
        <c:axId val="37870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0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0.81039558565659997</c:v>
                </c:pt>
                <c:pt idx="10">
                  <c:v>0.44803011534562998</c:v>
                </c:pt>
                <c:pt idx="11">
                  <c:v>0.73056257138720004</c:v>
                </c:pt>
                <c:pt idx="12">
                  <c:v>0.27991827673300002</c:v>
                </c:pt>
                <c:pt idx="13">
                  <c:v>0.85101591029745005</c:v>
                </c:pt>
                <c:pt idx="14">
                  <c:v>0.92930722907718</c:v>
                </c:pt>
                <c:pt idx="15">
                  <c:v>1.0046492173549</c:v>
                </c:pt>
                <c:pt idx="16">
                  <c:v>1.9457537684399999</c:v>
                </c:pt>
                <c:pt idx="17">
                  <c:v>0.36196328887888002</c:v>
                </c:pt>
                <c:pt idx="18">
                  <c:v>0.50835733015878004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B4-4CBB-AA75-D9A37E0E98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0.34397248220142002</c:v>
                </c:pt>
                <c:pt idx="11">
                  <c:v>0.31877449804016</c:v>
                </c:pt>
                <c:pt idx="12">
                  <c:v>0.56915446764259003</c:v>
                </c:pt>
                <c:pt idx="13">
                  <c:v>0</c:v>
                </c:pt>
                <c:pt idx="14">
                  <c:v>1.5134789216863</c:v>
                </c:pt>
                <c:pt idx="15">
                  <c:v>0</c:v>
                </c:pt>
                <c:pt idx="16">
                  <c:v>0</c:v>
                </c:pt>
                <c:pt idx="17">
                  <c:v>0.69802415806734996</c:v>
                </c:pt>
                <c:pt idx="18">
                  <c:v>1.3894888408927</c:v>
                </c:pt>
                <c:pt idx="19">
                  <c:v>0.93405860864463996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B4-4CBB-AA75-D9A37E0E98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2.0977011494252999</c:v>
                </c:pt>
                <c:pt idx="10">
                  <c:v>1</c:v>
                </c:pt>
                <c:pt idx="11">
                  <c:v>1.6091954022988999</c:v>
                </c:pt>
                <c:pt idx="12">
                  <c:v>6.3160919540230003</c:v>
                </c:pt>
                <c:pt idx="13">
                  <c:v>2.5264367816091999</c:v>
                </c:pt>
                <c:pt idx="14">
                  <c:v>2.7011494252874</c:v>
                </c:pt>
                <c:pt idx="15">
                  <c:v>2.2701149425286999</c:v>
                </c:pt>
                <c:pt idx="16">
                  <c:v>2.3045977011494001</c:v>
                </c:pt>
                <c:pt idx="17">
                  <c:v>1.9022988505747001</c:v>
                </c:pt>
                <c:pt idx="18">
                  <c:v>3.4080459770115001</c:v>
                </c:pt>
                <c:pt idx="19">
                  <c:v>3.3448275862068999</c:v>
                </c:pt>
                <c:pt idx="20">
                  <c:v>0</c:v>
                </c:pt>
                <c:pt idx="21">
                  <c:v>0</c:v>
                </c:pt>
                <c:pt idx="22">
                  <c:v>7.3218390804598004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B4-4CBB-AA75-D9A37E0E9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700824"/>
        <c:axId val="378699840"/>
      </c:lineChart>
      <c:catAx>
        <c:axId val="37870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699840"/>
        <c:crosses val="autoZero"/>
        <c:auto val="1"/>
        <c:lblAlgn val="ctr"/>
        <c:lblOffset val="100"/>
        <c:noMultiLvlLbl val="0"/>
      </c:catAx>
      <c:valAx>
        <c:axId val="37869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0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2</c:v>
                </c:pt>
                <c:pt idx="11">
                  <c:v>8</c:v>
                </c:pt>
                <c:pt idx="12">
                  <c:v>4</c:v>
                </c:pt>
                <c:pt idx="13">
                  <c:v>1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2B-4911-9E66-27865465CA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3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2B-4911-9E66-27865465CA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5</c:v>
                </c:pt>
                <c:pt idx="14">
                  <c:v>4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2B-4911-9E66-27865465CA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708040"/>
        <c:axId val="378709024"/>
      </c:lineChart>
      <c:catAx>
        <c:axId val="37870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09024"/>
        <c:crosses val="autoZero"/>
        <c:auto val="1"/>
        <c:lblAlgn val="ctr"/>
        <c:lblOffset val="100"/>
        <c:noMultiLvlLbl val="0"/>
      </c:catAx>
      <c:valAx>
        <c:axId val="37870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0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0.67455050805978001</c:v>
                </c:pt>
                <c:pt idx="3">
                  <c:v>0</c:v>
                </c:pt>
                <c:pt idx="4">
                  <c:v>0.86411007469425005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3B-42A2-8F4F-677C2CC115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0.83682005234025003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3B-42A2-8F4F-677C2CC115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2.3600172910874</c:v>
                </c:pt>
                <c:pt idx="2">
                  <c:v>3.6579628792336001</c:v>
                </c:pt>
                <c:pt idx="3">
                  <c:v>0</c:v>
                </c:pt>
                <c:pt idx="4">
                  <c:v>1.6955563240561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3B-42A2-8F4F-677C2CC115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707056"/>
        <c:axId val="378717224"/>
      </c:barChart>
      <c:catAx>
        <c:axId val="37870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17224"/>
        <c:crosses val="autoZero"/>
        <c:auto val="1"/>
        <c:lblAlgn val="ctr"/>
        <c:lblOffset val="100"/>
        <c:noMultiLvlLbl val="0"/>
      </c:catAx>
      <c:valAx>
        <c:axId val="37871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0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7164</c:v>
                </c:pt>
                <c:pt idx="1">
                  <c:v>7933</c:v>
                </c:pt>
                <c:pt idx="2">
                  <c:v>4394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A5-41AC-ABA3-F4EFDFC5E4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656</c:v>
                </c:pt>
                <c:pt idx="1">
                  <c:v>1070</c:v>
                </c:pt>
                <c:pt idx="2">
                  <c:v>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A5-41AC-ABA3-F4EFDFC5E4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21</c:v>
                </c:pt>
                <c:pt idx="1">
                  <c:v>88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A5-41AC-ABA3-F4EFDFC5E4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43</c:v>
                </c:pt>
                <c:pt idx="1">
                  <c:v>149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A5-41AC-ABA3-F4EFDFC5E4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10</c:v>
                </c:pt>
                <c:pt idx="1">
                  <c:v>12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A5-41AC-ABA3-F4EFDFC5E4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23</c:v>
                </c:pt>
                <c:pt idx="1">
                  <c:v>93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4A5-41AC-ABA3-F4EFDFC5E40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478</c:v>
                </c:pt>
                <c:pt idx="1">
                  <c:v>967</c:v>
                </c:pt>
                <c:pt idx="2">
                  <c:v>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A5-41AC-ABA3-F4EFDFC5E40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7217</c:v>
                </c:pt>
                <c:pt idx="1">
                  <c:v>7307</c:v>
                </c:pt>
                <c:pt idx="2">
                  <c:v>1249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4A5-41AC-ABA3-F4EFDFC5E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714272"/>
        <c:axId val="378716240"/>
      </c:barChart>
      <c:catAx>
        <c:axId val="37871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16240"/>
        <c:crosses val="autoZero"/>
        <c:auto val="1"/>
        <c:lblAlgn val="ctr"/>
        <c:lblOffset val="100"/>
        <c:noMultiLvlLbl val="0"/>
      </c:catAx>
      <c:valAx>
        <c:axId val="37871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1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00-439A-B6EE-AC5AB35C73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00-439A-B6EE-AC5AB35C73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00-439A-B6EE-AC5AB35C73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343216"/>
        <c:axId val="403347152"/>
      </c:barChart>
      <c:catAx>
        <c:axId val="40334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47152"/>
        <c:crosses val="autoZero"/>
        <c:auto val="1"/>
        <c:lblAlgn val="ctr"/>
        <c:lblOffset val="100"/>
        <c:noMultiLvlLbl val="0"/>
      </c:catAx>
      <c:valAx>
        <c:axId val="40334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4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F9A1-4064-4711-8F55-EB3D8D415D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E98C1C-FD4E-4F72-A06B-448015A512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57917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42E9D-368E-47C7-9145-30E98EB32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A206E4-E4FE-4DC1-BFFE-CAB865043E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8644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297383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125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3201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71778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68186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1024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06467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61713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95282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3981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10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Ministerio de Agroindustria de la Nación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564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Ministerio de Producción de la Nación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8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Ricardo Buryaile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2.8594%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736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B853E-43E2-4236-A465-5E4DCB840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673213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0A8BF-8C79-4AC7-B743-E737BB22A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73F3F4-A09B-4EB6-BE75-2A6B44520C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3344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DE95E-D51E-4B67-BA25-637055AF79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5D12D-B215-4F4F-80A7-96842C5CC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636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43C24-6632-45F3-A986-C8DEC449A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D21730-EA19-4667-B7B7-217F566F4C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4084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6D12F-B943-4DB5-88EC-679E4BE9E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D3D0F-0A39-49CA-B3FB-2815A63FC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17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1A969-B1B3-45CE-91AC-983BB6201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C4C202-E4F1-4CF8-8599-C38FA069CF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6111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1F449-35DF-486C-9F07-4C53BE996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E5206-57D0-4BEF-9038-922912187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845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FFFFA-F509-474C-8371-A90807A40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46834A-7940-4CC3-A25C-B6B7AD5513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4100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2BFE1-289B-4D17-BA05-E2884BE98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C7B93-0940-4D2E-9D62-13ECFF53A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245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41E49-9E2E-4095-A772-2B9501EE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0C48EC-E814-4CEB-A5E1-24430ABD96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1964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734C3-4B7C-4F94-87CC-C2E8695917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891FD-4E59-4DCF-9BA8-D479D5A02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233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65B09-E861-4D39-98A0-282E782F7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667FAB-C2C6-416D-9CE6-81D99F6AFA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4243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B34D1-D1A1-412E-A574-31B3CD7A2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B0839-B597-46FD-A206-1CEA98A28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347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6222C-7A91-46ED-B79A-B44DC16CE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9917A3-C54E-4AA8-8EE8-6948A80FFE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9745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67313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2483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647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5121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4418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3858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325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4480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504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- 2017-06-15 18:40:10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CONOCÉ EL TERMO SOLAR
Solarmate es una #PyME de #SanMartín que aplicó a #PACemprendedores y recibió un préstamo para aumentar su producción. Vos también podés pedir uno → www.produccion.gob.ar/pacemprendedores/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35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- 2017-06-08 19:08:52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IPH empezó haciendo cables de acero para frenos de bicicletas. Hoy tiene dos plantas en #SanMiguel y sus cables están en los ascensores de los principales rascacielos de #NuevaYork. IPH pidió un préstamo del banco BICE para crecer. Si vos también necesitás un crédito, entrá a http://www.bice.com.ar/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79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- 2017-06-06 14:29:32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¿ALGUNA VEZ JUGASTE CON RASTI?
Un inmigrante italiano empezó un emprendimiento en 1965 que hoy es Rasti, una empresa familiar que emplea a 86 personas en #LomasDelMirador.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337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C3E64-521C-401D-9860-37F7A69C3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721460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5B553-5032-415D-9463-31F1AE851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EE32FA-5C37-47B0-A9E3-50C5AB70CE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5699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11462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2691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308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9558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7372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4335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573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9563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21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- 2017-06-26 16:47:09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SUPERMERCADO DEL MUNDO
Queremos que en 2020 nuestro país pueda alimentar a 600 millones de personas y cumplir con la demanda global de alimentos.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98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- 2017-06-02 17:22:52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camionetas que se producen en #Zárate, Buenos Aires, viajan por el mundo 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65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- 2017-06-22 17:14:07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HISTORIA ARGENTINA EN REALIDAD VIRTUAL 🤓
¿Alguna vez imaginaste estar en el Cabildo el 25 de mayo de 1810? Javier Ignacio Tibi tiene un emprendimiento en #SanMartín y con la ayuda de #FondoSemilla desarrolló una aplicación de realidad virtual que te permite hacerlo. Vos también podés conseguir financiamiento para tu proyecto acá www.produccion.gob.ar/fondo-semilla/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883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25DEF-DC0E-4B1C-90ED-607476986E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448507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41016-E8FA-488C-9CCA-E9EFB3489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FABB15-1500-4668-B315-A5381B45A7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016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55551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9050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4217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7472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3277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5060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1706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0545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56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- 2017-06-21 09:30:00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DÍA DEL APICULTOR
Desde hace más de 25 años, Argentina se consolidó como uno de los principales productores y exportadores de miel. La apicultura es una actividad que se practica en todos los rincones del país. En la región pampeana se asientan más del 70% de las colmenas.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1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- 2017-06-06 11:40:21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ACUAPONIA 
Es un método sustentable de cultivo de peces y vegetales. Juan Pablo tiene un emprendimiento en Marcos Paz, provincia de Buenos Aires. 🌿 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48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- 2017-06-05 09:13:00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DÍA MUNDIAL DEL MEDIO AMBIENTE
“Conectar a las personas con la naturaleza” es el lema elegido por la ONU para este año. Nos anima a salir al aire libre y los espacios naturales.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72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- 2017-06-12 19:14:31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CUIDANDO TUS DERECHOS COMO CONSUMIDOR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104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1796C-6AC8-4DFD-987C-668BD35BB0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507936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387D-4FBC-40FD-9A29-8C1FDC7B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7A2410-CE98-4EE1-AF42-250DFADA9B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727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92576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0309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8341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7682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582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984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1628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2066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10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Buryaile - 2017-06-18 12:29:23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Orgulloso de mi familia! Agradezco a mi padre que me enseñó tanto y a mis mis hijos de quienes aprendo un poco más cada día. Feliz día del padre!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11.4256%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12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- 2017-06-24 15:48:00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Acompañamos a los productores de Palo Blanco, #Catamarca, para que puedan agregar valor a su producción de cueros caprinos.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27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- 2017-06-26 18:12:08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#PyMEs son la fuerza productiva de Argentina. Sumate a la #SemanaPyME y registrate para acceder a todos los beneficios de la #LeyPyME www.produccion.gob.ar/pymes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07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- 2017-06-08 14:28:52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NUESTRO COMERCIO CON ALEMANIA
En el marco de la visita de la Canciller Merkel, te contamos la 
importancia de este mercado para la agroindustria argentina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468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D1436-783E-45FE-904D-13B539CD6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815589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541D9-2BD0-430A-BF14-0FCBE2715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8285AB-A822-4F84-ACE1-7342A51B67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135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86863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9340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5111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5823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802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3069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3148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128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86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- 2017-06-27 12:59:07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a todas las PyMEs!
Si tenes un comercio, un taller, una fábrica, un emprendimiento o prestás algún servicio, sos PyME y hoy es tu día. ¡Etiquetá a tus amigos que tengan una PyME y saludalos! www.produccion.gob.ar/pymes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79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- 2017-06-15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GARANTIZAN LOS ALIMENTOS ORGÁNICOS?
Enterate más sobre este sistema productivo →  https://goo.gl/XfWlJO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02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- 2017-06-07 17:18:20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¿SOS MONOTRIBUSTISTA? HAY UN PRÉSTAMO PARA VOS
Si realizás una actividad productiva accedé a créditos con una tasa bonificada del 12% a través de Internet y desde cualquier lugar del país. La aprobación es online. Conocé más en goo.gl/fUd0fV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49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- 2017-06-09 18:13:01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74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FF677-7A6A-4A5C-89D2-F7446D0E0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961422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36DA7-EEF0-4659-99D1-0251B6774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699594-1C59-4B1A-B299-0D7C20027B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618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66418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4378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4172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3574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446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97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8940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1886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77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- 2017-06-27 09:23:21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a las Pymes que hacen grande al país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02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- 2017-06-27 11:04:13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a todas las PyMEs!
Ya estamos en Tecnópolis Argentina para celebrar con las PyMEs argentinas, el corazón productivo del país. Si tenes un comercio, un emprendimiento o prestás algún servicio tenés una PyME. Entrá a www.produccion.gob.ar/pymes, registrate y accedé a todos los beneficios.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18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Buryaile - 2017-06-27 22:06:21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Dos formoseños en Olivos!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7.2493%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43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- 2017-06-30 12:49:45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#PyME familiar de Boulogne lleva más de 55 años fabricando piezas para camionetas. Tec Metal ya se registró como #PyME, registrate vos también en www.produccion.gob.ar/pymes/ y empezá a pagar menos impuestos.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144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086D5-CA55-4EAD-A730-A30D5DEAF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438567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AB4AC-8039-40A6-9A08-8BE856083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8B6689-1D7D-4859-9140-D90285DD1B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4492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06240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0433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3067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1558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408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382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90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5467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83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- 2017-06-03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IMPRESIÓN 3D LLEGÓ AL AGRO
Mirá cómo funciona esta máquina de INTA Argentina en #Agroactiva2017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49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- 2017-06-12 16:56:19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COMPAÑEROS EN EL CAMPO  
Los caballos criollos nos acompañan desde el siglo XVI, cuando los primeros conquistadores españoles llegaron a América. Es una raza con aptitud de silla, de temperamento tenaz y voluntarioso, veloz, resistente y rústica. Compartilo si te gustan 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14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- 2017-06-09 13:17:12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la colmena a la cosmética 🐝 ➡️ 💄En la agroindustria se aprovechan los subproductos para agregar valor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455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36E21-F30F-4391-9B69-B458827E3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827399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BFF69-7E80-464E-8C87-34823A8AC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676822-7AEC-4E71-B8CA-24A5077BB7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4071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F48F3-E034-42CA-A611-89A3D3031A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DBD50-237A-45BE-803F-7C9D6A673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643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1630-29E2-43A3-8F07-50687F8F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75ED50-A82B-4F5C-ACF5-9994FB8556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0670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35DAC-B730-44CF-AC69-6807D60DA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CA8F9-49FE-4E83-9BCE-AB6984430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22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864D0-C9B4-4AD2-9FBC-3CDB75876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371C08-26B4-44F8-B5C6-517B76285D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9699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194B0-0B16-4044-B539-8EEDB8A53D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0AC81-2953-4C4D-8F94-D1042950B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755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44B31-D6E6-4842-A209-4A530D37C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C97553-3987-4A92-BE30-0606DFFB1A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3835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C2F08-F3F0-4708-913D-A57644A48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E29F6-33EB-4863-AFF0-D3619F29B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838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D661B-EB77-413F-8137-D20E21291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DC9667-BF0B-47D4-AD2C-9F43C185D3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451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97873-A531-497A-9C74-B06FAAE772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120A5-7E83-472D-A32C-47BF1D43C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431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95A21-9352-4BFD-A4AE-52E90AD4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84C169-8CB2-4A0C-A02B-194FFE1274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9594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C5AFA-0064-4945-92AB-39D2ED191D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CE899-40A3-48A0-98F5-31825E80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956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932BD-3588-4543-9742-BCAC1D7DB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8DA2E9-D2D9-4817-85E1-A9A42296F4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6359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B379D-500B-473B-82A3-BA6CA65C37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0CEE5-10F1-45C2-8CAA-84769D921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895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89A21-0A1A-41CC-8DEB-1E4B89CF3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95C860-BC13-487A-A4FC-83E836FE64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4228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59019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26194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062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5616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1477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00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López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(15)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11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Cecilia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(12)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760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Lili Broda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Buryaile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31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Anibal Novelino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(10)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95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Alejandra Alexa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(10)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48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Abel Sebastian Melnik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Buryaile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13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Mariela Ines Doukatas Maximov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42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Guido Angel Lescano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70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Hernán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92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Panguilto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356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DAED5-BF2C-4834-87EE-3357D68ED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435520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3BC61-949D-4132-8195-4650D45B8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E67460-9683-4A98-BA35-75522B95DC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377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727502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2396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7772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493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5393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3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Alma Victoria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79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Ignacio Pereyra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19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Alicia Marcela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29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Siro José Alvarez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39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Oscar Medina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404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A75EE-ECFC-44CF-9225-45618BEA6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319858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8CD02-A906-4006-834D-2D149775F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8703E-3E87-4EE1-A18E-9F6DC50E23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8145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66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8689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374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7810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3010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6421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54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Ignacio Pereyra - 2017-06-28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http://www.eldiario.es/sociedad/California-incluye-glifosato-productos-cancerigenos_0_658984861.html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169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81FA5-B32E-4206-B88D-17B59D5B83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0780103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F7679-3804-407A-80D0-91AD61C07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1098FB-096D-49E4-BBBC-8B951C340C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394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28753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6271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5809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011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724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914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36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Gregorio Pratta - 2017-06-27 09:04:21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ULTIMOS STAND DISPONIBLES!!!!!!!!!
www.smartactiva.com
Un evento distinto para tiempos distintos
SmartActiva se pondrá en marcha el 1 de noviembre de 2017. En ese momento se dará paso a un evento donde los gobiernos locales, provinciales y nacional, los prestadores de servicios públicos (públicos y privados), las empresas, las universidades, las organizaciones de la sociedad civil, los expertos, pondrán en discusión el nuevo reto de cómo mejorar la calidad de los servicios públicos y la vida de las persona.-
REDES - ENERGIA - MEDIOAMBIENTE - RESIDUOS INTELIGENTES - GOBIERNOS INTELIGENTES
-La cita es el 1 y 2 de noviembre en Centro Costa Salguero, Ciudad de Buenos Aires.-
-Modalidades de participación: stands - sponsoreos - disertaciones - patrocinios
A disposición
Gregorio Pratta
+54 9 3467 15499802
gregoriopratta@ic-argentina.com.ar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295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F581F-06B0-46F9-AB55-A3809A8B8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624456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3B3BF-33A0-4C12-AAE5-EECB1FF09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9C116B-7255-4737-9C61-C3AF2E111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6749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91561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3390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3329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9195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1088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0394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43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Pao Verzi - 2017-06-24 13:05:19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buenos días, quería saber cuando es la próxima fecha de la Feria Placeres Regionales en la Rural??? Estuve en Abril y me pareció genial😊👍👏👏👏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107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Susana Graciela - 2017-06-18 04:46:05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HAGAN ALGO...nos estamos envenenando...https://m.facebook.com/story.php?story_fbid=1256413161137597&amp;id=684484804997105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38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Coord LP - 2017-06-12 11:02:36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http://www.diariolareforma.com.ar/2013/el-presidente-mauricio-macri-sorprendio-telefonicamente-a-un-productor-aratense/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031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Ignacio Pereyra - 2017-06-01 05:39:57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ocultan la información que yo les estoy mandando... están haciendo lo mismo que en otras épocas con las desapariciones...
No información falsa... verifiquen la, estamos hablando de ecocidio y genocidio producido en forma lenta...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071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EFE37-E8F3-4BDF-921E-3F748ED1A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250218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D32DF-0FE9-49D8-8643-5BB0475D2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DF4506-EAF6-479B-AF72-2C2924D37D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1680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87290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395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525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65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9972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855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345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Ignacio Pereyra - 2017-06-01 05:34:24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Estimados, por favor tomemos conciencia de que este modelo oncoagropecuario... fue un grave error para la salud, el ambiente, los Alimentos Saludables, las economías locales y nacional, y nuestra cultura agropecuaria. Es vital iniciar políticas de conversión a una agricultura agroecologica, un buen ejemplo de que es posible y rentable una agricultura sin pesticidas es la Red Nacional de Municipios y Comunidades que Impulsan La Agroecologia (RENAMA) 
http://www.elfederal.com.ar/665-trabajos-cientificos-muestran-las-enfermedades-que-causa-el-glifosato/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78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96D2D-06EE-4FF3-9FFC-B926D5279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180818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096F8-1916-4663-AEE9-E16FB5051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668A5C-E325-4034-8E74-96C6DC7742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214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401653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56895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127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5173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3134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86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Ministerio de Agroindustria de la Nación Argentina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Pao Verzi - 2017-06-24 13:05:19</a:t>
                      </a:r>
                      <a:r>
                        <a:rPr lang="es-ES" sz="1000"/>
                        <a:t>
Hola buenos días, quería saber cuando es la próxima fecha de la Feria Placeres Regionales en la Rural??? Estuve en Abril y me pareció genial😊👍👏👏👏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604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4EF58-D276-4893-83BB-89A966248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9964463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C367E-04A6-4C7A-B491-30145503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1B366B-202C-43EB-A6BB-A06BB06D7B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5352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4DA73-21EC-44A7-9D18-F66730E504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13273-4352-446B-AB75-D95C3F514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6256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1348</Words>
  <Application>Microsoft Office PowerPoint</Application>
  <PresentationFormat>On-screen Show (4:3)</PresentationFormat>
  <Paragraphs>531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Interaction Rate</vt:lpstr>
      <vt:lpstr>Facebook Fans Change Per Weekday</vt:lpstr>
      <vt:lpstr>Facebook Interaction Rate By Weekday</vt:lpstr>
      <vt:lpstr>Facebook Key Metrics Radar</vt:lpstr>
      <vt:lpstr>Facebook Fans Change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Own Posts</vt:lpstr>
      <vt:lpstr>Facebook Own Posts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User Posts Table - 1 of 4</vt:lpstr>
      <vt:lpstr>Facebook User Posts Table - 2 of 4</vt:lpstr>
      <vt:lpstr>Facebook User Posts Table - 3 of 4</vt:lpstr>
      <vt:lpstr>Facebook User Posts Table - 4 of 4</vt:lpstr>
      <vt:lpstr>Facebook Questions Table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2017-07-04T12:26:10Z</dcterms:created>
  <dcterms:modified xsi:type="dcterms:W3CDTF">2017-07-04T12:27:10Z</dcterms:modified>
</cp:coreProperties>
</file>