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1" r:id="rId24"/>
    <p:sldId id="282" r:id="rId25"/>
    <p:sldId id="283" r:id="rId26"/>
    <p:sldId id="284" r:id="rId27"/>
    <p:sldId id="285" r:id="rId28"/>
    <p:sldId id="286" r:id="rId29"/>
    <p:sldId id="287" r:id="rId30"/>
    <p:sldId id="289" r:id="rId31"/>
    <p:sldId id="290" r:id="rId32"/>
    <p:sldId id="291" r:id="rId33"/>
    <p:sldId id="292" r:id="rId34"/>
    <p:sldId id="293" r:id="rId35"/>
    <p:sldId id="294"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Claro RD</c:v>
                </c:pt>
              </c:strCache>
            </c:strRef>
          </c:tx>
          <c:spPr>
            <a:ln w="28575" cap="rnd">
              <a:solidFill>
                <a:schemeClr val="accent1"/>
              </a:solidFill>
              <a:round/>
            </a:ln>
            <a:effectLst/>
          </c:spPr>
          <c:marker>
            <c:symbol val="none"/>
          </c:marker>
          <c:cat>
            <c:numRef>
              <c:f>Sheet1!$A$2:$A$28</c:f>
              <c:numCache>
                <c:formatCode>m/d/yyyy</c:formatCode>
                <c:ptCount val="27"/>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numCache>
            </c:numRef>
          </c:cat>
          <c:val>
            <c:numRef>
              <c:f>Sheet1!$B$2:$B$28</c:f>
              <c:numCache>
                <c:formatCode>General</c:formatCode>
                <c:ptCount val="27"/>
                <c:pt idx="0">
                  <c:v>1133361</c:v>
                </c:pt>
                <c:pt idx="1">
                  <c:v>1133539</c:v>
                </c:pt>
                <c:pt idx="2">
                  <c:v>1133843</c:v>
                </c:pt>
                <c:pt idx="3">
                  <c:v>1134197</c:v>
                </c:pt>
                <c:pt idx="4">
                  <c:v>1134350</c:v>
                </c:pt>
                <c:pt idx="5">
                  <c:v>1134530</c:v>
                </c:pt>
                <c:pt idx="6">
                  <c:v>1134764</c:v>
                </c:pt>
                <c:pt idx="7">
                  <c:v>1134939</c:v>
                </c:pt>
                <c:pt idx="8">
                  <c:v>1135169</c:v>
                </c:pt>
                <c:pt idx="9">
                  <c:v>1135487</c:v>
                </c:pt>
                <c:pt idx="10">
                  <c:v>1135862</c:v>
                </c:pt>
                <c:pt idx="11">
                  <c:v>1136144</c:v>
                </c:pt>
                <c:pt idx="12">
                  <c:v>1136295</c:v>
                </c:pt>
                <c:pt idx="13">
                  <c:v>1136480</c:v>
                </c:pt>
                <c:pt idx="14">
                  <c:v>1136772</c:v>
                </c:pt>
                <c:pt idx="15">
                  <c:v>1137106</c:v>
                </c:pt>
                <c:pt idx="16">
                  <c:v>1137359</c:v>
                </c:pt>
                <c:pt idx="17">
                  <c:v>1137630</c:v>
                </c:pt>
                <c:pt idx="18">
                  <c:v>1137975</c:v>
                </c:pt>
                <c:pt idx="19">
                  <c:v>1138385</c:v>
                </c:pt>
                <c:pt idx="20">
                  <c:v>1138729</c:v>
                </c:pt>
                <c:pt idx="21">
                  <c:v>1139064</c:v>
                </c:pt>
                <c:pt idx="22">
                  <c:v>1139330</c:v>
                </c:pt>
                <c:pt idx="23">
                  <c:v>1139611</c:v>
                </c:pt>
                <c:pt idx="24">
                  <c:v>1140040</c:v>
                </c:pt>
                <c:pt idx="25">
                  <c:v>1140303</c:v>
                </c:pt>
                <c:pt idx="26">
                  <c:v>1140517</c:v>
                </c:pt>
              </c:numCache>
            </c:numRef>
          </c:val>
          <c:smooth val="0"/>
          <c:extLst>
            <c:ext xmlns:c16="http://schemas.microsoft.com/office/drawing/2014/chart" uri="{C3380CC4-5D6E-409C-BE32-E72D297353CC}">
              <c16:uniqueId val="{00000000-6FB7-4416-89A1-79A871862A5E}"/>
            </c:ext>
          </c:extLst>
        </c:ser>
        <c:dLbls>
          <c:showLegendKey val="0"/>
          <c:showVal val="0"/>
          <c:showCatName val="0"/>
          <c:showSerName val="0"/>
          <c:showPercent val="0"/>
          <c:showBubbleSize val="0"/>
        </c:dLbls>
        <c:smooth val="0"/>
        <c:axId val="275962024"/>
        <c:axId val="275959728"/>
      </c:lineChart>
      <c:dateAx>
        <c:axId val="275962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959728"/>
        <c:crosses val="autoZero"/>
        <c:auto val="1"/>
        <c:lblOffset val="100"/>
        <c:baseTimeUnit val="days"/>
      </c:dateAx>
      <c:valAx>
        <c:axId val="275959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962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Claro RD</c:v>
                </c:pt>
              </c:strCache>
            </c:strRef>
          </c:tx>
          <c:spPr>
            <a:ln w="28575" cap="rnd">
              <a:solidFill>
                <a:schemeClr val="accent1"/>
              </a:solidFill>
              <a:round/>
            </a:ln>
            <a:effectLst/>
          </c:spPr>
          <c:marker>
            <c:symbol val="none"/>
          </c:marker>
          <c:cat>
            <c:numRef>
              <c:f>Sheet1!$A$2:$A$28</c:f>
              <c:numCache>
                <c:formatCode>m/d/yyyy</c:formatCode>
                <c:ptCount val="27"/>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numCache>
            </c:numRef>
          </c:cat>
          <c:val>
            <c:numRef>
              <c:f>Sheet1!$B$2:$B$28</c:f>
              <c:numCache>
                <c:formatCode>General</c:formatCode>
                <c:ptCount val="27"/>
                <c:pt idx="0">
                  <c:v>0.20699265398912001</c:v>
                </c:pt>
                <c:pt idx="1">
                  <c:v>0.73104239269487004</c:v>
                </c:pt>
                <c:pt idx="2">
                  <c:v>0.16280156291853001</c:v>
                </c:pt>
                <c:pt idx="3">
                  <c:v>3.8800021163648002E-3</c:v>
                </c:pt>
                <c:pt idx="4">
                  <c:v>0.21945040273961</c:v>
                </c:pt>
                <c:pt idx="5">
                  <c:v>0.18472550333203999</c:v>
                </c:pt>
                <c:pt idx="6">
                  <c:v>0.20750947210894999</c:v>
                </c:pt>
                <c:pt idx="7">
                  <c:v>8.9674033566226996E-2</c:v>
                </c:pt>
                <c:pt idx="8">
                  <c:v>0.12001631640433</c:v>
                </c:pt>
                <c:pt idx="9">
                  <c:v>0.34007793342540998</c:v>
                </c:pt>
                <c:pt idx="10">
                  <c:v>1.0830572858056E-2</c:v>
                </c:pt>
                <c:pt idx="11">
                  <c:v>2.2535151755760999E-2</c:v>
                </c:pt>
                <c:pt idx="12">
                  <c:v>0.31437601377903002</c:v>
                </c:pt>
                <c:pt idx="13">
                  <c:v>0.27664871210247999</c:v>
                </c:pt>
                <c:pt idx="14">
                  <c:v>8.5054362648752005E-2</c:v>
                </c:pt>
                <c:pt idx="15">
                  <c:v>0.14699557320137999</c:v>
                </c:pt>
                <c:pt idx="16">
                  <c:v>1.3893383232269E-2</c:v>
                </c:pt>
                <c:pt idx="17">
                  <c:v>8.9099371073606007E-2</c:v>
                </c:pt>
                <c:pt idx="18">
                  <c:v>0.20612110015627</c:v>
                </c:pt>
                <c:pt idx="19">
                  <c:v>0.28656861539181999</c:v>
                </c:pt>
                <c:pt idx="20">
                  <c:v>6.8478492220123005E-2</c:v>
                </c:pt>
                <c:pt idx="21">
                  <c:v>7.9682429299954005E-2</c:v>
                </c:pt>
                <c:pt idx="22">
                  <c:v>0.15168579271188001</c:v>
                </c:pt>
                <c:pt idx="23">
                  <c:v>1.5983308029171001E-2</c:v>
                </c:pt>
                <c:pt idx="24">
                  <c:v>3.4040313205974997E-2</c:v>
                </c:pt>
                <c:pt idx="25">
                  <c:v>0.10651910985282</c:v>
                </c:pt>
                <c:pt idx="26">
                  <c:v>2.3383403045104001E-2</c:v>
                </c:pt>
              </c:numCache>
            </c:numRef>
          </c:val>
          <c:smooth val="0"/>
          <c:extLst>
            <c:ext xmlns:c16="http://schemas.microsoft.com/office/drawing/2014/chart" uri="{C3380CC4-5D6E-409C-BE32-E72D297353CC}">
              <c16:uniqueId val="{00000000-4D29-40A1-8024-328AA66FA3F8}"/>
            </c:ext>
          </c:extLst>
        </c:ser>
        <c:dLbls>
          <c:showLegendKey val="0"/>
          <c:showVal val="0"/>
          <c:showCatName val="0"/>
          <c:showSerName val="0"/>
          <c:showPercent val="0"/>
          <c:showBubbleSize val="0"/>
        </c:dLbls>
        <c:smooth val="0"/>
        <c:axId val="276912096"/>
        <c:axId val="276914392"/>
      </c:lineChart>
      <c:dateAx>
        <c:axId val="276912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914392"/>
        <c:crosses val="autoZero"/>
        <c:auto val="1"/>
        <c:lblOffset val="100"/>
        <c:baseTimeUnit val="days"/>
      </c:dateAx>
      <c:valAx>
        <c:axId val="276914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91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Claro RD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261</c:v>
                </c:pt>
                <c:pt idx="1">
                  <c:v>239</c:v>
                </c:pt>
                <c:pt idx="2">
                  <c:v>254</c:v>
                </c:pt>
                <c:pt idx="3">
                  <c:v>315</c:v>
                </c:pt>
                <c:pt idx="4">
                  <c:v>252</c:v>
                </c:pt>
                <c:pt idx="5">
                  <c:v>289</c:v>
                </c:pt>
                <c:pt idx="6">
                  <c:v>357</c:v>
                </c:pt>
              </c:numCache>
            </c:numRef>
          </c:val>
          <c:extLst>
            <c:ext xmlns:c16="http://schemas.microsoft.com/office/drawing/2014/chart" uri="{C3380CC4-5D6E-409C-BE32-E72D297353CC}">
              <c16:uniqueId val="{00000000-43B5-4001-BB91-BD83E98F20A7}"/>
            </c:ext>
          </c:extLst>
        </c:ser>
        <c:dLbls>
          <c:showLegendKey val="0"/>
          <c:showVal val="0"/>
          <c:showCatName val="0"/>
          <c:showSerName val="0"/>
          <c:showPercent val="0"/>
          <c:showBubbleSize val="0"/>
        </c:dLbls>
        <c:gapWidth val="219"/>
        <c:overlap val="-27"/>
        <c:axId val="231207496"/>
        <c:axId val="231207824"/>
      </c:barChart>
      <c:catAx>
        <c:axId val="231207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207824"/>
        <c:crosses val="autoZero"/>
        <c:auto val="1"/>
        <c:lblAlgn val="ctr"/>
        <c:lblOffset val="100"/>
        <c:noMultiLvlLbl val="0"/>
      </c:catAx>
      <c:valAx>
        <c:axId val="231207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207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Claro RD</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100</c:v>
                </c:pt>
                <c:pt idx="4">
                  <c:v>100</c:v>
                </c:pt>
                <c:pt idx="5">
                  <c:v>100</c:v>
                </c:pt>
              </c:numCache>
            </c:numRef>
          </c:val>
          <c:extLst>
            <c:ext xmlns:c16="http://schemas.microsoft.com/office/drawing/2014/chart" uri="{C3380CC4-5D6E-409C-BE32-E72D297353CC}">
              <c16:uniqueId val="{00000000-131C-4A7E-B2FF-12562260B3A2}"/>
            </c:ext>
          </c:extLst>
        </c:ser>
        <c:dLbls>
          <c:showLegendKey val="0"/>
          <c:showVal val="0"/>
          <c:showCatName val="0"/>
          <c:showSerName val="0"/>
          <c:showPercent val="0"/>
          <c:showBubbleSize val="0"/>
        </c:dLbls>
        <c:axId val="231206512"/>
        <c:axId val="231206840"/>
      </c:radarChart>
      <c:catAx>
        <c:axId val="231206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206840"/>
        <c:crosses val="autoZero"/>
        <c:auto val="1"/>
        <c:lblAlgn val="ctr"/>
        <c:lblOffset val="100"/>
        <c:noMultiLvlLbl val="0"/>
      </c:catAx>
      <c:valAx>
        <c:axId val="231206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206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Claro RD</c:v>
                </c:pt>
              </c:strCache>
            </c:strRef>
          </c:tx>
          <c:spPr>
            <a:ln w="28575" cap="rnd">
              <a:solidFill>
                <a:schemeClr val="accent1"/>
              </a:solidFill>
              <a:round/>
            </a:ln>
            <a:effectLst/>
          </c:spPr>
          <c:marker>
            <c:symbol val="none"/>
          </c:marker>
          <c:cat>
            <c:numRef>
              <c:f>Sheet1!$A$2:$A$28</c:f>
              <c:numCache>
                <c:formatCode>m/d/yyyy</c:formatCode>
                <c:ptCount val="27"/>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numCache>
            </c:numRef>
          </c:cat>
          <c:val>
            <c:numRef>
              <c:f>Sheet1!$B$2:$B$28</c:f>
              <c:numCache>
                <c:formatCode>General</c:formatCode>
                <c:ptCount val="27"/>
                <c:pt idx="0">
                  <c:v>457</c:v>
                </c:pt>
                <c:pt idx="1">
                  <c:v>178</c:v>
                </c:pt>
                <c:pt idx="2">
                  <c:v>304</c:v>
                </c:pt>
                <c:pt idx="3">
                  <c:v>354</c:v>
                </c:pt>
                <c:pt idx="4">
                  <c:v>153</c:v>
                </c:pt>
                <c:pt idx="5">
                  <c:v>180</c:v>
                </c:pt>
                <c:pt idx="6">
                  <c:v>234</c:v>
                </c:pt>
                <c:pt idx="7">
                  <c:v>175</c:v>
                </c:pt>
                <c:pt idx="8">
                  <c:v>230</c:v>
                </c:pt>
                <c:pt idx="9">
                  <c:v>318</c:v>
                </c:pt>
                <c:pt idx="10">
                  <c:v>375</c:v>
                </c:pt>
                <c:pt idx="11">
                  <c:v>282</c:v>
                </c:pt>
                <c:pt idx="12">
                  <c:v>151</c:v>
                </c:pt>
                <c:pt idx="13">
                  <c:v>185</c:v>
                </c:pt>
                <c:pt idx="14">
                  <c:v>292</c:v>
                </c:pt>
                <c:pt idx="15">
                  <c:v>334</c:v>
                </c:pt>
                <c:pt idx="16">
                  <c:v>253</c:v>
                </c:pt>
                <c:pt idx="17">
                  <c:v>271</c:v>
                </c:pt>
                <c:pt idx="18">
                  <c:v>345</c:v>
                </c:pt>
                <c:pt idx="19">
                  <c:v>410</c:v>
                </c:pt>
                <c:pt idx="20">
                  <c:v>344</c:v>
                </c:pt>
                <c:pt idx="21">
                  <c:v>335</c:v>
                </c:pt>
                <c:pt idx="22">
                  <c:v>266</c:v>
                </c:pt>
                <c:pt idx="23">
                  <c:v>281</c:v>
                </c:pt>
                <c:pt idx="24">
                  <c:v>429</c:v>
                </c:pt>
                <c:pt idx="25">
                  <c:v>263</c:v>
                </c:pt>
                <c:pt idx="26">
                  <c:v>214</c:v>
                </c:pt>
              </c:numCache>
            </c:numRef>
          </c:val>
          <c:smooth val="0"/>
          <c:extLst>
            <c:ext xmlns:c16="http://schemas.microsoft.com/office/drawing/2014/chart" uri="{C3380CC4-5D6E-409C-BE32-E72D297353CC}">
              <c16:uniqueId val="{00000000-8545-42F6-BC05-31652220F979}"/>
            </c:ext>
          </c:extLst>
        </c:ser>
        <c:dLbls>
          <c:showLegendKey val="0"/>
          <c:showVal val="0"/>
          <c:showCatName val="0"/>
          <c:showSerName val="0"/>
          <c:showPercent val="0"/>
          <c:showBubbleSize val="0"/>
        </c:dLbls>
        <c:smooth val="0"/>
        <c:axId val="278128160"/>
        <c:axId val="278128488"/>
      </c:lineChart>
      <c:dateAx>
        <c:axId val="278128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128488"/>
        <c:crosses val="autoZero"/>
        <c:auto val="1"/>
        <c:lblOffset val="100"/>
        <c:baseTimeUnit val="days"/>
      </c:dateAx>
      <c:valAx>
        <c:axId val="27812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12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Claro RD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0.16319037345011</c:v>
                </c:pt>
                <c:pt idx="1">
                  <c:v>0.21504594146833</c:v>
                </c:pt>
                <c:pt idx="2">
                  <c:v>0.20024821032615001</c:v>
                </c:pt>
                <c:pt idx="3">
                  <c:v>0.10311763563257</c:v>
                </c:pt>
                <c:pt idx="4">
                  <c:v>0.16774959134270001</c:v>
                </c:pt>
                <c:pt idx="5">
                  <c:v>8.8143104716552997E-2</c:v>
                </c:pt>
                <c:pt idx="6">
                  <c:v>4.6088664387447E-2</c:v>
                </c:pt>
              </c:numCache>
            </c:numRef>
          </c:val>
          <c:extLst>
            <c:ext xmlns:c16="http://schemas.microsoft.com/office/drawing/2014/chart" uri="{C3380CC4-5D6E-409C-BE32-E72D297353CC}">
              <c16:uniqueId val="{00000000-E1FF-4559-A25C-C538C7953F2F}"/>
            </c:ext>
          </c:extLst>
        </c:ser>
        <c:dLbls>
          <c:showLegendKey val="0"/>
          <c:showVal val="0"/>
          <c:showCatName val="0"/>
          <c:showSerName val="0"/>
          <c:showPercent val="0"/>
          <c:showBubbleSize val="0"/>
        </c:dLbls>
        <c:gapWidth val="219"/>
        <c:overlap val="-27"/>
        <c:axId val="229058512"/>
        <c:axId val="229057856"/>
      </c:barChart>
      <c:catAx>
        <c:axId val="229058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057856"/>
        <c:crosses val="autoZero"/>
        <c:auto val="1"/>
        <c:lblAlgn val="ctr"/>
        <c:lblOffset val="100"/>
        <c:noMultiLvlLbl val="0"/>
      </c:catAx>
      <c:valAx>
        <c:axId val="229057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058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Claro RD</c:v>
                </c:pt>
              </c:strCache>
            </c:strRef>
          </c:tx>
          <c:spPr>
            <a:ln w="28575" cap="rnd">
              <a:solidFill>
                <a:schemeClr val="accent1"/>
              </a:solidFill>
              <a:round/>
            </a:ln>
            <a:effectLst/>
          </c:spPr>
          <c:marker>
            <c:symbol val="none"/>
          </c:marker>
          <c:cat>
            <c:numRef>
              <c:f>Sheet1!$A$2:$A$28</c:f>
              <c:numCache>
                <c:formatCode>m/d/yyyy</c:formatCode>
                <c:ptCount val="27"/>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numCache>
            </c:numRef>
          </c:cat>
          <c:val>
            <c:numRef>
              <c:f>Sheet1!$B$2:$B$28</c:f>
              <c:numCache>
                <c:formatCode>General</c:formatCode>
                <c:ptCount val="27"/>
                <c:pt idx="0">
                  <c:v>2</c:v>
                </c:pt>
                <c:pt idx="1">
                  <c:v>1</c:v>
                </c:pt>
                <c:pt idx="2">
                  <c:v>3</c:v>
                </c:pt>
                <c:pt idx="3">
                  <c:v>5</c:v>
                </c:pt>
                <c:pt idx="4">
                  <c:v>6</c:v>
                </c:pt>
                <c:pt idx="5">
                  <c:v>5</c:v>
                </c:pt>
                <c:pt idx="6">
                  <c:v>2</c:v>
                </c:pt>
                <c:pt idx="7">
                  <c:v>3</c:v>
                </c:pt>
                <c:pt idx="8">
                  <c:v>8</c:v>
                </c:pt>
                <c:pt idx="9">
                  <c:v>2</c:v>
                </c:pt>
                <c:pt idx="10">
                  <c:v>1</c:v>
                </c:pt>
                <c:pt idx="11">
                  <c:v>2</c:v>
                </c:pt>
                <c:pt idx="12">
                  <c:v>3</c:v>
                </c:pt>
                <c:pt idx="13">
                  <c:v>5</c:v>
                </c:pt>
                <c:pt idx="14">
                  <c:v>4</c:v>
                </c:pt>
                <c:pt idx="15">
                  <c:v>4</c:v>
                </c:pt>
                <c:pt idx="16">
                  <c:v>2</c:v>
                </c:pt>
                <c:pt idx="17">
                  <c:v>6</c:v>
                </c:pt>
                <c:pt idx="18">
                  <c:v>4</c:v>
                </c:pt>
                <c:pt idx="19">
                  <c:v>6</c:v>
                </c:pt>
                <c:pt idx="20">
                  <c:v>3</c:v>
                </c:pt>
                <c:pt idx="21">
                  <c:v>4</c:v>
                </c:pt>
                <c:pt idx="22">
                  <c:v>6</c:v>
                </c:pt>
                <c:pt idx="23">
                  <c:v>8</c:v>
                </c:pt>
                <c:pt idx="24">
                  <c:v>1</c:v>
                </c:pt>
                <c:pt idx="25">
                  <c:v>4</c:v>
                </c:pt>
                <c:pt idx="26">
                  <c:v>3</c:v>
                </c:pt>
              </c:numCache>
            </c:numRef>
          </c:val>
          <c:smooth val="0"/>
          <c:extLst>
            <c:ext xmlns:c16="http://schemas.microsoft.com/office/drawing/2014/chart" uri="{C3380CC4-5D6E-409C-BE32-E72D297353CC}">
              <c16:uniqueId val="{00000000-E345-4865-96C1-6746F8F15D51}"/>
            </c:ext>
          </c:extLst>
        </c:ser>
        <c:dLbls>
          <c:showLegendKey val="0"/>
          <c:showVal val="0"/>
          <c:showCatName val="0"/>
          <c:showSerName val="0"/>
          <c:showPercent val="0"/>
          <c:showBubbleSize val="0"/>
        </c:dLbls>
        <c:smooth val="0"/>
        <c:axId val="229060480"/>
        <c:axId val="229063104"/>
      </c:lineChart>
      <c:dateAx>
        <c:axId val="229060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063104"/>
        <c:crosses val="autoZero"/>
        <c:auto val="1"/>
        <c:lblOffset val="100"/>
        <c:baseTimeUnit val="days"/>
      </c:dateAx>
      <c:valAx>
        <c:axId val="22906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06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Claro RD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16</c:v>
                </c:pt>
                <c:pt idx="1">
                  <c:v>17</c:v>
                </c:pt>
                <c:pt idx="2">
                  <c:v>10</c:v>
                </c:pt>
                <c:pt idx="3">
                  <c:v>13</c:v>
                </c:pt>
                <c:pt idx="4">
                  <c:v>19</c:v>
                </c:pt>
                <c:pt idx="5">
                  <c:v>15</c:v>
                </c:pt>
                <c:pt idx="6">
                  <c:v>13</c:v>
                </c:pt>
              </c:numCache>
            </c:numRef>
          </c:val>
          <c:extLst>
            <c:ext xmlns:c16="http://schemas.microsoft.com/office/drawing/2014/chart" uri="{C3380CC4-5D6E-409C-BE32-E72D297353CC}">
              <c16:uniqueId val="{00000000-DA92-496E-8FEA-E37C719DD693}"/>
            </c:ext>
          </c:extLst>
        </c:ser>
        <c:dLbls>
          <c:showLegendKey val="0"/>
          <c:showVal val="0"/>
          <c:showCatName val="0"/>
          <c:showSerName val="0"/>
          <c:showPercent val="0"/>
          <c:showBubbleSize val="0"/>
        </c:dLbls>
        <c:gapWidth val="219"/>
        <c:overlap val="-27"/>
        <c:axId val="345129104"/>
        <c:axId val="345124184"/>
      </c:barChart>
      <c:catAx>
        <c:axId val="345129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124184"/>
        <c:crosses val="autoZero"/>
        <c:auto val="1"/>
        <c:lblAlgn val="ctr"/>
        <c:lblOffset val="100"/>
        <c:noMultiLvlLbl val="0"/>
      </c:catAx>
      <c:valAx>
        <c:axId val="345124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12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Claro RD</c:v>
                </c:pt>
              </c:strCache>
            </c:strRef>
          </c:cat>
          <c:val>
            <c:numRef>
              <c:f>Sheet1!$B$2</c:f>
              <c:numCache>
                <c:formatCode>General</c:formatCode>
                <c:ptCount val="1"/>
                <c:pt idx="0">
                  <c:v>9</c:v>
                </c:pt>
              </c:numCache>
            </c:numRef>
          </c:val>
          <c:extLst>
            <c:ext xmlns:c16="http://schemas.microsoft.com/office/drawing/2014/chart" uri="{C3380CC4-5D6E-409C-BE32-E72D297353CC}">
              <c16:uniqueId val="{00000000-3D3E-4296-8DF1-EEBA5FA0BFA8}"/>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Claro RD</c:v>
                </c:pt>
              </c:strCache>
            </c:strRef>
          </c:cat>
          <c:val>
            <c:numRef>
              <c:f>Sheet1!$C$2</c:f>
              <c:numCache>
                <c:formatCode>General</c:formatCode>
                <c:ptCount val="1"/>
                <c:pt idx="0">
                  <c:v>1</c:v>
                </c:pt>
              </c:numCache>
            </c:numRef>
          </c:val>
          <c:extLst>
            <c:ext xmlns:c16="http://schemas.microsoft.com/office/drawing/2014/chart" uri="{C3380CC4-5D6E-409C-BE32-E72D297353CC}">
              <c16:uniqueId val="{00000001-3D3E-4296-8DF1-EEBA5FA0BFA8}"/>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Claro RD</c:v>
                </c:pt>
              </c:strCache>
            </c:strRef>
          </c:cat>
          <c:val>
            <c:numRef>
              <c:f>Sheet1!$D$2</c:f>
              <c:numCache>
                <c:formatCode>General</c:formatCode>
                <c:ptCount val="1"/>
                <c:pt idx="0">
                  <c:v>62</c:v>
                </c:pt>
              </c:numCache>
            </c:numRef>
          </c:val>
          <c:extLst>
            <c:ext xmlns:c16="http://schemas.microsoft.com/office/drawing/2014/chart" uri="{C3380CC4-5D6E-409C-BE32-E72D297353CC}">
              <c16:uniqueId val="{00000002-3D3E-4296-8DF1-EEBA5FA0BFA8}"/>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Claro RD</c:v>
                </c:pt>
              </c:strCache>
            </c:strRef>
          </c:cat>
          <c:val>
            <c:numRef>
              <c:f>Sheet1!$E$2</c:f>
              <c:numCache>
                <c:formatCode>General</c:formatCode>
                <c:ptCount val="1"/>
                <c:pt idx="0">
                  <c:v>2</c:v>
                </c:pt>
              </c:numCache>
            </c:numRef>
          </c:val>
          <c:extLst>
            <c:ext xmlns:c16="http://schemas.microsoft.com/office/drawing/2014/chart" uri="{C3380CC4-5D6E-409C-BE32-E72D297353CC}">
              <c16:uniqueId val="{00000003-3D3E-4296-8DF1-EEBA5FA0BFA8}"/>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Claro RD</c:v>
                </c:pt>
              </c:strCache>
            </c:strRef>
          </c:cat>
          <c:val>
            <c:numRef>
              <c:f>Sheet1!$F$2</c:f>
              <c:numCache>
                <c:formatCode>General</c:formatCode>
                <c:ptCount val="1"/>
                <c:pt idx="0">
                  <c:v>29</c:v>
                </c:pt>
              </c:numCache>
            </c:numRef>
          </c:val>
          <c:extLst>
            <c:ext xmlns:c16="http://schemas.microsoft.com/office/drawing/2014/chart" uri="{C3380CC4-5D6E-409C-BE32-E72D297353CC}">
              <c16:uniqueId val="{00000004-3D3E-4296-8DF1-EEBA5FA0BFA8}"/>
            </c:ext>
          </c:extLst>
        </c:ser>
        <c:dLbls>
          <c:showLegendKey val="0"/>
          <c:showVal val="0"/>
          <c:showCatName val="0"/>
          <c:showSerName val="0"/>
          <c:showPercent val="0"/>
          <c:showBubbleSize val="0"/>
        </c:dLbls>
        <c:gapWidth val="150"/>
        <c:overlap val="100"/>
        <c:axId val="345124512"/>
        <c:axId val="345130088"/>
      </c:barChart>
      <c:catAx>
        <c:axId val="345124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130088"/>
        <c:crosses val="autoZero"/>
        <c:auto val="1"/>
        <c:lblAlgn val="ctr"/>
        <c:lblOffset val="100"/>
        <c:noMultiLvlLbl val="0"/>
      </c:catAx>
      <c:valAx>
        <c:axId val="345130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124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Claro RD</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3.2811082932871001E-2</c:v>
                </c:pt>
                <c:pt idx="1">
                  <c:v>4.3103031198678003E-3</c:v>
                </c:pt>
                <c:pt idx="2">
                  <c:v>1.3705004613784001E-2</c:v>
                </c:pt>
                <c:pt idx="3">
                  <c:v>3.5406061341770999E-3</c:v>
                </c:pt>
                <c:pt idx="4">
                  <c:v>1.3194805468982999E-3</c:v>
                </c:pt>
                <c:pt idx="5">
                  <c:v>0</c:v>
                </c:pt>
                <c:pt idx="6">
                  <c:v>0</c:v>
                </c:pt>
                <c:pt idx="7">
                  <c:v>0</c:v>
                </c:pt>
                <c:pt idx="8">
                  <c:v>0.28773472459361998</c:v>
                </c:pt>
                <c:pt idx="9">
                  <c:v>0</c:v>
                </c:pt>
                <c:pt idx="10">
                  <c:v>0</c:v>
                </c:pt>
                <c:pt idx="11">
                  <c:v>0</c:v>
                </c:pt>
                <c:pt idx="12">
                  <c:v>0</c:v>
                </c:pt>
                <c:pt idx="13">
                  <c:v>0.20967425543911999</c:v>
                </c:pt>
                <c:pt idx="14">
                  <c:v>7.2630073659268005E-2</c:v>
                </c:pt>
                <c:pt idx="15">
                  <c:v>0.19267054945809001</c:v>
                </c:pt>
                <c:pt idx="16">
                  <c:v>3.3127758264126998E-2</c:v>
                </c:pt>
                <c:pt idx="17">
                  <c:v>0.37570009438683999</c:v>
                </c:pt>
                <c:pt idx="18">
                  <c:v>0.21465749363789999</c:v>
                </c:pt>
                <c:pt idx="19">
                  <c:v>0.21075245954315999</c:v>
                </c:pt>
                <c:pt idx="20">
                  <c:v>0.27376777865645002</c:v>
                </c:pt>
                <c:pt idx="21">
                  <c:v>0.20121678497609</c:v>
                </c:pt>
                <c:pt idx="22">
                  <c:v>0.10774958114489</c:v>
                </c:pt>
                <c:pt idx="23">
                  <c:v>6.8426062027900997E-2</c:v>
                </c:pt>
              </c:numCache>
            </c:numRef>
          </c:val>
          <c:smooth val="0"/>
          <c:extLst>
            <c:ext xmlns:c16="http://schemas.microsoft.com/office/drawing/2014/chart" uri="{C3380CC4-5D6E-409C-BE32-E72D297353CC}">
              <c16:uniqueId val="{00000000-F895-4992-AA75-F18DF0137461}"/>
            </c:ext>
          </c:extLst>
        </c:ser>
        <c:dLbls>
          <c:showLegendKey val="0"/>
          <c:showVal val="0"/>
          <c:showCatName val="0"/>
          <c:showSerName val="0"/>
          <c:showPercent val="0"/>
          <c:showBubbleSize val="0"/>
        </c:dLbls>
        <c:smooth val="0"/>
        <c:axId val="345123856"/>
        <c:axId val="345131728"/>
      </c:lineChart>
      <c:catAx>
        <c:axId val="345123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131728"/>
        <c:crosses val="autoZero"/>
        <c:auto val="1"/>
        <c:lblAlgn val="ctr"/>
        <c:lblOffset val="100"/>
        <c:noMultiLvlLbl val="0"/>
      </c:catAx>
      <c:valAx>
        <c:axId val="345131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123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Claro RD</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5</c:v>
                </c:pt>
                <c:pt idx="1">
                  <c:v>3</c:v>
                </c:pt>
                <c:pt idx="2">
                  <c:v>5</c:v>
                </c:pt>
                <c:pt idx="3">
                  <c:v>4</c:v>
                </c:pt>
                <c:pt idx="4">
                  <c:v>1</c:v>
                </c:pt>
                <c:pt idx="5">
                  <c:v>0</c:v>
                </c:pt>
                <c:pt idx="6">
                  <c:v>0</c:v>
                </c:pt>
                <c:pt idx="7">
                  <c:v>0</c:v>
                </c:pt>
                <c:pt idx="8">
                  <c:v>1</c:v>
                </c:pt>
                <c:pt idx="9">
                  <c:v>0</c:v>
                </c:pt>
                <c:pt idx="10">
                  <c:v>0</c:v>
                </c:pt>
                <c:pt idx="11">
                  <c:v>0</c:v>
                </c:pt>
                <c:pt idx="12">
                  <c:v>0</c:v>
                </c:pt>
                <c:pt idx="13">
                  <c:v>5</c:v>
                </c:pt>
                <c:pt idx="14">
                  <c:v>6</c:v>
                </c:pt>
                <c:pt idx="15">
                  <c:v>10</c:v>
                </c:pt>
                <c:pt idx="16">
                  <c:v>5</c:v>
                </c:pt>
                <c:pt idx="17">
                  <c:v>1</c:v>
                </c:pt>
                <c:pt idx="18">
                  <c:v>4</c:v>
                </c:pt>
                <c:pt idx="19">
                  <c:v>14</c:v>
                </c:pt>
                <c:pt idx="20">
                  <c:v>9</c:v>
                </c:pt>
                <c:pt idx="21">
                  <c:v>11</c:v>
                </c:pt>
                <c:pt idx="22">
                  <c:v>11</c:v>
                </c:pt>
                <c:pt idx="23">
                  <c:v>8</c:v>
                </c:pt>
              </c:numCache>
            </c:numRef>
          </c:val>
          <c:smooth val="0"/>
          <c:extLst>
            <c:ext xmlns:c16="http://schemas.microsoft.com/office/drawing/2014/chart" uri="{C3380CC4-5D6E-409C-BE32-E72D297353CC}">
              <c16:uniqueId val="{00000000-4BC4-4BA2-B6A4-36E3171E4D8D}"/>
            </c:ext>
          </c:extLst>
        </c:ser>
        <c:dLbls>
          <c:showLegendKey val="0"/>
          <c:showVal val="0"/>
          <c:showCatName val="0"/>
          <c:showSerName val="0"/>
          <c:showPercent val="0"/>
          <c:showBubbleSize val="0"/>
        </c:dLbls>
        <c:smooth val="0"/>
        <c:axId val="231372720"/>
        <c:axId val="229059824"/>
      </c:lineChart>
      <c:catAx>
        <c:axId val="231372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059824"/>
        <c:crosses val="autoZero"/>
        <c:auto val="1"/>
        <c:lblAlgn val="ctr"/>
        <c:lblOffset val="100"/>
        <c:noMultiLvlLbl val="0"/>
      </c:catAx>
      <c:valAx>
        <c:axId val="229059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372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Claro RD</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9.4236200669784009E-3</c:v>
                </c:pt>
                <c:pt idx="1">
                  <c:v>6.6876547472021999E-2</c:v>
                </c:pt>
                <c:pt idx="2">
                  <c:v>0.20414857560422001</c:v>
                </c:pt>
                <c:pt idx="3">
                  <c:v>0</c:v>
                </c:pt>
                <c:pt idx="4">
                  <c:v>4.8233337787948E-2</c:v>
                </c:pt>
                <c:pt idx="5">
                  <c:v>0</c:v>
                </c:pt>
                <c:pt idx="6">
                  <c:v>0</c:v>
                </c:pt>
              </c:numCache>
            </c:numRef>
          </c:val>
          <c:extLst>
            <c:ext xmlns:c16="http://schemas.microsoft.com/office/drawing/2014/chart" uri="{C3380CC4-5D6E-409C-BE32-E72D297353CC}">
              <c16:uniqueId val="{00000000-C973-4E18-9A5F-9F063FDE7007}"/>
            </c:ext>
          </c:extLst>
        </c:ser>
        <c:dLbls>
          <c:showLegendKey val="0"/>
          <c:showVal val="0"/>
          <c:showCatName val="0"/>
          <c:showSerName val="0"/>
          <c:showPercent val="0"/>
          <c:showBubbleSize val="0"/>
        </c:dLbls>
        <c:gapWidth val="219"/>
        <c:overlap val="-27"/>
        <c:axId val="352943544"/>
        <c:axId val="352942560"/>
      </c:barChart>
      <c:catAx>
        <c:axId val="352943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942560"/>
        <c:crosses val="autoZero"/>
        <c:auto val="1"/>
        <c:lblAlgn val="ctr"/>
        <c:lblOffset val="100"/>
        <c:noMultiLvlLbl val="0"/>
      </c:catAx>
      <c:valAx>
        <c:axId val="352942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94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Claro RD</c:v>
                </c:pt>
              </c:strCache>
            </c:strRef>
          </c:cat>
          <c:val>
            <c:numRef>
              <c:f>Sheet1!$B$2</c:f>
              <c:numCache>
                <c:formatCode>General</c:formatCode>
                <c:ptCount val="1"/>
                <c:pt idx="0">
                  <c:v>154961</c:v>
                </c:pt>
              </c:numCache>
            </c:numRef>
          </c:val>
          <c:extLst>
            <c:ext xmlns:c16="http://schemas.microsoft.com/office/drawing/2014/chart" uri="{C3380CC4-5D6E-409C-BE32-E72D297353CC}">
              <c16:uniqueId val="{00000000-4572-4B82-BA06-4AF81798F4A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Claro RD</c:v>
                </c:pt>
              </c:strCache>
            </c:strRef>
          </c:cat>
          <c:val>
            <c:numRef>
              <c:f>Sheet1!$C$2</c:f>
              <c:numCache>
                <c:formatCode>General</c:formatCode>
                <c:ptCount val="1"/>
                <c:pt idx="0">
                  <c:v>4339</c:v>
                </c:pt>
              </c:numCache>
            </c:numRef>
          </c:val>
          <c:extLst>
            <c:ext xmlns:c16="http://schemas.microsoft.com/office/drawing/2014/chart" uri="{C3380CC4-5D6E-409C-BE32-E72D297353CC}">
              <c16:uniqueId val="{00000001-4572-4B82-BA06-4AF81798F4A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Claro RD</c:v>
                </c:pt>
              </c:strCache>
            </c:strRef>
          </c:cat>
          <c:val>
            <c:numRef>
              <c:f>Sheet1!$D$2</c:f>
              <c:numCache>
                <c:formatCode>General</c:formatCode>
                <c:ptCount val="1"/>
                <c:pt idx="0">
                  <c:v>943</c:v>
                </c:pt>
              </c:numCache>
            </c:numRef>
          </c:val>
          <c:extLst>
            <c:ext xmlns:c16="http://schemas.microsoft.com/office/drawing/2014/chart" uri="{C3380CC4-5D6E-409C-BE32-E72D297353CC}">
              <c16:uniqueId val="{00000002-4572-4B82-BA06-4AF81798F4A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Claro RD</c:v>
                </c:pt>
              </c:strCache>
            </c:strRef>
          </c:cat>
          <c:val>
            <c:numRef>
              <c:f>Sheet1!$E$2</c:f>
              <c:numCache>
                <c:formatCode>General</c:formatCode>
                <c:ptCount val="1"/>
                <c:pt idx="0">
                  <c:v>483</c:v>
                </c:pt>
              </c:numCache>
            </c:numRef>
          </c:val>
          <c:extLst>
            <c:ext xmlns:c16="http://schemas.microsoft.com/office/drawing/2014/chart" uri="{C3380CC4-5D6E-409C-BE32-E72D297353CC}">
              <c16:uniqueId val="{00000003-4572-4B82-BA06-4AF81798F4A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Claro RD</c:v>
                </c:pt>
              </c:strCache>
            </c:strRef>
          </c:cat>
          <c:val>
            <c:numRef>
              <c:f>Sheet1!$F$2</c:f>
              <c:numCache>
                <c:formatCode>General</c:formatCode>
                <c:ptCount val="1"/>
                <c:pt idx="0">
                  <c:v>255</c:v>
                </c:pt>
              </c:numCache>
            </c:numRef>
          </c:val>
          <c:extLst>
            <c:ext xmlns:c16="http://schemas.microsoft.com/office/drawing/2014/chart" uri="{C3380CC4-5D6E-409C-BE32-E72D297353CC}">
              <c16:uniqueId val="{00000004-4572-4B82-BA06-4AF81798F4A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Claro RD</c:v>
                </c:pt>
              </c:strCache>
            </c:strRef>
          </c:cat>
          <c:val>
            <c:numRef>
              <c:f>Sheet1!$G$2</c:f>
              <c:numCache>
                <c:formatCode>General</c:formatCode>
                <c:ptCount val="1"/>
                <c:pt idx="0">
                  <c:v>178</c:v>
                </c:pt>
              </c:numCache>
            </c:numRef>
          </c:val>
          <c:extLst>
            <c:ext xmlns:c16="http://schemas.microsoft.com/office/drawing/2014/chart" uri="{C3380CC4-5D6E-409C-BE32-E72D297353CC}">
              <c16:uniqueId val="{00000005-4572-4B82-BA06-4AF81798F4A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Claro RD</c:v>
                </c:pt>
              </c:strCache>
            </c:strRef>
          </c:cat>
          <c:val>
            <c:numRef>
              <c:f>Sheet1!$H$2</c:f>
              <c:numCache>
                <c:formatCode>General</c:formatCode>
                <c:ptCount val="1"/>
                <c:pt idx="0">
                  <c:v>3067</c:v>
                </c:pt>
              </c:numCache>
            </c:numRef>
          </c:val>
          <c:extLst>
            <c:ext xmlns:c16="http://schemas.microsoft.com/office/drawing/2014/chart" uri="{C3380CC4-5D6E-409C-BE32-E72D297353CC}">
              <c16:uniqueId val="{00000006-4572-4B82-BA06-4AF81798F4A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Claro RD</c:v>
                </c:pt>
              </c:strCache>
            </c:strRef>
          </c:cat>
          <c:val>
            <c:numRef>
              <c:f>Sheet1!$I$2</c:f>
              <c:numCache>
                <c:formatCode>General</c:formatCode>
                <c:ptCount val="1"/>
                <c:pt idx="0">
                  <c:v>3113</c:v>
                </c:pt>
              </c:numCache>
            </c:numRef>
          </c:val>
          <c:extLst>
            <c:ext xmlns:c16="http://schemas.microsoft.com/office/drawing/2014/chart" uri="{C3380CC4-5D6E-409C-BE32-E72D297353CC}">
              <c16:uniqueId val="{00000007-4572-4B82-BA06-4AF81798F4A7}"/>
            </c:ext>
          </c:extLst>
        </c:ser>
        <c:dLbls>
          <c:showLegendKey val="0"/>
          <c:showVal val="0"/>
          <c:showCatName val="0"/>
          <c:showSerName val="0"/>
          <c:showPercent val="0"/>
          <c:showBubbleSize val="0"/>
        </c:dLbls>
        <c:gapWidth val="150"/>
        <c:overlap val="100"/>
        <c:axId val="352936000"/>
        <c:axId val="352927800"/>
      </c:barChart>
      <c:catAx>
        <c:axId val="352936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927800"/>
        <c:crosses val="autoZero"/>
        <c:auto val="1"/>
        <c:lblAlgn val="ctr"/>
        <c:lblOffset val="100"/>
        <c:noMultiLvlLbl val="0"/>
      </c:catAx>
      <c:valAx>
        <c:axId val="3529278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936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Claro RD</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5</c:v>
                </c:pt>
                <c:pt idx="1">
                  <c:v>2</c:v>
                </c:pt>
                <c:pt idx="2">
                  <c:v>7</c:v>
                </c:pt>
                <c:pt idx="3">
                  <c:v>1</c:v>
                </c:pt>
                <c:pt idx="4">
                  <c:v>1</c:v>
                </c:pt>
              </c:numCache>
            </c:numRef>
          </c:val>
          <c:extLst>
            <c:ext xmlns:c16="http://schemas.microsoft.com/office/drawing/2014/chart" uri="{C3380CC4-5D6E-409C-BE32-E72D297353CC}">
              <c16:uniqueId val="{00000000-0E0C-4972-8C15-78C6A62BA0C8}"/>
            </c:ext>
          </c:extLst>
        </c:ser>
        <c:dLbls>
          <c:showLegendKey val="0"/>
          <c:showVal val="0"/>
          <c:showCatName val="0"/>
          <c:showSerName val="0"/>
          <c:showPercent val="0"/>
          <c:showBubbleSize val="0"/>
        </c:dLbls>
        <c:gapWidth val="219"/>
        <c:overlap val="-27"/>
        <c:axId val="410844480"/>
        <c:axId val="410844808"/>
      </c:barChart>
      <c:catAx>
        <c:axId val="410844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844808"/>
        <c:crosses val="autoZero"/>
        <c:auto val="1"/>
        <c:lblAlgn val="ctr"/>
        <c:lblOffset val="100"/>
        <c:noMultiLvlLbl val="0"/>
      </c:catAx>
      <c:valAx>
        <c:axId val="410844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844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9854E-4800-4E66-B925-BF5231AA71A3}"/>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02EC8644-59D7-4AC7-842A-F2925232719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618691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F6774-79FC-4BB5-A7A2-83D90FEA43B5}"/>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D167C7B3-37B3-4FD3-8505-3397721A6DA7}"/>
              </a:ext>
            </a:extLst>
          </p:cNvPr>
          <p:cNvGraphicFramePr>
            <a:graphicFrameLocks noGrp="1"/>
          </p:cNvGraphicFramePr>
          <p:nvPr>
            <p:ph type="tbl" sz="quarter" idx="13"/>
            <p:extLst>
              <p:ext uri="{D42A27DB-BD31-4B8C-83A1-F6EECF244321}">
                <p14:modId xmlns:p14="http://schemas.microsoft.com/office/powerpoint/2010/main" val="3561648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62414748"/>
                    </a:ext>
                  </a:extLst>
                </a:gridCol>
                <a:gridCol w="740664">
                  <a:extLst>
                    <a:ext uri="{9D8B030D-6E8A-4147-A177-3AD203B41FA5}">
                      <a16:colId xmlns:a16="http://schemas.microsoft.com/office/drawing/2014/main" val="3846735965"/>
                    </a:ext>
                  </a:extLst>
                </a:gridCol>
                <a:gridCol w="740664">
                  <a:extLst>
                    <a:ext uri="{9D8B030D-6E8A-4147-A177-3AD203B41FA5}">
                      <a16:colId xmlns:a16="http://schemas.microsoft.com/office/drawing/2014/main" val="1037621812"/>
                    </a:ext>
                  </a:extLst>
                </a:gridCol>
                <a:gridCol w="740664">
                  <a:extLst>
                    <a:ext uri="{9D8B030D-6E8A-4147-A177-3AD203B41FA5}">
                      <a16:colId xmlns:a16="http://schemas.microsoft.com/office/drawing/2014/main" val="3411094811"/>
                    </a:ext>
                  </a:extLst>
                </a:gridCol>
                <a:gridCol w="740664">
                  <a:extLst>
                    <a:ext uri="{9D8B030D-6E8A-4147-A177-3AD203B41FA5}">
                      <a16:colId xmlns:a16="http://schemas.microsoft.com/office/drawing/2014/main" val="255214496"/>
                    </a:ext>
                  </a:extLst>
                </a:gridCol>
                <a:gridCol w="740664">
                  <a:extLst>
                    <a:ext uri="{9D8B030D-6E8A-4147-A177-3AD203B41FA5}">
                      <a16:colId xmlns:a16="http://schemas.microsoft.com/office/drawing/2014/main" val="3769812649"/>
                    </a:ext>
                  </a:extLst>
                </a:gridCol>
                <a:gridCol w="740664">
                  <a:extLst>
                    <a:ext uri="{9D8B030D-6E8A-4147-A177-3AD203B41FA5}">
                      <a16:colId xmlns:a16="http://schemas.microsoft.com/office/drawing/2014/main" val="917791249"/>
                    </a:ext>
                  </a:extLst>
                </a:gridCol>
                <a:gridCol w="740664">
                  <a:extLst>
                    <a:ext uri="{9D8B030D-6E8A-4147-A177-3AD203B41FA5}">
                      <a16:colId xmlns:a16="http://schemas.microsoft.com/office/drawing/2014/main" val="2105014420"/>
                    </a:ext>
                  </a:extLst>
                </a:gridCol>
                <a:gridCol w="740664">
                  <a:extLst>
                    <a:ext uri="{9D8B030D-6E8A-4147-A177-3AD203B41FA5}">
                      <a16:colId xmlns:a16="http://schemas.microsoft.com/office/drawing/2014/main" val="3882278575"/>
                    </a:ext>
                  </a:extLst>
                </a:gridCol>
                <a:gridCol w="740664">
                  <a:extLst>
                    <a:ext uri="{9D8B030D-6E8A-4147-A177-3AD203B41FA5}">
                      <a16:colId xmlns:a16="http://schemas.microsoft.com/office/drawing/2014/main" val="129327385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68535640"/>
                  </a:ext>
                </a:extLst>
              </a:tr>
              <a:tr h="370840">
                <a:tc>
                  <a:txBody>
                    <a:bodyPr/>
                    <a:lstStyle/>
                    <a:p>
                      <a:r>
                        <a:rPr lang="en-US" sz="1000"/>
                        <a:t>Claro RD</a:t>
                      </a:r>
                    </a:p>
                  </a:txBody>
                  <a:tcPr/>
                </a:tc>
                <a:tc>
                  <a:txBody>
                    <a:bodyPr/>
                    <a:lstStyle/>
                    <a:p>
                      <a:r>
                        <a:rPr lang="en-US" sz="1000"/>
                        <a:t>1140517</a:t>
                      </a:r>
                    </a:p>
                  </a:txBody>
                  <a:tcPr/>
                </a:tc>
                <a:tc>
                  <a:txBody>
                    <a:bodyPr/>
                    <a:lstStyle/>
                    <a:p>
                      <a:r>
                        <a:rPr lang="en-US" sz="1000"/>
                        <a:t>7613</a:t>
                      </a:r>
                    </a:p>
                  </a:txBody>
                  <a:tcPr/>
                </a:tc>
                <a:tc>
                  <a:txBody>
                    <a:bodyPr/>
                    <a:lstStyle/>
                    <a:p>
                      <a:r>
                        <a:rPr lang="en-US" sz="1000"/>
                        <a:t>103</a:t>
                      </a:r>
                    </a:p>
                  </a:txBody>
                  <a:tcPr/>
                </a:tc>
                <a:tc>
                  <a:txBody>
                    <a:bodyPr/>
                    <a:lstStyle/>
                    <a:p>
                      <a:r>
                        <a:rPr lang="en-US" sz="1000"/>
                        <a:t>161159</a:t>
                      </a:r>
                    </a:p>
                  </a:txBody>
                  <a:tcPr/>
                </a:tc>
                <a:tc>
                  <a:txBody>
                    <a:bodyPr/>
                    <a:lstStyle/>
                    <a:p>
                      <a:r>
                        <a:rPr lang="en-US" sz="1000"/>
                        <a:t>3067</a:t>
                      </a:r>
                    </a:p>
                  </a:txBody>
                  <a:tcPr/>
                </a:tc>
                <a:tc>
                  <a:txBody>
                    <a:bodyPr/>
                    <a:lstStyle/>
                    <a:p>
                      <a:r>
                        <a:rPr lang="en-US" sz="1000"/>
                        <a:t>3113</a:t>
                      </a:r>
                    </a:p>
                  </a:txBody>
                  <a:tcPr/>
                </a:tc>
                <a:tc>
                  <a:txBody>
                    <a:bodyPr/>
                    <a:lstStyle/>
                    <a:p>
                      <a:r>
                        <a:rPr lang="en-US" sz="1000"/>
                        <a:t>98</a:t>
                      </a:r>
                    </a:p>
                  </a:txBody>
                  <a:tcPr/>
                </a:tc>
                <a:tc>
                  <a:txBody>
                    <a:bodyPr/>
                    <a:lstStyle/>
                    <a:p>
                      <a:r>
                        <a:rPr lang="en-US" sz="1000"/>
                        <a:t>0.1429%</a:t>
                      </a:r>
                    </a:p>
                  </a:txBody>
                  <a:tcPr/>
                </a:tc>
                <a:tc>
                  <a:txBody>
                    <a:bodyPr/>
                    <a:lstStyle/>
                    <a:p>
                      <a:r>
                        <a:rPr lang="en-US" sz="1000"/>
                        <a:t>93.7%</a:t>
                      </a:r>
                    </a:p>
                  </a:txBody>
                  <a:tcPr/>
                </a:tc>
                <a:extLst>
                  <a:ext uri="{0D108BD9-81ED-4DB2-BD59-A6C34878D82A}">
                    <a16:rowId xmlns:a16="http://schemas.microsoft.com/office/drawing/2014/main" val="2014649427"/>
                  </a:ext>
                </a:extLst>
              </a:tr>
            </a:tbl>
          </a:graphicData>
        </a:graphic>
      </p:graphicFrame>
      <p:sp>
        <p:nvSpPr>
          <p:cNvPr id="4" name="Text Placeholder 3">
            <a:extLst>
              <a:ext uri="{FF2B5EF4-FFF2-40B4-BE49-F238E27FC236}">
                <a16:creationId xmlns:a16="http://schemas.microsoft.com/office/drawing/2014/main" id="{AB8ABF9E-8433-4E8A-8EE9-C2441B1A00C2}"/>
              </a:ext>
            </a:extLst>
          </p:cNvPr>
          <p:cNvSpPr>
            <a:spLocks noGrp="1"/>
          </p:cNvSpPr>
          <p:nvPr>
            <p:ph type="body" sz="quarter" idx="14"/>
          </p:nvPr>
        </p:nvSpPr>
        <p:spPr/>
        <p:txBody>
          <a:bodyPr/>
          <a:lstStyle/>
          <a:p>
            <a:r>
              <a:rPr lang="en-US"/>
              <a:t>06/01/2017 - 06/27/2017</a:t>
            </a:r>
          </a:p>
        </p:txBody>
      </p:sp>
    </p:spTree>
    <p:extLst>
      <p:ext uri="{BB962C8B-B14F-4D97-AF65-F5344CB8AC3E}">
        <p14:creationId xmlns:p14="http://schemas.microsoft.com/office/powerpoint/2010/main" val="3691657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30CE6-4C95-44C7-96F5-1D14808ACB23}"/>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4F35F2EB-CBF0-47F6-B911-774FC374698C}"/>
              </a:ext>
            </a:extLst>
          </p:cNvPr>
          <p:cNvGraphicFramePr>
            <a:graphicFrameLocks noGrp="1"/>
          </p:cNvGraphicFramePr>
          <p:nvPr>
            <p:ph type="chart" sz="quarter" idx="13"/>
            <p:extLst>
              <p:ext uri="{D42A27DB-BD31-4B8C-83A1-F6EECF244321}">
                <p14:modId xmlns:p14="http://schemas.microsoft.com/office/powerpoint/2010/main" val="3959754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1DB22C-009E-4BC5-8A16-BE38058A98D3}"/>
              </a:ext>
            </a:extLst>
          </p:cNvPr>
          <p:cNvSpPr>
            <a:spLocks noGrp="1"/>
          </p:cNvSpPr>
          <p:nvPr>
            <p:ph type="body" sz="quarter" idx="14"/>
          </p:nvPr>
        </p:nvSpPr>
        <p:spPr/>
        <p:txBody>
          <a:bodyPr/>
          <a:lstStyle/>
          <a:p>
            <a:r>
              <a:rPr lang="en-US"/>
              <a:t>06/01/2017 - 06/27/2017</a:t>
            </a:r>
          </a:p>
        </p:txBody>
      </p:sp>
      <p:sp>
        <p:nvSpPr>
          <p:cNvPr id="5" name="Footer Placeholder 4">
            <a:extLst>
              <a:ext uri="{FF2B5EF4-FFF2-40B4-BE49-F238E27FC236}">
                <a16:creationId xmlns:a16="http://schemas.microsoft.com/office/drawing/2014/main" id="{1126EE33-E9EC-4FDB-8D66-32AB3D0313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8819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B1678-6F04-4C45-842F-8497973C9E36}"/>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98324F7B-F6AC-4153-A5B3-4F29381F3BBA}"/>
              </a:ext>
            </a:extLst>
          </p:cNvPr>
          <p:cNvGraphicFramePr>
            <a:graphicFrameLocks noGrp="1"/>
          </p:cNvGraphicFramePr>
          <p:nvPr>
            <p:ph type="chart" sz="quarter" idx="13"/>
            <p:extLst>
              <p:ext uri="{D42A27DB-BD31-4B8C-83A1-F6EECF244321}">
                <p14:modId xmlns:p14="http://schemas.microsoft.com/office/powerpoint/2010/main" val="27077641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83E514-84DD-45B3-A877-8EB2CB15BA70}"/>
              </a:ext>
            </a:extLst>
          </p:cNvPr>
          <p:cNvSpPr>
            <a:spLocks noGrp="1"/>
          </p:cNvSpPr>
          <p:nvPr>
            <p:ph type="body" sz="quarter" idx="14"/>
          </p:nvPr>
        </p:nvSpPr>
        <p:spPr/>
        <p:txBody>
          <a:bodyPr/>
          <a:lstStyle/>
          <a:p>
            <a:r>
              <a:rPr lang="en-US"/>
              <a:t>06/01/2017 - 06/27/2017</a:t>
            </a:r>
          </a:p>
        </p:txBody>
      </p:sp>
      <p:sp>
        <p:nvSpPr>
          <p:cNvPr id="5" name="Footer Placeholder 4">
            <a:extLst>
              <a:ext uri="{FF2B5EF4-FFF2-40B4-BE49-F238E27FC236}">
                <a16:creationId xmlns:a16="http://schemas.microsoft.com/office/drawing/2014/main" id="{B2CED218-1E7F-4390-B4CA-8CD06EC7F9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5816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B898D-F8C1-4E60-8F6A-3B47D3E01D98}"/>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AC7C0E43-A66D-4ACA-805D-6CF54AFB98C0}"/>
              </a:ext>
            </a:extLst>
          </p:cNvPr>
          <p:cNvGraphicFramePr>
            <a:graphicFrameLocks noGrp="1"/>
          </p:cNvGraphicFramePr>
          <p:nvPr>
            <p:ph type="chart" sz="quarter" idx="13"/>
            <p:extLst>
              <p:ext uri="{D42A27DB-BD31-4B8C-83A1-F6EECF244321}">
                <p14:modId xmlns:p14="http://schemas.microsoft.com/office/powerpoint/2010/main" val="1267756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EA8D1A-9DA5-4291-B523-433BAA3FD599}"/>
              </a:ext>
            </a:extLst>
          </p:cNvPr>
          <p:cNvSpPr>
            <a:spLocks noGrp="1"/>
          </p:cNvSpPr>
          <p:nvPr>
            <p:ph type="body" sz="quarter" idx="14"/>
          </p:nvPr>
        </p:nvSpPr>
        <p:spPr/>
        <p:txBody>
          <a:bodyPr/>
          <a:lstStyle/>
          <a:p>
            <a:r>
              <a:rPr lang="en-US"/>
              <a:t>06/01/2017 - 06/27/2017</a:t>
            </a:r>
          </a:p>
        </p:txBody>
      </p:sp>
      <p:sp>
        <p:nvSpPr>
          <p:cNvPr id="5" name="Footer Placeholder 4">
            <a:extLst>
              <a:ext uri="{FF2B5EF4-FFF2-40B4-BE49-F238E27FC236}">
                <a16:creationId xmlns:a16="http://schemas.microsoft.com/office/drawing/2014/main" id="{E2F51A7E-4E4C-441C-8B5E-3C90CBE3FF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129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FBFC-D856-4F5C-8833-E436F5C44795}"/>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5CAD9EE9-9216-4325-BAA2-DED8401518E0}"/>
              </a:ext>
            </a:extLst>
          </p:cNvPr>
          <p:cNvGraphicFramePr>
            <a:graphicFrameLocks noGrp="1"/>
          </p:cNvGraphicFramePr>
          <p:nvPr>
            <p:ph type="chart" sz="quarter" idx="13"/>
            <p:extLst>
              <p:ext uri="{D42A27DB-BD31-4B8C-83A1-F6EECF244321}">
                <p14:modId xmlns:p14="http://schemas.microsoft.com/office/powerpoint/2010/main" val="35396553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7F7A57-4D5B-4137-99A2-F23467D24C19}"/>
              </a:ext>
            </a:extLst>
          </p:cNvPr>
          <p:cNvSpPr>
            <a:spLocks noGrp="1"/>
          </p:cNvSpPr>
          <p:nvPr>
            <p:ph type="body" sz="quarter" idx="14"/>
          </p:nvPr>
        </p:nvSpPr>
        <p:spPr/>
        <p:txBody>
          <a:bodyPr/>
          <a:lstStyle/>
          <a:p>
            <a:r>
              <a:rPr lang="en-US"/>
              <a:t>06/01/2017 - 06/27/2017</a:t>
            </a:r>
          </a:p>
        </p:txBody>
      </p:sp>
      <p:sp>
        <p:nvSpPr>
          <p:cNvPr id="5" name="Footer Placeholder 4">
            <a:extLst>
              <a:ext uri="{FF2B5EF4-FFF2-40B4-BE49-F238E27FC236}">
                <a16:creationId xmlns:a16="http://schemas.microsoft.com/office/drawing/2014/main" id="{E6CEFA30-20D9-461E-838B-92501181EC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4768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C635B-FFF8-44A5-AA9B-91B896E05D42}"/>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292ECA50-1455-416F-9030-3B18A962CAF1}"/>
              </a:ext>
            </a:extLst>
          </p:cNvPr>
          <p:cNvGraphicFramePr>
            <a:graphicFrameLocks noGrp="1"/>
          </p:cNvGraphicFramePr>
          <p:nvPr>
            <p:ph type="chart" sz="quarter" idx="13"/>
            <p:extLst>
              <p:ext uri="{D42A27DB-BD31-4B8C-83A1-F6EECF244321}">
                <p14:modId xmlns:p14="http://schemas.microsoft.com/office/powerpoint/2010/main" val="4177493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0F7DF2-AD6E-428A-86AB-E81C71CB4DF5}"/>
              </a:ext>
            </a:extLst>
          </p:cNvPr>
          <p:cNvSpPr>
            <a:spLocks noGrp="1"/>
          </p:cNvSpPr>
          <p:nvPr>
            <p:ph type="body" sz="quarter" idx="14"/>
          </p:nvPr>
        </p:nvSpPr>
        <p:spPr/>
        <p:txBody>
          <a:bodyPr/>
          <a:lstStyle/>
          <a:p>
            <a:r>
              <a:rPr lang="en-US"/>
              <a:t>06/01/2017 - 06/27/2017</a:t>
            </a:r>
          </a:p>
        </p:txBody>
      </p:sp>
      <p:sp>
        <p:nvSpPr>
          <p:cNvPr id="5" name="Footer Placeholder 4">
            <a:extLst>
              <a:ext uri="{FF2B5EF4-FFF2-40B4-BE49-F238E27FC236}">
                <a16:creationId xmlns:a16="http://schemas.microsoft.com/office/drawing/2014/main" id="{E49F8C5A-97F8-4599-BF18-46098A6C15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3794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9D98A-0092-49FB-B509-9A2217F28F17}"/>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9C7ADE82-D5DD-44E4-91DA-B73504D3CCC1}"/>
              </a:ext>
            </a:extLst>
          </p:cNvPr>
          <p:cNvGraphicFramePr>
            <a:graphicFrameLocks noGrp="1"/>
          </p:cNvGraphicFramePr>
          <p:nvPr>
            <p:ph type="chart" sz="quarter" idx="13"/>
            <p:extLst>
              <p:ext uri="{D42A27DB-BD31-4B8C-83A1-F6EECF244321}">
                <p14:modId xmlns:p14="http://schemas.microsoft.com/office/powerpoint/2010/main" val="2938908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FEC7AB-2537-47DE-B7BC-73C7131C6421}"/>
              </a:ext>
            </a:extLst>
          </p:cNvPr>
          <p:cNvSpPr>
            <a:spLocks noGrp="1"/>
          </p:cNvSpPr>
          <p:nvPr>
            <p:ph type="body" sz="quarter" idx="14"/>
          </p:nvPr>
        </p:nvSpPr>
        <p:spPr/>
        <p:txBody>
          <a:bodyPr/>
          <a:lstStyle/>
          <a:p>
            <a:r>
              <a:rPr lang="en-US"/>
              <a:t>06/01/2017 - 06/27/2017</a:t>
            </a:r>
          </a:p>
        </p:txBody>
      </p:sp>
      <p:sp>
        <p:nvSpPr>
          <p:cNvPr id="5" name="Footer Placeholder 4">
            <a:extLst>
              <a:ext uri="{FF2B5EF4-FFF2-40B4-BE49-F238E27FC236}">
                <a16:creationId xmlns:a16="http://schemas.microsoft.com/office/drawing/2014/main" id="{5D57E5C8-F988-49BF-8C8B-82F9FB139E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6649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C5F2E-8B4F-45AA-B825-471B3E12C741}"/>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67C2BBAF-A0A1-4EBF-9995-675F3ADC2AB0}"/>
              </a:ext>
            </a:extLst>
          </p:cNvPr>
          <p:cNvGraphicFramePr>
            <a:graphicFrameLocks noGrp="1"/>
          </p:cNvGraphicFramePr>
          <p:nvPr>
            <p:ph type="chart" sz="quarter" idx="13"/>
            <p:extLst>
              <p:ext uri="{D42A27DB-BD31-4B8C-83A1-F6EECF244321}">
                <p14:modId xmlns:p14="http://schemas.microsoft.com/office/powerpoint/2010/main" val="3743061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85A5CC-1667-4549-AF1E-C7119B8A86A4}"/>
              </a:ext>
            </a:extLst>
          </p:cNvPr>
          <p:cNvSpPr>
            <a:spLocks noGrp="1"/>
          </p:cNvSpPr>
          <p:nvPr>
            <p:ph type="body" sz="quarter" idx="14"/>
          </p:nvPr>
        </p:nvSpPr>
        <p:spPr/>
        <p:txBody>
          <a:bodyPr/>
          <a:lstStyle/>
          <a:p>
            <a:r>
              <a:rPr lang="en-US"/>
              <a:t>06/01/2017 - 06/27/2017</a:t>
            </a:r>
          </a:p>
        </p:txBody>
      </p:sp>
      <p:sp>
        <p:nvSpPr>
          <p:cNvPr id="5" name="Footer Placeholder 4">
            <a:extLst>
              <a:ext uri="{FF2B5EF4-FFF2-40B4-BE49-F238E27FC236}">
                <a16:creationId xmlns:a16="http://schemas.microsoft.com/office/drawing/2014/main" id="{AE8C6340-D45E-468F-8C7A-4B937C2F98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1041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E13B7-0D48-4B20-9C9C-A2976732BBFB}"/>
              </a:ext>
            </a:extLst>
          </p:cNvPr>
          <p:cNvSpPr>
            <a:spLocks noGrp="1"/>
          </p:cNvSpPr>
          <p:nvPr>
            <p:ph type="title"/>
          </p:nvPr>
        </p:nvSpPr>
        <p:spPr/>
        <p:txBody>
          <a:bodyPr/>
          <a:lstStyle/>
          <a:p>
            <a:r>
              <a:rPr lang="en-US"/>
              <a:t>Facebook Own Posts Table - 1 of 5</a:t>
            </a:r>
          </a:p>
        </p:txBody>
      </p:sp>
      <p:graphicFrame>
        <p:nvGraphicFramePr>
          <p:cNvPr id="5" name="Table Placeholder 4">
            <a:extLst>
              <a:ext uri="{FF2B5EF4-FFF2-40B4-BE49-F238E27FC236}">
                <a16:creationId xmlns:a16="http://schemas.microsoft.com/office/drawing/2014/main" id="{DA263C6D-F21F-4AA0-A684-54462FC37CB8}"/>
              </a:ext>
            </a:extLst>
          </p:cNvPr>
          <p:cNvGraphicFramePr>
            <a:graphicFrameLocks noGrp="1"/>
          </p:cNvGraphicFramePr>
          <p:nvPr>
            <p:ph type="tbl" sz="quarter" idx="13"/>
            <p:extLst>
              <p:ext uri="{D42A27DB-BD31-4B8C-83A1-F6EECF244321}">
                <p14:modId xmlns:p14="http://schemas.microsoft.com/office/powerpoint/2010/main" val="978495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32189541"/>
                    </a:ext>
                  </a:extLst>
                </a:gridCol>
                <a:gridCol w="658368">
                  <a:extLst>
                    <a:ext uri="{9D8B030D-6E8A-4147-A177-3AD203B41FA5}">
                      <a16:colId xmlns:a16="http://schemas.microsoft.com/office/drawing/2014/main" val="3855102994"/>
                    </a:ext>
                  </a:extLst>
                </a:gridCol>
                <a:gridCol w="658368">
                  <a:extLst>
                    <a:ext uri="{9D8B030D-6E8A-4147-A177-3AD203B41FA5}">
                      <a16:colId xmlns:a16="http://schemas.microsoft.com/office/drawing/2014/main" val="3727804227"/>
                    </a:ext>
                  </a:extLst>
                </a:gridCol>
                <a:gridCol w="658368">
                  <a:extLst>
                    <a:ext uri="{9D8B030D-6E8A-4147-A177-3AD203B41FA5}">
                      <a16:colId xmlns:a16="http://schemas.microsoft.com/office/drawing/2014/main" val="735195961"/>
                    </a:ext>
                  </a:extLst>
                </a:gridCol>
                <a:gridCol w="658368">
                  <a:extLst>
                    <a:ext uri="{9D8B030D-6E8A-4147-A177-3AD203B41FA5}">
                      <a16:colId xmlns:a16="http://schemas.microsoft.com/office/drawing/2014/main" val="452327279"/>
                    </a:ext>
                  </a:extLst>
                </a:gridCol>
                <a:gridCol w="658368">
                  <a:extLst>
                    <a:ext uri="{9D8B030D-6E8A-4147-A177-3AD203B41FA5}">
                      <a16:colId xmlns:a16="http://schemas.microsoft.com/office/drawing/2014/main" val="4165695020"/>
                    </a:ext>
                  </a:extLst>
                </a:gridCol>
                <a:gridCol w="658368">
                  <a:extLst>
                    <a:ext uri="{9D8B030D-6E8A-4147-A177-3AD203B41FA5}">
                      <a16:colId xmlns:a16="http://schemas.microsoft.com/office/drawing/2014/main" val="1709896538"/>
                    </a:ext>
                  </a:extLst>
                </a:gridCol>
                <a:gridCol w="658368">
                  <a:extLst>
                    <a:ext uri="{9D8B030D-6E8A-4147-A177-3AD203B41FA5}">
                      <a16:colId xmlns:a16="http://schemas.microsoft.com/office/drawing/2014/main" val="1377057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94840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- 2017-06-14 19:45:35</a:t>
                      </a:r>
                      <a:r>
                        <a:rPr kumimoji="0" lang="es-ES" sz="1000" b="0" i="0" u="none" strike="noStrike" kern="1200" cap="none" spc="0" normalizeH="0" baseline="0" noProof="0">
                          <a:ln>
                            <a:noFill/>
                          </a:ln>
                          <a:solidFill>
                            <a:prstClr val="black"/>
                          </a:solidFill>
                          <a:effectLst/>
                          <a:uLnTx/>
                          <a:uFillTx/>
                          <a:latin typeface="+mn-lt"/>
                          <a:ea typeface="+mn-ea"/>
                          <a:cs typeface="+mn-cs"/>
                        </a:rPr>
                        <a:t>
¡Entra a nuestro timeline y vota dando like en la foto de tu atleta preferido! Conoce las bases de la votación dando clic en este link: http://bit.ly/2rorea4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8981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- 2017-06-06 15:50:50</a:t>
                      </a:r>
                      <a:r>
                        <a:rPr kumimoji="0" lang="es-ES" sz="1000" b="0" i="0" u="none" strike="noStrike" kern="1200" cap="none" spc="0" normalizeH="0" baseline="0" noProof="0">
                          <a:ln>
                            <a:noFill/>
                          </a:ln>
                          <a:solidFill>
                            <a:prstClr val="black"/>
                          </a:solidFill>
                          <a:effectLst/>
                          <a:uLnTx/>
                          <a:uFillTx/>
                          <a:latin typeface="+mn-lt"/>
                          <a:ea typeface="+mn-ea"/>
                          <a:cs typeface="+mn-cs"/>
                        </a:rPr>
                        <a:t>
¡Celebra el 30 aniversario de Pochy Familia y su Cocoband con un 20% de descuento para clientes Claro en el CAC de Blue Mall! #Claromúsica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51720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- 2017-06-09 21:44:48</a:t>
                      </a:r>
                      <a:r>
                        <a:rPr kumimoji="0" lang="es-ES" sz="1000" b="0" i="0" u="none" strike="noStrike" kern="1200" cap="none" spc="0" normalizeH="0" baseline="0" noProof="0">
                          <a:ln>
                            <a:noFill/>
                          </a:ln>
                          <a:solidFill>
                            <a:prstClr val="black"/>
                          </a:solidFill>
                          <a:effectLst/>
                          <a:uLnTx/>
                          <a:uFillTx/>
                          <a:latin typeface="+mn-lt"/>
                          <a:ea typeface="+mn-ea"/>
                          <a:cs typeface="+mn-cs"/>
                        </a:rPr>
                        <a:t>
Vive en #Clarovideo el emocionante retorno de John Wick con el estreno de la secuela del thriller de acción. Míralo por http://bit.ly/2rVprX4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32286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- 2017-06-02 15:43:17</a:t>
                      </a:r>
                      <a:r>
                        <a:rPr kumimoji="0" lang="es-ES" sz="1000" b="0" i="0" u="none" strike="noStrike" kern="1200" cap="none" spc="0" normalizeH="0" baseline="0" noProof="0">
                          <a:ln>
                            <a:noFill/>
                          </a:ln>
                          <a:solidFill>
                            <a:prstClr val="black"/>
                          </a:solidFill>
                          <a:effectLst/>
                          <a:uLnTx/>
                          <a:uFillTx/>
                          <a:latin typeface="+mn-lt"/>
                          <a:ea typeface="+mn-ea"/>
                          <a:cs typeface="+mn-cs"/>
                        </a:rPr>
                        <a:t>
¡Ya llegó Sing a #Clarovideo! Canta junto a los divertidos personajes de la película. Mírala aquí: http://bit.ly/2qA73kk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74309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- 2017-06-20 21:24:40</a:t>
                      </a:r>
                      <a:r>
                        <a:rPr kumimoji="0" lang="es-ES" sz="1000" b="0" i="0" u="none" strike="noStrike" kern="1200" cap="none" spc="0" normalizeH="0" baseline="0" noProof="0">
                          <a:ln>
                            <a:noFill/>
                          </a:ln>
                          <a:solidFill>
                            <a:prstClr val="black"/>
                          </a:solidFill>
                          <a:effectLst/>
                          <a:uLnTx/>
                          <a:uFillTx/>
                          <a:latin typeface="+mn-lt"/>
                          <a:ea typeface="+mn-ea"/>
                          <a:cs typeface="+mn-cs"/>
                        </a:rPr>
                        <a:t>
En tus vacaciones de verano siempre estarás conectado con Roaming de tu Internet móvil Claro. Visita http://bit.ly/2sxPiEU #InternetMóvil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95496164"/>
                  </a:ext>
                </a:extLst>
              </a:tr>
            </a:tbl>
          </a:graphicData>
        </a:graphic>
      </p:graphicFrame>
      <p:sp>
        <p:nvSpPr>
          <p:cNvPr id="4" name="Text Placeholder 3">
            <a:extLst>
              <a:ext uri="{FF2B5EF4-FFF2-40B4-BE49-F238E27FC236}">
                <a16:creationId xmlns:a16="http://schemas.microsoft.com/office/drawing/2014/main" id="{F7B1C2BD-D29D-4E4A-B11D-5652E52080C2}"/>
              </a:ext>
            </a:extLst>
          </p:cNvPr>
          <p:cNvSpPr>
            <a:spLocks noGrp="1"/>
          </p:cNvSpPr>
          <p:nvPr>
            <p:ph type="body" sz="quarter" idx="14"/>
          </p:nvPr>
        </p:nvSpPr>
        <p:spPr/>
        <p:txBody>
          <a:bodyPr/>
          <a:lstStyle/>
          <a:p>
            <a:r>
              <a:rPr lang="en-US"/>
              <a:t>06/01/2017 - 06/27/2017</a:t>
            </a:r>
          </a:p>
        </p:txBody>
      </p:sp>
    </p:spTree>
    <p:extLst>
      <p:ext uri="{BB962C8B-B14F-4D97-AF65-F5344CB8AC3E}">
        <p14:creationId xmlns:p14="http://schemas.microsoft.com/office/powerpoint/2010/main" val="1551988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7BDDA-A8A2-4646-8A99-2CAD28F4A83A}"/>
              </a:ext>
            </a:extLst>
          </p:cNvPr>
          <p:cNvSpPr>
            <a:spLocks noGrp="1"/>
          </p:cNvSpPr>
          <p:nvPr>
            <p:ph type="title"/>
          </p:nvPr>
        </p:nvSpPr>
        <p:spPr/>
        <p:txBody>
          <a:bodyPr/>
          <a:lstStyle/>
          <a:p>
            <a:r>
              <a:rPr lang="en-US"/>
              <a:t>Facebook Own Posts Table - 2 of 5</a:t>
            </a:r>
          </a:p>
        </p:txBody>
      </p:sp>
      <p:graphicFrame>
        <p:nvGraphicFramePr>
          <p:cNvPr id="5" name="Table Placeholder 4">
            <a:extLst>
              <a:ext uri="{FF2B5EF4-FFF2-40B4-BE49-F238E27FC236}">
                <a16:creationId xmlns:a16="http://schemas.microsoft.com/office/drawing/2014/main" id="{5FEF7F70-3920-45E5-8156-40E2561BA607}"/>
              </a:ext>
            </a:extLst>
          </p:cNvPr>
          <p:cNvGraphicFramePr>
            <a:graphicFrameLocks noGrp="1"/>
          </p:cNvGraphicFramePr>
          <p:nvPr>
            <p:ph type="tbl" sz="quarter" idx="13"/>
            <p:extLst>
              <p:ext uri="{D42A27DB-BD31-4B8C-83A1-F6EECF244321}">
                <p14:modId xmlns:p14="http://schemas.microsoft.com/office/powerpoint/2010/main" val="565724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49237392"/>
                    </a:ext>
                  </a:extLst>
                </a:gridCol>
                <a:gridCol w="658368">
                  <a:extLst>
                    <a:ext uri="{9D8B030D-6E8A-4147-A177-3AD203B41FA5}">
                      <a16:colId xmlns:a16="http://schemas.microsoft.com/office/drawing/2014/main" val="434389902"/>
                    </a:ext>
                  </a:extLst>
                </a:gridCol>
                <a:gridCol w="658368">
                  <a:extLst>
                    <a:ext uri="{9D8B030D-6E8A-4147-A177-3AD203B41FA5}">
                      <a16:colId xmlns:a16="http://schemas.microsoft.com/office/drawing/2014/main" val="2719599404"/>
                    </a:ext>
                  </a:extLst>
                </a:gridCol>
                <a:gridCol w="658368">
                  <a:extLst>
                    <a:ext uri="{9D8B030D-6E8A-4147-A177-3AD203B41FA5}">
                      <a16:colId xmlns:a16="http://schemas.microsoft.com/office/drawing/2014/main" val="3144057114"/>
                    </a:ext>
                  </a:extLst>
                </a:gridCol>
                <a:gridCol w="658368">
                  <a:extLst>
                    <a:ext uri="{9D8B030D-6E8A-4147-A177-3AD203B41FA5}">
                      <a16:colId xmlns:a16="http://schemas.microsoft.com/office/drawing/2014/main" val="2632695059"/>
                    </a:ext>
                  </a:extLst>
                </a:gridCol>
                <a:gridCol w="658368">
                  <a:extLst>
                    <a:ext uri="{9D8B030D-6E8A-4147-A177-3AD203B41FA5}">
                      <a16:colId xmlns:a16="http://schemas.microsoft.com/office/drawing/2014/main" val="1186344724"/>
                    </a:ext>
                  </a:extLst>
                </a:gridCol>
                <a:gridCol w="658368">
                  <a:extLst>
                    <a:ext uri="{9D8B030D-6E8A-4147-A177-3AD203B41FA5}">
                      <a16:colId xmlns:a16="http://schemas.microsoft.com/office/drawing/2014/main" val="836174017"/>
                    </a:ext>
                  </a:extLst>
                </a:gridCol>
                <a:gridCol w="658368">
                  <a:extLst>
                    <a:ext uri="{9D8B030D-6E8A-4147-A177-3AD203B41FA5}">
                      <a16:colId xmlns:a16="http://schemas.microsoft.com/office/drawing/2014/main" val="3304928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87403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- 2017-06-10 20:20:36</a:t>
                      </a:r>
                      <a:r>
                        <a:rPr kumimoji="0" lang="es-ES" sz="1000" b="0" i="0" u="none" strike="noStrike" kern="1200" cap="none" spc="0" normalizeH="0" baseline="0" noProof="0">
                          <a:ln>
                            <a:noFill/>
                          </a:ln>
                          <a:solidFill>
                            <a:prstClr val="black"/>
                          </a:solidFill>
                          <a:effectLst/>
                          <a:uLnTx/>
                          <a:uFillTx/>
                          <a:latin typeface="+mn-lt"/>
                          <a:ea typeface="+mn-ea"/>
                          <a:cs typeface="+mn-cs"/>
                        </a:rPr>
                        <a:t>
Los motores vuelven a rugir con el GP de Canadá, este domingo 11 a partir de las 2:00 p.m. EN EXCLUSIVA EN VIVO por @canalf1latam (Canal 1312 avanzado HD) y en diferido a las 9:00 p.m. por FOX Sports 3 (307 / 1307 HD). #Clarotv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19820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- 2017-06-13 22:49:01</a:t>
                      </a:r>
                      <a:r>
                        <a:rPr kumimoji="0" lang="es-ES" sz="1000" b="0" i="0" u="none" strike="noStrike" kern="1200" cap="none" spc="0" normalizeH="0" baseline="0" noProof="0">
                          <a:ln>
                            <a:noFill/>
                          </a:ln>
                          <a:solidFill>
                            <a:prstClr val="black"/>
                          </a:solidFill>
                          <a:effectLst/>
                          <a:uLnTx/>
                          <a:uFillTx/>
                          <a:latin typeface="+mn-lt"/>
                          <a:ea typeface="+mn-ea"/>
                          <a:cs typeface="+mn-cs"/>
                        </a:rPr>
                        <a:t>
¡Mereces tener más! Ahora tienes hasta el 5 de septiembre para recibir 1GB adicional cada mes al contratar 5GB de Internet Móvil para que lo uses en FB, TW, IG y Whatsapp. Conoce más: http://bit.ly/2qClYOF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92461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- 2017-06-16 19:00:27</a:t>
                      </a:r>
                      <a:r>
                        <a:rPr kumimoji="0" lang="es-ES" sz="1000" b="0" i="0" u="none" strike="noStrike" kern="1200" cap="none" spc="0" normalizeH="0" baseline="0" noProof="0">
                          <a:ln>
                            <a:noFill/>
                          </a:ln>
                          <a:solidFill>
                            <a:prstClr val="black"/>
                          </a:solidFill>
                          <a:effectLst/>
                          <a:uLnTx/>
                          <a:uFillTx/>
                          <a:latin typeface="+mn-lt"/>
                          <a:ea typeface="+mn-ea"/>
                          <a:cs typeface="+mn-cs"/>
                        </a:rPr>
                        <a:t>
La pasión y el suspenso te esperan en la nueva serie exclusiva de #Clarovideo. http://bit.ly/2s4GsRv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27593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- 2017-06-23 20:50:03</a:t>
                      </a:r>
                      <a:r>
                        <a:rPr kumimoji="0" lang="es-ES" sz="1000" b="0" i="0" u="none" strike="noStrike" kern="1200" cap="none" spc="0" normalizeH="0" baseline="0" noProof="0">
                          <a:ln>
                            <a:noFill/>
                          </a:ln>
                          <a:solidFill>
                            <a:prstClr val="black"/>
                          </a:solidFill>
                          <a:effectLst/>
                          <a:uLnTx/>
                          <a:uFillTx/>
                          <a:latin typeface="+mn-lt"/>
                          <a:ea typeface="+mn-ea"/>
                          <a:cs typeface="+mn-cs"/>
                        </a:rPr>
                        <a:t>
Logan nunca imaginó que su vida cambiaría tanto. Descubre el final de esta historia en #Clarovideo. http://bit.ly/2ssg4OX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99585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- 2017-06-05 18:00:15</a:t>
                      </a:r>
                      <a:r>
                        <a:rPr kumimoji="0" lang="es-ES" sz="1000" b="0" i="0" u="none" strike="noStrike" kern="1200" cap="none" spc="0" normalizeH="0" baseline="0" noProof="0">
                          <a:ln>
                            <a:noFill/>
                          </a:ln>
                          <a:solidFill>
                            <a:prstClr val="black"/>
                          </a:solidFill>
                          <a:effectLst/>
                          <a:uLnTx/>
                          <a:uFillTx/>
                          <a:latin typeface="+mn-lt"/>
                          <a:ea typeface="+mn-ea"/>
                          <a:cs typeface="+mn-cs"/>
                        </a:rPr>
                        <a:t>
Te regalamos un mes de renta gratis para que no te pierdas ningún partido de esta temporada de béisbol. #Clarotv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83838250"/>
                  </a:ext>
                </a:extLst>
              </a:tr>
            </a:tbl>
          </a:graphicData>
        </a:graphic>
      </p:graphicFrame>
      <p:sp>
        <p:nvSpPr>
          <p:cNvPr id="4" name="Text Placeholder 3">
            <a:extLst>
              <a:ext uri="{FF2B5EF4-FFF2-40B4-BE49-F238E27FC236}">
                <a16:creationId xmlns:a16="http://schemas.microsoft.com/office/drawing/2014/main" id="{F136B137-99B4-40C5-8200-8DA3BEF1FAD0}"/>
              </a:ext>
            </a:extLst>
          </p:cNvPr>
          <p:cNvSpPr>
            <a:spLocks noGrp="1"/>
          </p:cNvSpPr>
          <p:nvPr>
            <p:ph type="body" sz="quarter" idx="14"/>
          </p:nvPr>
        </p:nvSpPr>
        <p:spPr/>
        <p:txBody>
          <a:bodyPr/>
          <a:lstStyle/>
          <a:p>
            <a:r>
              <a:rPr lang="en-US"/>
              <a:t>06/01/2017 - 06/27/2017</a:t>
            </a:r>
          </a:p>
        </p:txBody>
      </p:sp>
    </p:spTree>
    <p:extLst>
      <p:ext uri="{BB962C8B-B14F-4D97-AF65-F5344CB8AC3E}">
        <p14:creationId xmlns:p14="http://schemas.microsoft.com/office/powerpoint/2010/main" val="569146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89DDA-5548-44E6-94E1-2966BA3EA293}"/>
              </a:ext>
            </a:extLst>
          </p:cNvPr>
          <p:cNvSpPr>
            <a:spLocks noGrp="1"/>
          </p:cNvSpPr>
          <p:nvPr>
            <p:ph type="title"/>
          </p:nvPr>
        </p:nvSpPr>
        <p:spPr/>
        <p:txBody>
          <a:bodyPr/>
          <a:lstStyle/>
          <a:p>
            <a:r>
              <a:rPr lang="en-US"/>
              <a:t>Facebook Own Posts Table - 3 of 5</a:t>
            </a:r>
          </a:p>
        </p:txBody>
      </p:sp>
      <p:graphicFrame>
        <p:nvGraphicFramePr>
          <p:cNvPr id="5" name="Table Placeholder 4">
            <a:extLst>
              <a:ext uri="{FF2B5EF4-FFF2-40B4-BE49-F238E27FC236}">
                <a16:creationId xmlns:a16="http://schemas.microsoft.com/office/drawing/2014/main" id="{DCD044F2-19FA-45FE-AF57-21DD86EC0CD8}"/>
              </a:ext>
            </a:extLst>
          </p:cNvPr>
          <p:cNvGraphicFramePr>
            <a:graphicFrameLocks noGrp="1"/>
          </p:cNvGraphicFramePr>
          <p:nvPr>
            <p:ph type="tbl" sz="quarter" idx="13"/>
            <p:extLst>
              <p:ext uri="{D42A27DB-BD31-4B8C-83A1-F6EECF244321}">
                <p14:modId xmlns:p14="http://schemas.microsoft.com/office/powerpoint/2010/main" val="3727452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27101935"/>
                    </a:ext>
                  </a:extLst>
                </a:gridCol>
                <a:gridCol w="658368">
                  <a:extLst>
                    <a:ext uri="{9D8B030D-6E8A-4147-A177-3AD203B41FA5}">
                      <a16:colId xmlns:a16="http://schemas.microsoft.com/office/drawing/2014/main" val="3967913662"/>
                    </a:ext>
                  </a:extLst>
                </a:gridCol>
                <a:gridCol w="658368">
                  <a:extLst>
                    <a:ext uri="{9D8B030D-6E8A-4147-A177-3AD203B41FA5}">
                      <a16:colId xmlns:a16="http://schemas.microsoft.com/office/drawing/2014/main" val="2328449086"/>
                    </a:ext>
                  </a:extLst>
                </a:gridCol>
                <a:gridCol w="658368">
                  <a:extLst>
                    <a:ext uri="{9D8B030D-6E8A-4147-A177-3AD203B41FA5}">
                      <a16:colId xmlns:a16="http://schemas.microsoft.com/office/drawing/2014/main" val="561176013"/>
                    </a:ext>
                  </a:extLst>
                </a:gridCol>
                <a:gridCol w="658368">
                  <a:extLst>
                    <a:ext uri="{9D8B030D-6E8A-4147-A177-3AD203B41FA5}">
                      <a16:colId xmlns:a16="http://schemas.microsoft.com/office/drawing/2014/main" val="2626920350"/>
                    </a:ext>
                  </a:extLst>
                </a:gridCol>
                <a:gridCol w="658368">
                  <a:extLst>
                    <a:ext uri="{9D8B030D-6E8A-4147-A177-3AD203B41FA5}">
                      <a16:colId xmlns:a16="http://schemas.microsoft.com/office/drawing/2014/main" val="1299700262"/>
                    </a:ext>
                  </a:extLst>
                </a:gridCol>
                <a:gridCol w="658368">
                  <a:extLst>
                    <a:ext uri="{9D8B030D-6E8A-4147-A177-3AD203B41FA5}">
                      <a16:colId xmlns:a16="http://schemas.microsoft.com/office/drawing/2014/main" val="1155715564"/>
                    </a:ext>
                  </a:extLst>
                </a:gridCol>
                <a:gridCol w="658368">
                  <a:extLst>
                    <a:ext uri="{9D8B030D-6E8A-4147-A177-3AD203B41FA5}">
                      <a16:colId xmlns:a16="http://schemas.microsoft.com/office/drawing/2014/main" val="3721084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46371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- 2017-06-20 13:46:50</a:t>
                      </a:r>
                      <a:r>
                        <a:rPr kumimoji="0" lang="es-ES" sz="1000" b="0" i="0" u="none" strike="noStrike" kern="1200" cap="none" spc="0" normalizeH="0" baseline="0" noProof="0">
                          <a:ln>
                            <a:noFill/>
                          </a:ln>
                          <a:solidFill>
                            <a:prstClr val="black"/>
                          </a:solidFill>
                          <a:effectLst/>
                          <a:uLnTx/>
                          <a:uFillTx/>
                          <a:latin typeface="+mn-lt"/>
                          <a:ea typeface="+mn-ea"/>
                          <a:cs typeface="+mn-cs"/>
                        </a:rPr>
                        <a:t>
¿Te gustaría tener voz, chat y redes ilimitadas? Ahora con los nuevos #PlanesSmartIndetenibles comunícate sin que nada te detenga, actívalos en la mayor red de cobertura de 4G LTE en el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6061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- 2017-06-19 19:01:31</a:t>
                      </a:r>
                      <a:r>
                        <a:rPr kumimoji="0" lang="es-ES" sz="1000" b="0" i="0" u="none" strike="noStrike" kern="1200" cap="none" spc="0" normalizeH="0" baseline="0" noProof="0">
                          <a:ln>
                            <a:noFill/>
                          </a:ln>
                          <a:solidFill>
                            <a:prstClr val="black"/>
                          </a:solidFill>
                          <a:effectLst/>
                          <a:uLnTx/>
                          <a:uFillTx/>
                          <a:latin typeface="+mn-lt"/>
                          <a:ea typeface="+mn-ea"/>
                          <a:cs typeface="+mn-cs"/>
                        </a:rPr>
                        <a:t>
Diviértete en #Clarovideo con la 5ta temporada de las aventuras de Bob Esponja.  http://bit.ly/2spndlK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7430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- 2017-06-05 20:38:21</a:t>
                      </a:r>
                      <a:r>
                        <a:rPr kumimoji="0" lang="es-ES" sz="1000" b="0" i="0" u="none" strike="noStrike" kern="1200" cap="none" spc="0" normalizeH="0" baseline="0" noProof="0">
                          <a:ln>
                            <a:noFill/>
                          </a:ln>
                          <a:solidFill>
                            <a:prstClr val="black"/>
                          </a:solidFill>
                          <a:effectLst/>
                          <a:uLnTx/>
                          <a:uFillTx/>
                          <a:latin typeface="+mn-lt"/>
                          <a:ea typeface="+mn-ea"/>
                          <a:cs typeface="+mn-cs"/>
                        </a:rPr>
                        <a:t>
Se parte de la histórica temporada final de la serie de forenses, C.S.I. ¡Disfrútala ya http://bit.ly/2sJS7l3! #Clarovideo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22346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- 2017-06-03 20:08:30</a:t>
                      </a:r>
                      <a:r>
                        <a:rPr kumimoji="0" lang="es-ES" sz="1000" b="0" i="0" u="none" strike="noStrike" kern="1200" cap="none" spc="0" normalizeH="0" baseline="0" noProof="0">
                          <a:ln>
                            <a:noFill/>
                          </a:ln>
                          <a:solidFill>
                            <a:prstClr val="black"/>
                          </a:solidFill>
                          <a:effectLst/>
                          <a:uLnTx/>
                          <a:uFillTx/>
                          <a:latin typeface="+mn-lt"/>
                          <a:ea typeface="+mn-ea"/>
                          <a:cs typeface="+mn-cs"/>
                        </a:rPr>
                        <a:t>
¡La nueva temporada de Grimm ya llegó a #Clarovideo! No te la pierdas: http://bit.ly/2qLE8L5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22708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- 2017-06-07 17:34:38</a:t>
                      </a:r>
                      <a:r>
                        <a:rPr kumimoji="0" lang="es-ES" sz="1000" b="0" i="0" u="none" strike="noStrike" kern="1200" cap="none" spc="0" normalizeH="0" baseline="0" noProof="0">
                          <a:ln>
                            <a:noFill/>
                          </a:ln>
                          <a:solidFill>
                            <a:prstClr val="black"/>
                          </a:solidFill>
                          <a:effectLst/>
                          <a:uLnTx/>
                          <a:uFillTx/>
                          <a:latin typeface="+mn-lt"/>
                          <a:ea typeface="+mn-ea"/>
                          <a:cs typeface="+mn-cs"/>
                        </a:rPr>
                        <a:t>
¡Con #Clarotv atrévete a descubrir nueva música! No te pierdas Other Voices todos los jueves a las 7:00 p.m. por The Concert Channel (Canal 286 S/A y Canal 300 B/E).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50726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- 2017-06-01 19:00:30</a:t>
                      </a:r>
                      <a:r>
                        <a:rPr kumimoji="0" lang="es-ES" sz="1000" b="0" i="0" u="none" strike="noStrike" kern="1200" cap="none" spc="0" normalizeH="0" baseline="0" noProof="0">
                          <a:ln>
                            <a:noFill/>
                          </a:ln>
                          <a:solidFill>
                            <a:prstClr val="black"/>
                          </a:solidFill>
                          <a:effectLst/>
                          <a:uLnTx/>
                          <a:uFillTx/>
                          <a:latin typeface="+mn-lt"/>
                          <a:ea typeface="+mn-ea"/>
                          <a:cs typeface="+mn-cs"/>
                        </a:rPr>
                        <a:t>
Ya se estrenó la serie Run Coyote Run y puedes ver capítulos nuevos todos los jueves por #Clarovideo. http://bit.ly/2r5H8oq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01382215"/>
                  </a:ext>
                </a:extLst>
              </a:tr>
            </a:tbl>
          </a:graphicData>
        </a:graphic>
      </p:graphicFrame>
      <p:sp>
        <p:nvSpPr>
          <p:cNvPr id="4" name="Text Placeholder 3">
            <a:extLst>
              <a:ext uri="{FF2B5EF4-FFF2-40B4-BE49-F238E27FC236}">
                <a16:creationId xmlns:a16="http://schemas.microsoft.com/office/drawing/2014/main" id="{F3E0168F-D33E-4355-8E59-9E35A2958262}"/>
              </a:ext>
            </a:extLst>
          </p:cNvPr>
          <p:cNvSpPr>
            <a:spLocks noGrp="1"/>
          </p:cNvSpPr>
          <p:nvPr>
            <p:ph type="body" sz="quarter" idx="14"/>
          </p:nvPr>
        </p:nvSpPr>
        <p:spPr/>
        <p:txBody>
          <a:bodyPr/>
          <a:lstStyle/>
          <a:p>
            <a:r>
              <a:rPr lang="en-US"/>
              <a:t>06/01/2017 - 06/27/2017</a:t>
            </a:r>
          </a:p>
        </p:txBody>
      </p:sp>
    </p:spTree>
    <p:extLst>
      <p:ext uri="{BB962C8B-B14F-4D97-AF65-F5344CB8AC3E}">
        <p14:creationId xmlns:p14="http://schemas.microsoft.com/office/powerpoint/2010/main" val="7075571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E5FAF-3E2D-4A69-8996-8BE285D8D50B}"/>
              </a:ext>
            </a:extLst>
          </p:cNvPr>
          <p:cNvSpPr>
            <a:spLocks noGrp="1"/>
          </p:cNvSpPr>
          <p:nvPr>
            <p:ph type="title"/>
          </p:nvPr>
        </p:nvSpPr>
        <p:spPr/>
        <p:txBody>
          <a:bodyPr/>
          <a:lstStyle/>
          <a:p>
            <a:r>
              <a:rPr lang="en-US"/>
              <a:t>Facebook Own Posts Table - 4 of 5</a:t>
            </a:r>
          </a:p>
        </p:txBody>
      </p:sp>
      <p:graphicFrame>
        <p:nvGraphicFramePr>
          <p:cNvPr id="5" name="Table Placeholder 4">
            <a:extLst>
              <a:ext uri="{FF2B5EF4-FFF2-40B4-BE49-F238E27FC236}">
                <a16:creationId xmlns:a16="http://schemas.microsoft.com/office/drawing/2014/main" id="{AA2F47EC-B16C-41B1-BFE0-FFC0B6C77B96}"/>
              </a:ext>
            </a:extLst>
          </p:cNvPr>
          <p:cNvGraphicFramePr>
            <a:graphicFrameLocks noGrp="1"/>
          </p:cNvGraphicFramePr>
          <p:nvPr>
            <p:ph type="tbl" sz="quarter" idx="13"/>
            <p:extLst>
              <p:ext uri="{D42A27DB-BD31-4B8C-83A1-F6EECF244321}">
                <p14:modId xmlns:p14="http://schemas.microsoft.com/office/powerpoint/2010/main" val="3868545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93618121"/>
                    </a:ext>
                  </a:extLst>
                </a:gridCol>
                <a:gridCol w="658368">
                  <a:extLst>
                    <a:ext uri="{9D8B030D-6E8A-4147-A177-3AD203B41FA5}">
                      <a16:colId xmlns:a16="http://schemas.microsoft.com/office/drawing/2014/main" val="2693289697"/>
                    </a:ext>
                  </a:extLst>
                </a:gridCol>
                <a:gridCol w="658368">
                  <a:extLst>
                    <a:ext uri="{9D8B030D-6E8A-4147-A177-3AD203B41FA5}">
                      <a16:colId xmlns:a16="http://schemas.microsoft.com/office/drawing/2014/main" val="3814631385"/>
                    </a:ext>
                  </a:extLst>
                </a:gridCol>
                <a:gridCol w="658368">
                  <a:extLst>
                    <a:ext uri="{9D8B030D-6E8A-4147-A177-3AD203B41FA5}">
                      <a16:colId xmlns:a16="http://schemas.microsoft.com/office/drawing/2014/main" val="3184838182"/>
                    </a:ext>
                  </a:extLst>
                </a:gridCol>
                <a:gridCol w="658368">
                  <a:extLst>
                    <a:ext uri="{9D8B030D-6E8A-4147-A177-3AD203B41FA5}">
                      <a16:colId xmlns:a16="http://schemas.microsoft.com/office/drawing/2014/main" val="983255533"/>
                    </a:ext>
                  </a:extLst>
                </a:gridCol>
                <a:gridCol w="658368">
                  <a:extLst>
                    <a:ext uri="{9D8B030D-6E8A-4147-A177-3AD203B41FA5}">
                      <a16:colId xmlns:a16="http://schemas.microsoft.com/office/drawing/2014/main" val="2280896685"/>
                    </a:ext>
                  </a:extLst>
                </a:gridCol>
                <a:gridCol w="658368">
                  <a:extLst>
                    <a:ext uri="{9D8B030D-6E8A-4147-A177-3AD203B41FA5}">
                      <a16:colId xmlns:a16="http://schemas.microsoft.com/office/drawing/2014/main" val="245771776"/>
                    </a:ext>
                  </a:extLst>
                </a:gridCol>
                <a:gridCol w="658368">
                  <a:extLst>
                    <a:ext uri="{9D8B030D-6E8A-4147-A177-3AD203B41FA5}">
                      <a16:colId xmlns:a16="http://schemas.microsoft.com/office/drawing/2014/main" val="448180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892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- 2017-06-20 18:46:56</a:t>
                      </a:r>
                      <a:r>
                        <a:rPr kumimoji="0" lang="es-ES" sz="1000" b="0" i="0" u="none" strike="noStrike" kern="1200" cap="none" spc="0" normalizeH="0" baseline="0" noProof="0">
                          <a:ln>
                            <a:noFill/>
                          </a:ln>
                          <a:solidFill>
                            <a:prstClr val="black"/>
                          </a:solidFill>
                          <a:effectLst/>
                          <a:uLnTx/>
                          <a:uFillTx/>
                          <a:latin typeface="+mn-lt"/>
                          <a:ea typeface="+mn-ea"/>
                          <a:cs typeface="+mn-cs"/>
                        </a:rPr>
                        <a:t>
¡Descubre quién será el atleta del año! Sigue este próximo sábado la transmisión EN VIVO de la Gala de Premiación de la Copa Intercolegial Claro en nuestro perfil de Facebook.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79637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- 2017-06-18 08:08:30</a:t>
                      </a:r>
                      <a:r>
                        <a:rPr kumimoji="0" lang="es-ES" sz="1000" b="0" i="0" u="none" strike="noStrike" kern="1200" cap="none" spc="0" normalizeH="0" baseline="0" noProof="0">
                          <a:ln>
                            <a:noFill/>
                          </a:ln>
                          <a:solidFill>
                            <a:prstClr val="black"/>
                          </a:solidFill>
                          <a:effectLst/>
                          <a:uLnTx/>
                          <a:uFillTx/>
                          <a:latin typeface="+mn-lt"/>
                          <a:ea typeface="+mn-ea"/>
                          <a:cs typeface="+mn-cs"/>
                        </a:rPr>
                        <a:t>
¡Música, diversión y euforia fueron algunas de las emociones vividas de esta noche gracias a #Claromúsica!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98478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- 2017-06-26 23:53:14</a:t>
                      </a:r>
                      <a:r>
                        <a:rPr kumimoji="0" lang="es-ES" sz="1000" b="0" i="0" u="none" strike="noStrike" kern="1200" cap="none" spc="0" normalizeH="0" baseline="0" noProof="0">
                          <a:ln>
                            <a:noFill/>
                          </a:ln>
                          <a:solidFill>
                            <a:prstClr val="black"/>
                          </a:solidFill>
                          <a:effectLst/>
                          <a:uLnTx/>
                          <a:uFillTx/>
                          <a:latin typeface="+mn-lt"/>
                          <a:ea typeface="+mn-ea"/>
                          <a:cs typeface="+mn-cs"/>
                        </a:rPr>
                        <a:t>
Revive todas las emociones de la Gala de Premiación de la #CopaIntercolegialClaro este domingo por CDN Sports Max.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1238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- 2017-06-13 22:00:46</a:t>
                      </a:r>
                      <a:r>
                        <a:rPr kumimoji="0" lang="es-ES" sz="1000" b="0" i="0" u="none" strike="noStrike" kern="1200" cap="none" spc="0" normalizeH="0" baseline="0" noProof="0">
                          <a:ln>
                            <a:noFill/>
                          </a:ln>
                          <a:solidFill>
                            <a:prstClr val="black"/>
                          </a:solidFill>
                          <a:effectLst/>
                          <a:uLnTx/>
                          <a:uFillTx/>
                          <a:latin typeface="+mn-lt"/>
                          <a:ea typeface="+mn-ea"/>
                          <a:cs typeface="+mn-cs"/>
                        </a:rPr>
                        <a:t>
Vive todo el drama de esta conmovedora historia, con la actuación de Casey Affleck, ganador del Oscar al mejor actor. #Clarovideo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9805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- 2017-06-15 13:24:44</a:t>
                      </a:r>
                      <a:r>
                        <a:rPr kumimoji="0" lang="es-ES" sz="1000" b="0" i="0" u="none" strike="noStrike" kern="1200" cap="none" spc="0" normalizeH="0" baseline="0" noProof="0">
                          <a:ln>
                            <a:noFill/>
                          </a:ln>
                          <a:solidFill>
                            <a:prstClr val="black"/>
                          </a:solidFill>
                          <a:effectLst/>
                          <a:uLnTx/>
                          <a:uFillTx/>
                          <a:latin typeface="+mn-lt"/>
                          <a:ea typeface="+mn-ea"/>
                          <a:cs typeface="+mn-cs"/>
                        </a:rPr>
                        <a:t>
¡Dale a tu familia el mejor entretenimiento! Ven con tu mismo número y disfruta la máxima velocidad de nuestros Planes Hogar y Multiplan. www.claro.com.do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05667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- 2017-06-18 21:37:34</a:t>
                      </a:r>
                      <a:r>
                        <a:rPr kumimoji="0" lang="es-ES" sz="1000" b="0" i="0" u="none" strike="noStrike" kern="1200" cap="none" spc="0" normalizeH="0" baseline="0" noProof="0">
                          <a:ln>
                            <a:noFill/>
                          </a:ln>
                          <a:solidFill>
                            <a:prstClr val="black"/>
                          </a:solidFill>
                          <a:effectLst/>
                          <a:uLnTx/>
                          <a:uFillTx/>
                          <a:latin typeface="+mn-lt"/>
                          <a:ea typeface="+mn-ea"/>
                          <a:cs typeface="+mn-cs"/>
                        </a:rPr>
                        <a:t>
Recordar es vivir, así que revive estos momentos que nos brindó #Claromúsica junto a Pochy Familia y su Cocoband. #LosCocotusesconClaro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0920105"/>
                  </a:ext>
                </a:extLst>
              </a:tr>
            </a:tbl>
          </a:graphicData>
        </a:graphic>
      </p:graphicFrame>
      <p:sp>
        <p:nvSpPr>
          <p:cNvPr id="4" name="Text Placeholder 3">
            <a:extLst>
              <a:ext uri="{FF2B5EF4-FFF2-40B4-BE49-F238E27FC236}">
                <a16:creationId xmlns:a16="http://schemas.microsoft.com/office/drawing/2014/main" id="{84C7CEB8-8735-40B9-8E41-0DC13E5221D1}"/>
              </a:ext>
            </a:extLst>
          </p:cNvPr>
          <p:cNvSpPr>
            <a:spLocks noGrp="1"/>
          </p:cNvSpPr>
          <p:nvPr>
            <p:ph type="body" sz="quarter" idx="14"/>
          </p:nvPr>
        </p:nvSpPr>
        <p:spPr/>
        <p:txBody>
          <a:bodyPr/>
          <a:lstStyle/>
          <a:p>
            <a:r>
              <a:rPr lang="en-US"/>
              <a:t>06/01/2017 - 06/27/2017</a:t>
            </a:r>
          </a:p>
        </p:txBody>
      </p:sp>
    </p:spTree>
    <p:extLst>
      <p:ext uri="{BB962C8B-B14F-4D97-AF65-F5344CB8AC3E}">
        <p14:creationId xmlns:p14="http://schemas.microsoft.com/office/powerpoint/2010/main" val="2535135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DD151-240F-4008-8448-A73916C9BAA0}"/>
              </a:ext>
            </a:extLst>
          </p:cNvPr>
          <p:cNvSpPr>
            <a:spLocks noGrp="1"/>
          </p:cNvSpPr>
          <p:nvPr>
            <p:ph type="title"/>
          </p:nvPr>
        </p:nvSpPr>
        <p:spPr/>
        <p:txBody>
          <a:bodyPr/>
          <a:lstStyle/>
          <a:p>
            <a:r>
              <a:rPr lang="en-US"/>
              <a:t>Facebook Own Posts Table - 5 of 5</a:t>
            </a:r>
          </a:p>
        </p:txBody>
      </p:sp>
      <p:graphicFrame>
        <p:nvGraphicFramePr>
          <p:cNvPr id="5" name="Table Placeholder 4">
            <a:extLst>
              <a:ext uri="{FF2B5EF4-FFF2-40B4-BE49-F238E27FC236}">
                <a16:creationId xmlns:a16="http://schemas.microsoft.com/office/drawing/2014/main" id="{E7A9E384-8318-4D26-85B9-5916B375F6DC}"/>
              </a:ext>
            </a:extLst>
          </p:cNvPr>
          <p:cNvGraphicFramePr>
            <a:graphicFrameLocks noGrp="1"/>
          </p:cNvGraphicFramePr>
          <p:nvPr>
            <p:ph type="tbl" sz="quarter" idx="13"/>
            <p:extLst>
              <p:ext uri="{D42A27DB-BD31-4B8C-83A1-F6EECF244321}">
                <p14:modId xmlns:p14="http://schemas.microsoft.com/office/powerpoint/2010/main" val="4136633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39922285"/>
                    </a:ext>
                  </a:extLst>
                </a:gridCol>
                <a:gridCol w="658368">
                  <a:extLst>
                    <a:ext uri="{9D8B030D-6E8A-4147-A177-3AD203B41FA5}">
                      <a16:colId xmlns:a16="http://schemas.microsoft.com/office/drawing/2014/main" val="4062957110"/>
                    </a:ext>
                  </a:extLst>
                </a:gridCol>
                <a:gridCol w="658368">
                  <a:extLst>
                    <a:ext uri="{9D8B030D-6E8A-4147-A177-3AD203B41FA5}">
                      <a16:colId xmlns:a16="http://schemas.microsoft.com/office/drawing/2014/main" val="103100820"/>
                    </a:ext>
                  </a:extLst>
                </a:gridCol>
                <a:gridCol w="658368">
                  <a:extLst>
                    <a:ext uri="{9D8B030D-6E8A-4147-A177-3AD203B41FA5}">
                      <a16:colId xmlns:a16="http://schemas.microsoft.com/office/drawing/2014/main" val="4292108475"/>
                    </a:ext>
                  </a:extLst>
                </a:gridCol>
                <a:gridCol w="658368">
                  <a:extLst>
                    <a:ext uri="{9D8B030D-6E8A-4147-A177-3AD203B41FA5}">
                      <a16:colId xmlns:a16="http://schemas.microsoft.com/office/drawing/2014/main" val="2663978692"/>
                    </a:ext>
                  </a:extLst>
                </a:gridCol>
                <a:gridCol w="658368">
                  <a:extLst>
                    <a:ext uri="{9D8B030D-6E8A-4147-A177-3AD203B41FA5}">
                      <a16:colId xmlns:a16="http://schemas.microsoft.com/office/drawing/2014/main" val="2926870563"/>
                    </a:ext>
                  </a:extLst>
                </a:gridCol>
                <a:gridCol w="658368">
                  <a:extLst>
                    <a:ext uri="{9D8B030D-6E8A-4147-A177-3AD203B41FA5}">
                      <a16:colId xmlns:a16="http://schemas.microsoft.com/office/drawing/2014/main" val="1621247844"/>
                    </a:ext>
                  </a:extLst>
                </a:gridCol>
                <a:gridCol w="658368">
                  <a:extLst>
                    <a:ext uri="{9D8B030D-6E8A-4147-A177-3AD203B41FA5}">
                      <a16:colId xmlns:a16="http://schemas.microsoft.com/office/drawing/2014/main" val="1549631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7142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- 2017-06-22 19:50:51</a:t>
                      </a:r>
                      <a:r>
                        <a:rPr kumimoji="0" lang="es-ES" sz="1000" b="0" i="0" u="none" strike="noStrike" kern="1200" cap="none" spc="0" normalizeH="0" baseline="0" noProof="0">
                          <a:ln>
                            <a:noFill/>
                          </a:ln>
                          <a:solidFill>
                            <a:prstClr val="black"/>
                          </a:solidFill>
                          <a:effectLst/>
                          <a:uLnTx/>
                          <a:uFillTx/>
                          <a:latin typeface="+mn-lt"/>
                          <a:ea typeface="+mn-ea"/>
                          <a:cs typeface="+mn-cs"/>
                        </a:rPr>
                        <a:t>
Porque sabemos que tus hijos son lo primero, con Mi Primer Claro podrás comunicarte con ellos en cualquier momento.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55184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- 2017-06-05 14:59:38</a:t>
                      </a:r>
                      <a:r>
                        <a:rPr kumimoji="0" lang="es-ES" sz="1000" b="0" i="0" u="none" strike="noStrike" kern="1200" cap="none" spc="0" normalizeH="0" baseline="0" noProof="0">
                          <a:ln>
                            <a:noFill/>
                          </a:ln>
                          <a:solidFill>
                            <a:prstClr val="black"/>
                          </a:solidFill>
                          <a:effectLst/>
                          <a:uLnTx/>
                          <a:uFillTx/>
                          <a:latin typeface="+mn-lt"/>
                          <a:ea typeface="+mn-ea"/>
                          <a:cs typeface="+mn-cs"/>
                        </a:rPr>
                        <a:t>
En el Día Mundial del Medio Ambiente reiteramos nuestro compromiso con un país más verde.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31759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- 2017-06-08 13:41:47</a:t>
                      </a:r>
                      <a:r>
                        <a:rPr kumimoji="0" lang="es-ES" sz="1000" b="0" i="0" u="none" strike="noStrike" kern="1200" cap="none" spc="0" normalizeH="0" baseline="0" noProof="0">
                          <a:ln>
                            <a:noFill/>
                          </a:ln>
                          <a:solidFill>
                            <a:prstClr val="black"/>
                          </a:solidFill>
                          <a:effectLst/>
                          <a:uLnTx/>
                          <a:uFillTx/>
                          <a:latin typeface="+mn-lt"/>
                          <a:ea typeface="+mn-ea"/>
                          <a:cs typeface="+mn-cs"/>
                        </a:rPr>
                        <a:t>
Lleva tu música favorita a donde vayas. Descarga la app #Claromúsica y ¡ponle música a todo!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71144631"/>
                  </a:ext>
                </a:extLst>
              </a:tr>
            </a:tbl>
          </a:graphicData>
        </a:graphic>
      </p:graphicFrame>
      <p:sp>
        <p:nvSpPr>
          <p:cNvPr id="4" name="Text Placeholder 3">
            <a:extLst>
              <a:ext uri="{FF2B5EF4-FFF2-40B4-BE49-F238E27FC236}">
                <a16:creationId xmlns:a16="http://schemas.microsoft.com/office/drawing/2014/main" id="{BC666464-EE40-44E6-A88E-44199B63A9DD}"/>
              </a:ext>
            </a:extLst>
          </p:cNvPr>
          <p:cNvSpPr>
            <a:spLocks noGrp="1"/>
          </p:cNvSpPr>
          <p:nvPr>
            <p:ph type="body" sz="quarter" idx="14"/>
          </p:nvPr>
        </p:nvSpPr>
        <p:spPr/>
        <p:txBody>
          <a:bodyPr/>
          <a:lstStyle/>
          <a:p>
            <a:r>
              <a:rPr lang="en-US"/>
              <a:t>06/01/2017 - 06/27/2017</a:t>
            </a:r>
          </a:p>
        </p:txBody>
      </p:sp>
    </p:spTree>
    <p:extLst>
      <p:ext uri="{BB962C8B-B14F-4D97-AF65-F5344CB8AC3E}">
        <p14:creationId xmlns:p14="http://schemas.microsoft.com/office/powerpoint/2010/main" val="498502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CA57D-C5DC-489E-8DAC-16CFCBFEBCCF}"/>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675D58B1-FA85-4DD7-B1C4-F93718EDD131}"/>
              </a:ext>
            </a:extLst>
          </p:cNvPr>
          <p:cNvGraphicFramePr>
            <a:graphicFrameLocks noGrp="1"/>
          </p:cNvGraphicFramePr>
          <p:nvPr>
            <p:ph type="chart" sz="quarter" idx="13"/>
            <p:extLst>
              <p:ext uri="{D42A27DB-BD31-4B8C-83A1-F6EECF244321}">
                <p14:modId xmlns:p14="http://schemas.microsoft.com/office/powerpoint/2010/main" val="3373698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E7AD9B-0A09-4E82-AAA5-5D64C4BAAED9}"/>
              </a:ext>
            </a:extLst>
          </p:cNvPr>
          <p:cNvSpPr>
            <a:spLocks noGrp="1"/>
          </p:cNvSpPr>
          <p:nvPr>
            <p:ph type="body" sz="quarter" idx="14"/>
          </p:nvPr>
        </p:nvSpPr>
        <p:spPr/>
        <p:txBody>
          <a:bodyPr/>
          <a:lstStyle/>
          <a:p>
            <a:r>
              <a:rPr lang="en-US"/>
              <a:t>06/01/2017 - 06/27/2017</a:t>
            </a:r>
          </a:p>
        </p:txBody>
      </p:sp>
      <p:sp>
        <p:nvSpPr>
          <p:cNvPr id="5" name="Footer Placeholder 4">
            <a:extLst>
              <a:ext uri="{FF2B5EF4-FFF2-40B4-BE49-F238E27FC236}">
                <a16:creationId xmlns:a16="http://schemas.microsoft.com/office/drawing/2014/main" id="{92ED4059-8882-47E5-8A74-F964D2AE33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4849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15976-B7A6-4D9F-A7A0-EB7D77A69007}"/>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A5C51CBC-68F7-4080-B661-522A0678C79F}"/>
              </a:ext>
            </a:extLst>
          </p:cNvPr>
          <p:cNvGraphicFramePr>
            <a:graphicFrameLocks noGrp="1"/>
          </p:cNvGraphicFramePr>
          <p:nvPr>
            <p:ph type="chart" sz="quarter" idx="13"/>
            <p:extLst>
              <p:ext uri="{D42A27DB-BD31-4B8C-83A1-F6EECF244321}">
                <p14:modId xmlns:p14="http://schemas.microsoft.com/office/powerpoint/2010/main" val="1464737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0CC45A-9692-4BFF-8B16-5FEFD31F1145}"/>
              </a:ext>
            </a:extLst>
          </p:cNvPr>
          <p:cNvSpPr>
            <a:spLocks noGrp="1"/>
          </p:cNvSpPr>
          <p:nvPr>
            <p:ph type="body" sz="quarter" idx="14"/>
          </p:nvPr>
        </p:nvSpPr>
        <p:spPr/>
        <p:txBody>
          <a:bodyPr/>
          <a:lstStyle/>
          <a:p>
            <a:r>
              <a:rPr lang="en-US"/>
              <a:t>06/01/2017 - 06/27/2017</a:t>
            </a:r>
          </a:p>
        </p:txBody>
      </p:sp>
      <p:sp>
        <p:nvSpPr>
          <p:cNvPr id="5" name="Footer Placeholder 4">
            <a:extLst>
              <a:ext uri="{FF2B5EF4-FFF2-40B4-BE49-F238E27FC236}">
                <a16:creationId xmlns:a16="http://schemas.microsoft.com/office/drawing/2014/main" id="{A65BD45C-ACB1-4B91-B602-50B0F07B41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4817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62D65-FD27-4365-88E6-4AD974963CC2}"/>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1EBBA4B9-E4F5-45CB-950E-93905788C28C}"/>
              </a:ext>
            </a:extLst>
          </p:cNvPr>
          <p:cNvGraphicFramePr>
            <a:graphicFrameLocks noGrp="1"/>
          </p:cNvGraphicFramePr>
          <p:nvPr>
            <p:ph type="chart" sz="quarter" idx="13"/>
            <p:extLst>
              <p:ext uri="{D42A27DB-BD31-4B8C-83A1-F6EECF244321}">
                <p14:modId xmlns:p14="http://schemas.microsoft.com/office/powerpoint/2010/main" val="1236144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F2CF43-23BD-4706-9ED9-16ECAE8AECED}"/>
              </a:ext>
            </a:extLst>
          </p:cNvPr>
          <p:cNvSpPr>
            <a:spLocks noGrp="1"/>
          </p:cNvSpPr>
          <p:nvPr>
            <p:ph type="body" sz="quarter" idx="14"/>
          </p:nvPr>
        </p:nvSpPr>
        <p:spPr/>
        <p:txBody>
          <a:bodyPr/>
          <a:lstStyle/>
          <a:p>
            <a:r>
              <a:rPr lang="en-US"/>
              <a:t>06/01/2017 - 06/27/2017</a:t>
            </a:r>
          </a:p>
        </p:txBody>
      </p:sp>
      <p:sp>
        <p:nvSpPr>
          <p:cNvPr id="5" name="Footer Placeholder 4">
            <a:extLst>
              <a:ext uri="{FF2B5EF4-FFF2-40B4-BE49-F238E27FC236}">
                <a16:creationId xmlns:a16="http://schemas.microsoft.com/office/drawing/2014/main" id="{29931213-F407-4A0D-A216-2932153F30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8236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4E644-81AF-4BB4-B7D9-33697C36013F}"/>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E8948D13-BC18-49B7-892A-6533905699D3}"/>
              </a:ext>
            </a:extLst>
          </p:cNvPr>
          <p:cNvGraphicFramePr>
            <a:graphicFrameLocks noGrp="1"/>
          </p:cNvGraphicFramePr>
          <p:nvPr>
            <p:ph type="chart" sz="quarter" idx="13"/>
            <p:extLst>
              <p:ext uri="{D42A27DB-BD31-4B8C-83A1-F6EECF244321}">
                <p14:modId xmlns:p14="http://schemas.microsoft.com/office/powerpoint/2010/main" val="9500162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16E847-CEB5-4851-AF32-A39010D95121}"/>
              </a:ext>
            </a:extLst>
          </p:cNvPr>
          <p:cNvSpPr>
            <a:spLocks noGrp="1"/>
          </p:cNvSpPr>
          <p:nvPr>
            <p:ph type="body" sz="quarter" idx="14"/>
          </p:nvPr>
        </p:nvSpPr>
        <p:spPr/>
        <p:txBody>
          <a:bodyPr/>
          <a:lstStyle/>
          <a:p>
            <a:r>
              <a:rPr lang="en-US"/>
              <a:t>06/01/2017 - 06/27/2017</a:t>
            </a:r>
          </a:p>
        </p:txBody>
      </p:sp>
      <p:sp>
        <p:nvSpPr>
          <p:cNvPr id="5" name="Footer Placeholder 4">
            <a:extLst>
              <a:ext uri="{FF2B5EF4-FFF2-40B4-BE49-F238E27FC236}">
                <a16:creationId xmlns:a16="http://schemas.microsoft.com/office/drawing/2014/main" id="{F852EB2E-DE54-42E1-824F-116C8FE454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67313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974F8-64A7-4D25-B9D7-E02BBFBB7F75}"/>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409B2964-34AD-4EAC-9A46-B81A2778E418}"/>
              </a:ext>
            </a:extLst>
          </p:cNvPr>
          <p:cNvGraphicFramePr>
            <a:graphicFrameLocks noGrp="1"/>
          </p:cNvGraphicFramePr>
          <p:nvPr>
            <p:ph type="chart" sz="quarter" idx="13"/>
            <p:extLst>
              <p:ext uri="{D42A27DB-BD31-4B8C-83A1-F6EECF244321}">
                <p14:modId xmlns:p14="http://schemas.microsoft.com/office/powerpoint/2010/main" val="41231508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4FF402-AC41-4BBF-A17D-FDBB3B74D0E1}"/>
              </a:ext>
            </a:extLst>
          </p:cNvPr>
          <p:cNvSpPr>
            <a:spLocks noGrp="1"/>
          </p:cNvSpPr>
          <p:nvPr>
            <p:ph type="body" sz="quarter" idx="14"/>
          </p:nvPr>
        </p:nvSpPr>
        <p:spPr/>
        <p:txBody>
          <a:bodyPr/>
          <a:lstStyle/>
          <a:p>
            <a:r>
              <a:rPr lang="en-US"/>
              <a:t>06/01/2017 - 06/27/2017</a:t>
            </a:r>
          </a:p>
        </p:txBody>
      </p:sp>
      <p:sp>
        <p:nvSpPr>
          <p:cNvPr id="5" name="Footer Placeholder 4">
            <a:extLst>
              <a:ext uri="{FF2B5EF4-FFF2-40B4-BE49-F238E27FC236}">
                <a16:creationId xmlns:a16="http://schemas.microsoft.com/office/drawing/2014/main" id="{58641A30-D920-4971-906E-8C5F147F94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06584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00257-6985-4C69-B99F-D4E95D49FE51}"/>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D94CB692-06A6-4819-974C-DBC0B5BA1D79}"/>
              </a:ext>
            </a:extLst>
          </p:cNvPr>
          <p:cNvGraphicFramePr>
            <a:graphicFrameLocks noGrp="1"/>
          </p:cNvGraphicFramePr>
          <p:nvPr>
            <p:ph type="chart" sz="quarter" idx="13"/>
            <p:extLst>
              <p:ext uri="{D42A27DB-BD31-4B8C-83A1-F6EECF244321}">
                <p14:modId xmlns:p14="http://schemas.microsoft.com/office/powerpoint/2010/main" val="31969042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8A343D-ED89-4C50-8AFC-85019273E2F6}"/>
              </a:ext>
            </a:extLst>
          </p:cNvPr>
          <p:cNvSpPr>
            <a:spLocks noGrp="1"/>
          </p:cNvSpPr>
          <p:nvPr>
            <p:ph type="body" sz="quarter" idx="14"/>
          </p:nvPr>
        </p:nvSpPr>
        <p:spPr/>
        <p:txBody>
          <a:bodyPr/>
          <a:lstStyle/>
          <a:p>
            <a:r>
              <a:rPr lang="en-US"/>
              <a:t>06/01/2017 - 06/27/2017</a:t>
            </a:r>
          </a:p>
        </p:txBody>
      </p:sp>
      <p:sp>
        <p:nvSpPr>
          <p:cNvPr id="5" name="Footer Placeholder 4">
            <a:extLst>
              <a:ext uri="{FF2B5EF4-FFF2-40B4-BE49-F238E27FC236}">
                <a16:creationId xmlns:a16="http://schemas.microsoft.com/office/drawing/2014/main" id="{8941AE0D-617E-4509-8D19-9380DD6227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13512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7130E-0B37-48F3-A5C1-7C2529BB5ECC}"/>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65786FD6-493F-47B9-80A3-EA7FC011E0DF}"/>
              </a:ext>
            </a:extLst>
          </p:cNvPr>
          <p:cNvGraphicFramePr>
            <a:graphicFrameLocks noGrp="1"/>
          </p:cNvGraphicFramePr>
          <p:nvPr>
            <p:ph type="tbl" sz="quarter" idx="13"/>
            <p:extLst>
              <p:ext uri="{D42A27DB-BD31-4B8C-83A1-F6EECF244321}">
                <p14:modId xmlns:p14="http://schemas.microsoft.com/office/powerpoint/2010/main" val="105528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99573077"/>
                    </a:ext>
                  </a:extLst>
                </a:gridCol>
                <a:gridCol w="2468880">
                  <a:extLst>
                    <a:ext uri="{9D8B030D-6E8A-4147-A177-3AD203B41FA5}">
                      <a16:colId xmlns:a16="http://schemas.microsoft.com/office/drawing/2014/main" val="546554307"/>
                    </a:ext>
                  </a:extLst>
                </a:gridCol>
                <a:gridCol w="822960">
                  <a:extLst>
                    <a:ext uri="{9D8B030D-6E8A-4147-A177-3AD203B41FA5}">
                      <a16:colId xmlns:a16="http://schemas.microsoft.com/office/drawing/2014/main" val="1304807083"/>
                    </a:ext>
                  </a:extLst>
                </a:gridCol>
                <a:gridCol w="822960">
                  <a:extLst>
                    <a:ext uri="{9D8B030D-6E8A-4147-A177-3AD203B41FA5}">
                      <a16:colId xmlns:a16="http://schemas.microsoft.com/office/drawing/2014/main" val="4025348221"/>
                    </a:ext>
                  </a:extLst>
                </a:gridCol>
                <a:gridCol w="822960">
                  <a:extLst>
                    <a:ext uri="{9D8B030D-6E8A-4147-A177-3AD203B41FA5}">
                      <a16:colId xmlns:a16="http://schemas.microsoft.com/office/drawing/2014/main" val="1488563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594390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Emily Soto Hidalgo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2139359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Maitee Almonte Soriano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extLst>
                  <a:ext uri="{0D108BD9-81ED-4DB2-BD59-A6C34878D82A}">
                    <a16:rowId xmlns:a16="http://schemas.microsoft.com/office/drawing/2014/main" val="2138608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Kayla Godoy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420745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William Quiñones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4098230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Keysi Mendez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1264018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M Santana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1126365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Selenia Romero Robles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3601273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Lissa Lantigua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1688304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Yokelly D Chevalier'z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540870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Rufina Espinal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321825965"/>
                  </a:ext>
                </a:extLst>
              </a:tr>
            </a:tbl>
          </a:graphicData>
        </a:graphic>
      </p:graphicFrame>
      <p:sp>
        <p:nvSpPr>
          <p:cNvPr id="4" name="Text Placeholder 3">
            <a:extLst>
              <a:ext uri="{FF2B5EF4-FFF2-40B4-BE49-F238E27FC236}">
                <a16:creationId xmlns:a16="http://schemas.microsoft.com/office/drawing/2014/main" id="{A111270A-595D-4F95-9B21-17D42FF7A440}"/>
              </a:ext>
            </a:extLst>
          </p:cNvPr>
          <p:cNvSpPr>
            <a:spLocks noGrp="1"/>
          </p:cNvSpPr>
          <p:nvPr>
            <p:ph type="body" sz="quarter" idx="14"/>
          </p:nvPr>
        </p:nvSpPr>
        <p:spPr/>
        <p:txBody>
          <a:bodyPr/>
          <a:lstStyle/>
          <a:p>
            <a:r>
              <a:rPr lang="en-US"/>
              <a:t>06/01/2017 - 06/27/2017</a:t>
            </a:r>
          </a:p>
        </p:txBody>
      </p:sp>
    </p:spTree>
    <p:extLst>
      <p:ext uri="{BB962C8B-B14F-4D97-AF65-F5344CB8AC3E}">
        <p14:creationId xmlns:p14="http://schemas.microsoft.com/office/powerpoint/2010/main" val="10131572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7BA06-6B98-421D-8B06-6646DEFFD18C}"/>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713C3371-AB99-44E5-83B6-FE319EADBB3A}"/>
              </a:ext>
            </a:extLst>
          </p:cNvPr>
          <p:cNvGraphicFramePr>
            <a:graphicFrameLocks noGrp="1"/>
          </p:cNvGraphicFramePr>
          <p:nvPr>
            <p:ph type="tbl" sz="quarter" idx="13"/>
            <p:extLst>
              <p:ext uri="{D42A27DB-BD31-4B8C-83A1-F6EECF244321}">
                <p14:modId xmlns:p14="http://schemas.microsoft.com/office/powerpoint/2010/main" val="1275824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13838946"/>
                    </a:ext>
                  </a:extLst>
                </a:gridCol>
                <a:gridCol w="2468880">
                  <a:extLst>
                    <a:ext uri="{9D8B030D-6E8A-4147-A177-3AD203B41FA5}">
                      <a16:colId xmlns:a16="http://schemas.microsoft.com/office/drawing/2014/main" val="2922650157"/>
                    </a:ext>
                  </a:extLst>
                </a:gridCol>
                <a:gridCol w="822960">
                  <a:extLst>
                    <a:ext uri="{9D8B030D-6E8A-4147-A177-3AD203B41FA5}">
                      <a16:colId xmlns:a16="http://schemas.microsoft.com/office/drawing/2014/main" val="2532657232"/>
                    </a:ext>
                  </a:extLst>
                </a:gridCol>
                <a:gridCol w="822960">
                  <a:extLst>
                    <a:ext uri="{9D8B030D-6E8A-4147-A177-3AD203B41FA5}">
                      <a16:colId xmlns:a16="http://schemas.microsoft.com/office/drawing/2014/main" val="2099170449"/>
                    </a:ext>
                  </a:extLst>
                </a:gridCol>
                <a:gridCol w="822960">
                  <a:extLst>
                    <a:ext uri="{9D8B030D-6E8A-4147-A177-3AD203B41FA5}">
                      <a16:colId xmlns:a16="http://schemas.microsoft.com/office/drawing/2014/main" val="3507332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391713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Melo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356353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Lewis Lilon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133566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Mauricio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750929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Indhira Perez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777980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Gerard Bonilla Henriquez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770134511"/>
                  </a:ext>
                </a:extLst>
              </a:tr>
            </a:tbl>
          </a:graphicData>
        </a:graphic>
      </p:graphicFrame>
      <p:sp>
        <p:nvSpPr>
          <p:cNvPr id="4" name="Text Placeholder 3">
            <a:extLst>
              <a:ext uri="{FF2B5EF4-FFF2-40B4-BE49-F238E27FC236}">
                <a16:creationId xmlns:a16="http://schemas.microsoft.com/office/drawing/2014/main" id="{FF0CBE8D-FFBC-46E5-8275-BBADA7BCC352}"/>
              </a:ext>
            </a:extLst>
          </p:cNvPr>
          <p:cNvSpPr>
            <a:spLocks noGrp="1"/>
          </p:cNvSpPr>
          <p:nvPr>
            <p:ph type="body" sz="quarter" idx="14"/>
          </p:nvPr>
        </p:nvSpPr>
        <p:spPr/>
        <p:txBody>
          <a:bodyPr/>
          <a:lstStyle/>
          <a:p>
            <a:r>
              <a:rPr lang="en-US"/>
              <a:t>06/01/2017 - 06/27/2017</a:t>
            </a:r>
          </a:p>
        </p:txBody>
      </p:sp>
    </p:spTree>
    <p:extLst>
      <p:ext uri="{BB962C8B-B14F-4D97-AF65-F5344CB8AC3E}">
        <p14:creationId xmlns:p14="http://schemas.microsoft.com/office/powerpoint/2010/main" val="42841984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8E8AB-503E-457E-9FC1-DE44DC62B72F}"/>
              </a:ext>
            </a:extLst>
          </p:cNvPr>
          <p:cNvSpPr>
            <a:spLocks noGrp="1"/>
          </p:cNvSpPr>
          <p:nvPr>
            <p:ph type="title"/>
          </p:nvPr>
        </p:nvSpPr>
        <p:spPr/>
        <p:txBody>
          <a:bodyPr/>
          <a:lstStyle/>
          <a:p>
            <a:r>
              <a:rPr lang="en-US"/>
              <a:t>Facebook User Posts Table - 1 of 7</a:t>
            </a:r>
          </a:p>
        </p:txBody>
      </p:sp>
      <p:graphicFrame>
        <p:nvGraphicFramePr>
          <p:cNvPr id="5" name="Table Placeholder 4">
            <a:extLst>
              <a:ext uri="{FF2B5EF4-FFF2-40B4-BE49-F238E27FC236}">
                <a16:creationId xmlns:a16="http://schemas.microsoft.com/office/drawing/2014/main" id="{28693C64-EAA1-4852-B52D-0D77705F8D1C}"/>
              </a:ext>
            </a:extLst>
          </p:cNvPr>
          <p:cNvGraphicFramePr>
            <a:graphicFrameLocks noGrp="1"/>
          </p:cNvGraphicFramePr>
          <p:nvPr>
            <p:ph type="tbl" sz="quarter" idx="13"/>
            <p:extLst>
              <p:ext uri="{D42A27DB-BD31-4B8C-83A1-F6EECF244321}">
                <p14:modId xmlns:p14="http://schemas.microsoft.com/office/powerpoint/2010/main" val="1060371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90306343"/>
                    </a:ext>
                  </a:extLst>
                </a:gridCol>
                <a:gridCol w="822960">
                  <a:extLst>
                    <a:ext uri="{9D8B030D-6E8A-4147-A177-3AD203B41FA5}">
                      <a16:colId xmlns:a16="http://schemas.microsoft.com/office/drawing/2014/main" val="3630332370"/>
                    </a:ext>
                  </a:extLst>
                </a:gridCol>
                <a:gridCol w="822960">
                  <a:extLst>
                    <a:ext uri="{9D8B030D-6E8A-4147-A177-3AD203B41FA5}">
                      <a16:colId xmlns:a16="http://schemas.microsoft.com/office/drawing/2014/main" val="677677204"/>
                    </a:ext>
                  </a:extLst>
                </a:gridCol>
                <a:gridCol w="822960">
                  <a:extLst>
                    <a:ext uri="{9D8B030D-6E8A-4147-A177-3AD203B41FA5}">
                      <a16:colId xmlns:a16="http://schemas.microsoft.com/office/drawing/2014/main" val="2982534199"/>
                    </a:ext>
                  </a:extLst>
                </a:gridCol>
                <a:gridCol w="822960">
                  <a:extLst>
                    <a:ext uri="{9D8B030D-6E8A-4147-A177-3AD203B41FA5}">
                      <a16:colId xmlns:a16="http://schemas.microsoft.com/office/drawing/2014/main" val="764708756"/>
                    </a:ext>
                  </a:extLst>
                </a:gridCol>
                <a:gridCol w="822960">
                  <a:extLst>
                    <a:ext uri="{9D8B030D-6E8A-4147-A177-3AD203B41FA5}">
                      <a16:colId xmlns:a16="http://schemas.microsoft.com/office/drawing/2014/main" val="762763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03408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Virginia Sanz - 2017-06-27 19:59:28</a:t>
                      </a:r>
                      <a:r>
                        <a:rPr kumimoji="0" lang="es-ES" sz="1000" b="0" i="0" u="none" strike="noStrike" kern="1200" cap="none" spc="0" normalizeH="0" baseline="0" noProof="0">
                          <a:ln>
                            <a:noFill/>
                          </a:ln>
                          <a:solidFill>
                            <a:prstClr val="black"/>
                          </a:solidFill>
                          <a:effectLst/>
                          <a:uLnTx/>
                          <a:uFillTx/>
                          <a:latin typeface="+mn-lt"/>
                          <a:ea typeface="+mn-ea"/>
                          <a:cs typeface="+mn-cs"/>
                        </a:rPr>
                        <a:t>
El servicio que claro está ofreciendo a sus usuarios es pésimo e ineficiente, hace tres semanas hice una solicitud para que me migraran los servicios a fibra óptica, pero por culpa del representante la orden fue creada de manera incorrecta, por tal razón el técnico no pudo realizar la instalación procediendo a crear otra orden de servicio, pues hoy resulta después de tanto esperar que tampoco me pueden hacer la instalación porque la misma fue creada por segunda vez de manera incorrecta y que yo debo seguir esperando sin internet a que otro técnico tome la orden, sin importarle a esta compañía los inconvenientes que esto le pueda causar al usuario.  Esto es una falta de respeto, mostrando un servicio deficiente donde el usuario no vale nada.  Procederé a solicitar la cancelación de los malos servicios que he estado recibiendo.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06/27/2017 20:09:59</a:t>
                      </a:r>
                    </a:p>
                  </a:txBody>
                  <a:tcPr/>
                </a:tc>
                <a:extLst>
                  <a:ext uri="{0D108BD9-81ED-4DB2-BD59-A6C34878D82A}">
                    <a16:rowId xmlns:a16="http://schemas.microsoft.com/office/drawing/2014/main" val="366772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Alen Santana Berroa - 2017-06-27 17:42:35</a:t>
                      </a:r>
                      <a:r>
                        <a:rPr kumimoji="0" lang="es-ES" sz="1000" b="0" i="0" u="none" strike="noStrike" kern="1200" cap="none" spc="0" normalizeH="0" baseline="0" noProof="0">
                          <a:ln>
                            <a:noFill/>
                          </a:ln>
                          <a:solidFill>
                            <a:prstClr val="black"/>
                          </a:solidFill>
                          <a:effectLst/>
                          <a:uLnTx/>
                          <a:uFillTx/>
                          <a:latin typeface="+mn-lt"/>
                          <a:ea typeface="+mn-ea"/>
                          <a:cs typeface="+mn-cs"/>
                        </a:rPr>
                        <a:t>
Está compañía estafa los cliente me an vendido varia vece 20mb en fibra por qué hay disponible en mi zona y cuando viene el instalador me instala cobre y luego que instalan dicem que mi línea no soporta más de 1mb me dicen que le escriba privado y no responden @clarord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06/27/2017 18:21:31</a:t>
                      </a:r>
                    </a:p>
                  </a:txBody>
                  <a:tcPr/>
                </a:tc>
                <a:extLst>
                  <a:ext uri="{0D108BD9-81ED-4DB2-BD59-A6C34878D82A}">
                    <a16:rowId xmlns:a16="http://schemas.microsoft.com/office/drawing/2014/main" val="2302566863"/>
                  </a:ext>
                </a:extLst>
              </a:tr>
            </a:tbl>
          </a:graphicData>
        </a:graphic>
      </p:graphicFrame>
      <p:sp>
        <p:nvSpPr>
          <p:cNvPr id="4" name="Text Placeholder 3">
            <a:extLst>
              <a:ext uri="{FF2B5EF4-FFF2-40B4-BE49-F238E27FC236}">
                <a16:creationId xmlns:a16="http://schemas.microsoft.com/office/drawing/2014/main" id="{A11B3E86-D6B5-47C1-99F8-D99B23396524}"/>
              </a:ext>
            </a:extLst>
          </p:cNvPr>
          <p:cNvSpPr>
            <a:spLocks noGrp="1"/>
          </p:cNvSpPr>
          <p:nvPr>
            <p:ph type="body" sz="quarter" idx="14"/>
          </p:nvPr>
        </p:nvSpPr>
        <p:spPr/>
        <p:txBody>
          <a:bodyPr/>
          <a:lstStyle/>
          <a:p>
            <a:r>
              <a:rPr lang="en-US"/>
              <a:t>06/01/2017 - 06/27/2017</a:t>
            </a:r>
          </a:p>
        </p:txBody>
      </p:sp>
    </p:spTree>
    <p:extLst>
      <p:ext uri="{BB962C8B-B14F-4D97-AF65-F5344CB8AC3E}">
        <p14:creationId xmlns:p14="http://schemas.microsoft.com/office/powerpoint/2010/main" val="8812033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A3413-C74D-48A8-BA9A-59C7BDE8F0E5}"/>
              </a:ext>
            </a:extLst>
          </p:cNvPr>
          <p:cNvSpPr>
            <a:spLocks noGrp="1"/>
          </p:cNvSpPr>
          <p:nvPr>
            <p:ph type="title"/>
          </p:nvPr>
        </p:nvSpPr>
        <p:spPr/>
        <p:txBody>
          <a:bodyPr/>
          <a:lstStyle/>
          <a:p>
            <a:r>
              <a:rPr lang="en-US"/>
              <a:t>Facebook User Posts Table - 2 of 7</a:t>
            </a:r>
          </a:p>
        </p:txBody>
      </p:sp>
      <p:graphicFrame>
        <p:nvGraphicFramePr>
          <p:cNvPr id="5" name="Table Placeholder 4">
            <a:extLst>
              <a:ext uri="{FF2B5EF4-FFF2-40B4-BE49-F238E27FC236}">
                <a16:creationId xmlns:a16="http://schemas.microsoft.com/office/drawing/2014/main" id="{3D20AA2B-2B7C-423C-8B43-7DC1D491F89B}"/>
              </a:ext>
            </a:extLst>
          </p:cNvPr>
          <p:cNvGraphicFramePr>
            <a:graphicFrameLocks noGrp="1"/>
          </p:cNvGraphicFramePr>
          <p:nvPr>
            <p:ph type="tbl" sz="quarter" idx="13"/>
            <p:extLst>
              <p:ext uri="{D42A27DB-BD31-4B8C-83A1-F6EECF244321}">
                <p14:modId xmlns:p14="http://schemas.microsoft.com/office/powerpoint/2010/main" val="882747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1137078"/>
                    </a:ext>
                  </a:extLst>
                </a:gridCol>
                <a:gridCol w="822960">
                  <a:extLst>
                    <a:ext uri="{9D8B030D-6E8A-4147-A177-3AD203B41FA5}">
                      <a16:colId xmlns:a16="http://schemas.microsoft.com/office/drawing/2014/main" val="3101899024"/>
                    </a:ext>
                  </a:extLst>
                </a:gridCol>
                <a:gridCol w="822960">
                  <a:extLst>
                    <a:ext uri="{9D8B030D-6E8A-4147-A177-3AD203B41FA5}">
                      <a16:colId xmlns:a16="http://schemas.microsoft.com/office/drawing/2014/main" val="2230470032"/>
                    </a:ext>
                  </a:extLst>
                </a:gridCol>
                <a:gridCol w="822960">
                  <a:extLst>
                    <a:ext uri="{9D8B030D-6E8A-4147-A177-3AD203B41FA5}">
                      <a16:colId xmlns:a16="http://schemas.microsoft.com/office/drawing/2014/main" val="3106795467"/>
                    </a:ext>
                  </a:extLst>
                </a:gridCol>
                <a:gridCol w="822960">
                  <a:extLst>
                    <a:ext uri="{9D8B030D-6E8A-4147-A177-3AD203B41FA5}">
                      <a16:colId xmlns:a16="http://schemas.microsoft.com/office/drawing/2014/main" val="3227292475"/>
                    </a:ext>
                  </a:extLst>
                </a:gridCol>
                <a:gridCol w="822960">
                  <a:extLst>
                    <a:ext uri="{9D8B030D-6E8A-4147-A177-3AD203B41FA5}">
                      <a16:colId xmlns:a16="http://schemas.microsoft.com/office/drawing/2014/main" val="2878955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20128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Yovanna Nuñez Brea - 2017-06-27 14:10:07</a:t>
                      </a:r>
                      <a:r>
                        <a:rPr kumimoji="0" lang="es-ES" sz="1000" b="0" i="0" u="none" strike="noStrike" kern="1200" cap="none" spc="0" normalizeH="0" baseline="0" noProof="0">
                          <a:ln>
                            <a:noFill/>
                          </a:ln>
                          <a:solidFill>
                            <a:prstClr val="black"/>
                          </a:solidFill>
                          <a:effectLst/>
                          <a:uLnTx/>
                          <a:uFillTx/>
                          <a:latin typeface="+mn-lt"/>
                          <a:ea typeface="+mn-ea"/>
                          <a:cs typeface="+mn-cs"/>
                        </a:rPr>
                        <a:t>
CLARO POR FAVOR ES POSIBLE QUE ARREGLEN MI LINEA DE TELEFONO UNA AVERIA DE UNA SEMANA Y NADA , SI VEN ESTE MENSAJE POR AQUI QUIZAS ME RESUELVAN, IRRESPONSABLES LO PEOR DE TODO ES QUE TENGO QUE PAGAR MI FACTURA NORMAL Y A LA FECHA PORQUE SINO ME MANDAN A LEGAL Y YO QUE HAGO LO MINIMO RETIRAR EL SERVICIO CON USTEDES POR TAN MAL  SERVICIO.
MUCHAS GRACIAS 
 #HASTACUANDO #LOSCLIENTESNOSOMOSNADA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06/27/2017 14:33:55</a:t>
                      </a:r>
                    </a:p>
                  </a:txBody>
                  <a:tcPr/>
                </a:tc>
                <a:extLst>
                  <a:ext uri="{0D108BD9-81ED-4DB2-BD59-A6C34878D82A}">
                    <a16:rowId xmlns:a16="http://schemas.microsoft.com/office/drawing/2014/main" val="91608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Rosalia Estrella - 2017-06-27 02:14:08</a:t>
                      </a:r>
                      <a:r>
                        <a:rPr kumimoji="0" lang="es-ES" sz="1000" b="0" i="0" u="none" strike="noStrike" kern="1200" cap="none" spc="0" normalizeH="0" baseline="0" noProof="0">
                          <a:ln>
                            <a:noFill/>
                          </a:ln>
                          <a:solidFill>
                            <a:prstClr val="black"/>
                          </a:solidFill>
                          <a:effectLst/>
                          <a:uLnTx/>
                          <a:uFillTx/>
                          <a:latin typeface="+mn-lt"/>
                          <a:ea typeface="+mn-ea"/>
                          <a:cs typeface="+mn-cs"/>
                        </a:rPr>
                        <a:t>
Tienen en su programación el canal HGTV????
No lo encuentro...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65818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Joel Aquino - 2017-06-27 00:28:18</a:t>
                      </a:r>
                      <a:r>
                        <a:rPr kumimoji="0" lang="es-ES" sz="1000" b="0" i="0" u="none" strike="noStrike" kern="1200" cap="none" spc="0" normalizeH="0" baseline="0" noProof="0">
                          <a:ln>
                            <a:noFill/>
                          </a:ln>
                          <a:solidFill>
                            <a:prstClr val="black"/>
                          </a:solidFill>
                          <a:effectLst/>
                          <a:uLnTx/>
                          <a:uFillTx/>
                          <a:latin typeface="+mn-lt"/>
                          <a:ea typeface="+mn-ea"/>
                          <a:cs typeface="+mn-cs"/>
                        </a:rPr>
                        <a:t>
Pero ven aca y que relajo es con el cable? Ya van par de semanas que va y viene y uno no puede ver nada tranquilo.  3 semanas con lo mismo, hasta cuando?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06/27/2017 13:25:36</a:t>
                      </a:r>
                    </a:p>
                  </a:txBody>
                  <a:tcPr/>
                </a:tc>
                <a:extLst>
                  <a:ext uri="{0D108BD9-81ED-4DB2-BD59-A6C34878D82A}">
                    <a16:rowId xmlns:a16="http://schemas.microsoft.com/office/drawing/2014/main" val="2121574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Arelia Esthela Dominguez - 2017-06-26 20:43:17</a:t>
                      </a:r>
                      <a:r>
                        <a:rPr kumimoji="0" lang="es-ES" sz="1000" b="0" i="0" u="none" strike="noStrike" kern="1200" cap="none" spc="0" normalizeH="0" baseline="0" noProof="0">
                          <a:ln>
                            <a:noFill/>
                          </a:ln>
                          <a:solidFill>
                            <a:prstClr val="black"/>
                          </a:solidFill>
                          <a:effectLst/>
                          <a:uLnTx/>
                          <a:uFillTx/>
                          <a:latin typeface="+mn-lt"/>
                          <a:ea typeface="+mn-ea"/>
                          <a:cs typeface="+mn-cs"/>
                        </a:rPr>
                        <a:t>
8095327664 no tengo internet. Me dicen que son 72 horas para arreglarlo. Espero que por cada hora que me quitan me den un credito. Por que para cortar servicio y cobrar de mas no esperan tanto.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06/26/2017 22:02:19</a:t>
                      </a:r>
                    </a:p>
                  </a:txBody>
                  <a:tcPr/>
                </a:tc>
                <a:extLst>
                  <a:ext uri="{0D108BD9-81ED-4DB2-BD59-A6C34878D82A}">
                    <a16:rowId xmlns:a16="http://schemas.microsoft.com/office/drawing/2014/main" val="1430039184"/>
                  </a:ext>
                </a:extLst>
              </a:tr>
            </a:tbl>
          </a:graphicData>
        </a:graphic>
      </p:graphicFrame>
      <p:sp>
        <p:nvSpPr>
          <p:cNvPr id="4" name="Text Placeholder 3">
            <a:extLst>
              <a:ext uri="{FF2B5EF4-FFF2-40B4-BE49-F238E27FC236}">
                <a16:creationId xmlns:a16="http://schemas.microsoft.com/office/drawing/2014/main" id="{3E17F8C3-33D7-4799-BA9D-9328BE2D0651}"/>
              </a:ext>
            </a:extLst>
          </p:cNvPr>
          <p:cNvSpPr>
            <a:spLocks noGrp="1"/>
          </p:cNvSpPr>
          <p:nvPr>
            <p:ph type="body" sz="quarter" idx="14"/>
          </p:nvPr>
        </p:nvSpPr>
        <p:spPr/>
        <p:txBody>
          <a:bodyPr/>
          <a:lstStyle/>
          <a:p>
            <a:r>
              <a:rPr lang="en-US"/>
              <a:t>06/01/2017 - 06/27/2017</a:t>
            </a:r>
          </a:p>
        </p:txBody>
      </p:sp>
    </p:spTree>
    <p:extLst>
      <p:ext uri="{BB962C8B-B14F-4D97-AF65-F5344CB8AC3E}">
        <p14:creationId xmlns:p14="http://schemas.microsoft.com/office/powerpoint/2010/main" val="16392495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60561-0927-4E97-AB84-E8D3A3F33595}"/>
              </a:ext>
            </a:extLst>
          </p:cNvPr>
          <p:cNvSpPr>
            <a:spLocks noGrp="1"/>
          </p:cNvSpPr>
          <p:nvPr>
            <p:ph type="title"/>
          </p:nvPr>
        </p:nvSpPr>
        <p:spPr/>
        <p:txBody>
          <a:bodyPr/>
          <a:lstStyle/>
          <a:p>
            <a:r>
              <a:rPr lang="en-US"/>
              <a:t>Facebook User Posts Table - 3 of 7</a:t>
            </a:r>
          </a:p>
        </p:txBody>
      </p:sp>
      <p:graphicFrame>
        <p:nvGraphicFramePr>
          <p:cNvPr id="5" name="Table Placeholder 4">
            <a:extLst>
              <a:ext uri="{FF2B5EF4-FFF2-40B4-BE49-F238E27FC236}">
                <a16:creationId xmlns:a16="http://schemas.microsoft.com/office/drawing/2014/main" id="{CF6DDC51-FF1E-47BA-9950-B65F3C697C62}"/>
              </a:ext>
            </a:extLst>
          </p:cNvPr>
          <p:cNvGraphicFramePr>
            <a:graphicFrameLocks noGrp="1"/>
          </p:cNvGraphicFramePr>
          <p:nvPr>
            <p:ph type="tbl" sz="quarter" idx="13"/>
            <p:extLst>
              <p:ext uri="{D42A27DB-BD31-4B8C-83A1-F6EECF244321}">
                <p14:modId xmlns:p14="http://schemas.microsoft.com/office/powerpoint/2010/main" val="3513431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57920752"/>
                    </a:ext>
                  </a:extLst>
                </a:gridCol>
                <a:gridCol w="822960">
                  <a:extLst>
                    <a:ext uri="{9D8B030D-6E8A-4147-A177-3AD203B41FA5}">
                      <a16:colId xmlns:a16="http://schemas.microsoft.com/office/drawing/2014/main" val="712305681"/>
                    </a:ext>
                  </a:extLst>
                </a:gridCol>
                <a:gridCol w="822960">
                  <a:extLst>
                    <a:ext uri="{9D8B030D-6E8A-4147-A177-3AD203B41FA5}">
                      <a16:colId xmlns:a16="http://schemas.microsoft.com/office/drawing/2014/main" val="2837811927"/>
                    </a:ext>
                  </a:extLst>
                </a:gridCol>
                <a:gridCol w="822960">
                  <a:extLst>
                    <a:ext uri="{9D8B030D-6E8A-4147-A177-3AD203B41FA5}">
                      <a16:colId xmlns:a16="http://schemas.microsoft.com/office/drawing/2014/main" val="4054951188"/>
                    </a:ext>
                  </a:extLst>
                </a:gridCol>
                <a:gridCol w="822960">
                  <a:extLst>
                    <a:ext uri="{9D8B030D-6E8A-4147-A177-3AD203B41FA5}">
                      <a16:colId xmlns:a16="http://schemas.microsoft.com/office/drawing/2014/main" val="3813149353"/>
                    </a:ext>
                  </a:extLst>
                </a:gridCol>
                <a:gridCol w="822960">
                  <a:extLst>
                    <a:ext uri="{9D8B030D-6E8A-4147-A177-3AD203B41FA5}">
                      <a16:colId xmlns:a16="http://schemas.microsoft.com/office/drawing/2014/main" val="3123132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18012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Rodrigo Munoz - 2017-06-25 14:22:07</a:t>
                      </a:r>
                      <a:r>
                        <a:rPr kumimoji="0" lang="es-ES" sz="1000" b="0" i="0" u="none" strike="noStrike" kern="1200" cap="none" spc="0" normalizeH="0" baseline="0" noProof="0">
                          <a:ln>
                            <a:noFill/>
                          </a:ln>
                          <a:solidFill>
                            <a:prstClr val="black"/>
                          </a:solidFill>
                          <a:effectLst/>
                          <a:uLnTx/>
                          <a:uFillTx/>
                          <a:latin typeface="+mn-lt"/>
                          <a:ea typeface="+mn-ea"/>
                          <a:cs typeface="+mn-cs"/>
                        </a:rPr>
                        <a:t>
Porque en la guía de programación de Claro TV anuncian un programa y emiten otro? En el caso de los eventos deportivos esto es un engaño! Anuncian un juego en directo y ponen un refrito viejo!!!!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06/26/2017 15:56:43</a:t>
                      </a:r>
                    </a:p>
                  </a:txBody>
                  <a:tcPr/>
                </a:tc>
                <a:extLst>
                  <a:ext uri="{0D108BD9-81ED-4DB2-BD59-A6C34878D82A}">
                    <a16:rowId xmlns:a16="http://schemas.microsoft.com/office/drawing/2014/main" val="2288407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Virginia Sanz - 2017-06-24 16:49:41</a:t>
                      </a:r>
                      <a:r>
                        <a:rPr kumimoji="0" lang="es-ES" sz="1000" b="0" i="0" u="none" strike="noStrike" kern="1200" cap="none" spc="0" normalizeH="0" baseline="0" noProof="0">
                          <a:ln>
                            <a:noFill/>
                          </a:ln>
                          <a:solidFill>
                            <a:prstClr val="black"/>
                          </a:solidFill>
                          <a:effectLst/>
                          <a:uLnTx/>
                          <a:uFillTx/>
                          <a:latin typeface="+mn-lt"/>
                          <a:ea typeface="+mn-ea"/>
                          <a:cs typeface="+mn-cs"/>
                        </a:rPr>
                        <a:t>
Otro día más que llamo a claro y ahora me entero que la orden, que tiene dos semanas ni siquiera se ha procesado correctamente.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06/24/2017 19:36:22</a:t>
                      </a:r>
                    </a:p>
                  </a:txBody>
                  <a:tcPr/>
                </a:tc>
                <a:extLst>
                  <a:ext uri="{0D108BD9-81ED-4DB2-BD59-A6C34878D82A}">
                    <a16:rowId xmlns:a16="http://schemas.microsoft.com/office/drawing/2014/main" val="145741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Josue Fernandez - 2017-06-23 19:13:05</a:t>
                      </a:r>
                      <a:r>
                        <a:rPr kumimoji="0" lang="es-ES" sz="1000" b="0" i="0" u="none" strike="noStrike" kern="1200" cap="none" spc="0" normalizeH="0" baseline="0" noProof="0">
                          <a:ln>
                            <a:noFill/>
                          </a:ln>
                          <a:solidFill>
                            <a:prstClr val="black"/>
                          </a:solidFill>
                          <a:effectLst/>
                          <a:uLnTx/>
                          <a:uFillTx/>
                          <a:latin typeface="+mn-lt"/>
                          <a:ea typeface="+mn-ea"/>
                          <a:cs typeface="+mn-cs"/>
                        </a:rPr>
                        <a:t>
Quiero saber que tengo que hacer para que ustedes terminen de mandarme la velocidad que solicite ya se ha cumplido el tiempo que supuestamente debe pasar.
Que yo tengo que hacer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06/24/2017 19:37:02</a:t>
                      </a:r>
                    </a:p>
                  </a:txBody>
                  <a:tcPr/>
                </a:tc>
                <a:extLst>
                  <a:ext uri="{0D108BD9-81ED-4DB2-BD59-A6C34878D82A}">
                    <a16:rowId xmlns:a16="http://schemas.microsoft.com/office/drawing/2014/main" val="473617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Monse Bros - 2017-06-23 14:42:30</a:t>
                      </a:r>
                      <a:r>
                        <a:rPr kumimoji="0" lang="es-ES" sz="1000" b="0" i="0" u="none" strike="noStrike" kern="1200" cap="none" spc="0" normalizeH="0" baseline="0" noProof="0">
                          <a:ln>
                            <a:noFill/>
                          </a:ln>
                          <a:solidFill>
                            <a:prstClr val="black"/>
                          </a:solidFill>
                          <a:effectLst/>
                          <a:uLnTx/>
                          <a:uFillTx/>
                          <a:latin typeface="+mn-lt"/>
                          <a:ea typeface="+mn-ea"/>
                          <a:cs typeface="+mn-cs"/>
                        </a:rPr>
                        <a:t>
El peor servicio al cliente que he experimentado en este país. He hablado con 8 representantes y no me han brindado una solución al problema que tengo desde el día 8 de junio.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06/23/2017 14:46:31</a:t>
                      </a:r>
                    </a:p>
                  </a:txBody>
                  <a:tcPr/>
                </a:tc>
                <a:extLst>
                  <a:ext uri="{0D108BD9-81ED-4DB2-BD59-A6C34878D82A}">
                    <a16:rowId xmlns:a16="http://schemas.microsoft.com/office/drawing/2014/main" val="1397799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Carlos Noel Peralta Garcia - 2017-06-22 18:50:22</a:t>
                      </a:r>
                      <a:r>
                        <a:rPr kumimoji="0" lang="es-ES" sz="1000" b="0" i="0" u="none" strike="noStrike" kern="1200" cap="none" spc="0" normalizeH="0" baseline="0" noProof="0">
                          <a:ln>
                            <a:noFill/>
                          </a:ln>
                          <a:solidFill>
                            <a:prstClr val="black"/>
                          </a:solidFill>
                          <a:effectLst/>
                          <a:uLnTx/>
                          <a:uFillTx/>
                          <a:latin typeface="+mn-lt"/>
                          <a:ea typeface="+mn-ea"/>
                          <a:cs typeface="+mn-cs"/>
                        </a:rPr>
                        <a:t>
Claro RD debería poner un programa de humor llevan una semana metiéndome cuentos, una compañía mediocre dirigida por mediocre la cual no se la recomiendo ni a un enemigo!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06/22/2017 19:51:26</a:t>
                      </a:r>
                    </a:p>
                  </a:txBody>
                  <a:tcPr/>
                </a:tc>
                <a:extLst>
                  <a:ext uri="{0D108BD9-81ED-4DB2-BD59-A6C34878D82A}">
                    <a16:rowId xmlns:a16="http://schemas.microsoft.com/office/drawing/2014/main" val="48579739"/>
                  </a:ext>
                </a:extLst>
              </a:tr>
            </a:tbl>
          </a:graphicData>
        </a:graphic>
      </p:graphicFrame>
      <p:sp>
        <p:nvSpPr>
          <p:cNvPr id="4" name="Text Placeholder 3">
            <a:extLst>
              <a:ext uri="{FF2B5EF4-FFF2-40B4-BE49-F238E27FC236}">
                <a16:creationId xmlns:a16="http://schemas.microsoft.com/office/drawing/2014/main" id="{876687F2-6A5F-45C3-9488-3C9389D1B5AB}"/>
              </a:ext>
            </a:extLst>
          </p:cNvPr>
          <p:cNvSpPr>
            <a:spLocks noGrp="1"/>
          </p:cNvSpPr>
          <p:nvPr>
            <p:ph type="body" sz="quarter" idx="14"/>
          </p:nvPr>
        </p:nvSpPr>
        <p:spPr/>
        <p:txBody>
          <a:bodyPr/>
          <a:lstStyle/>
          <a:p>
            <a:r>
              <a:rPr lang="en-US"/>
              <a:t>06/01/2017 - 06/27/2017</a:t>
            </a:r>
          </a:p>
        </p:txBody>
      </p:sp>
    </p:spTree>
    <p:extLst>
      <p:ext uri="{BB962C8B-B14F-4D97-AF65-F5344CB8AC3E}">
        <p14:creationId xmlns:p14="http://schemas.microsoft.com/office/powerpoint/2010/main" val="26512235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19123-0D45-420E-B4D4-1F5112165A17}"/>
              </a:ext>
            </a:extLst>
          </p:cNvPr>
          <p:cNvSpPr>
            <a:spLocks noGrp="1"/>
          </p:cNvSpPr>
          <p:nvPr>
            <p:ph type="title"/>
          </p:nvPr>
        </p:nvSpPr>
        <p:spPr/>
        <p:txBody>
          <a:bodyPr/>
          <a:lstStyle/>
          <a:p>
            <a:r>
              <a:rPr lang="en-US"/>
              <a:t>Facebook User Posts Table - 4 of 7</a:t>
            </a:r>
          </a:p>
        </p:txBody>
      </p:sp>
      <p:graphicFrame>
        <p:nvGraphicFramePr>
          <p:cNvPr id="5" name="Table Placeholder 4">
            <a:extLst>
              <a:ext uri="{FF2B5EF4-FFF2-40B4-BE49-F238E27FC236}">
                <a16:creationId xmlns:a16="http://schemas.microsoft.com/office/drawing/2014/main" id="{7A0BFCEC-2F31-402A-9B19-C5FBFA356AD0}"/>
              </a:ext>
            </a:extLst>
          </p:cNvPr>
          <p:cNvGraphicFramePr>
            <a:graphicFrameLocks noGrp="1"/>
          </p:cNvGraphicFramePr>
          <p:nvPr>
            <p:ph type="tbl" sz="quarter" idx="13"/>
            <p:extLst>
              <p:ext uri="{D42A27DB-BD31-4B8C-83A1-F6EECF244321}">
                <p14:modId xmlns:p14="http://schemas.microsoft.com/office/powerpoint/2010/main" val="3889753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81365538"/>
                    </a:ext>
                  </a:extLst>
                </a:gridCol>
                <a:gridCol w="822960">
                  <a:extLst>
                    <a:ext uri="{9D8B030D-6E8A-4147-A177-3AD203B41FA5}">
                      <a16:colId xmlns:a16="http://schemas.microsoft.com/office/drawing/2014/main" val="457554415"/>
                    </a:ext>
                  </a:extLst>
                </a:gridCol>
                <a:gridCol w="822960">
                  <a:extLst>
                    <a:ext uri="{9D8B030D-6E8A-4147-A177-3AD203B41FA5}">
                      <a16:colId xmlns:a16="http://schemas.microsoft.com/office/drawing/2014/main" val="4012187767"/>
                    </a:ext>
                  </a:extLst>
                </a:gridCol>
                <a:gridCol w="822960">
                  <a:extLst>
                    <a:ext uri="{9D8B030D-6E8A-4147-A177-3AD203B41FA5}">
                      <a16:colId xmlns:a16="http://schemas.microsoft.com/office/drawing/2014/main" val="582070479"/>
                    </a:ext>
                  </a:extLst>
                </a:gridCol>
                <a:gridCol w="822960">
                  <a:extLst>
                    <a:ext uri="{9D8B030D-6E8A-4147-A177-3AD203B41FA5}">
                      <a16:colId xmlns:a16="http://schemas.microsoft.com/office/drawing/2014/main" val="2769424148"/>
                    </a:ext>
                  </a:extLst>
                </a:gridCol>
                <a:gridCol w="822960">
                  <a:extLst>
                    <a:ext uri="{9D8B030D-6E8A-4147-A177-3AD203B41FA5}">
                      <a16:colId xmlns:a16="http://schemas.microsoft.com/office/drawing/2014/main" val="3721823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77134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Triny La Unica - 2017-06-21 15:05:21</a:t>
                      </a:r>
                      <a:r>
                        <a:rPr kumimoji="0" lang="es-ES" sz="1000" b="0" i="0" u="none" strike="noStrike" kern="1200" cap="none" spc="0" normalizeH="0" baseline="0" noProof="0">
                          <a:ln>
                            <a:noFill/>
                          </a:ln>
                          <a:solidFill>
                            <a:prstClr val="black"/>
                          </a:solidFill>
                          <a:effectLst/>
                          <a:uLnTx/>
                          <a:uFillTx/>
                          <a:latin typeface="+mn-lt"/>
                          <a:ea typeface="+mn-ea"/>
                          <a:cs typeface="+mn-cs"/>
                        </a:rPr>
                        <a:t>
Señores esta compañía son uno de los más ladrones y mediocres con un servicio al cliente pésimo y no solo eso te dan una promoción y luego de qué haces todo lo que te piden para tenerla de repente se desaparece la promoción y lo que te dicen esos ineptos es que ellos no saben# personas sin capacidad e educación#nocaiganenfraude totalmente decepciona voy a cancelar mi pla.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06/21/2017 17:22:07</a:t>
                      </a:r>
                    </a:p>
                  </a:txBody>
                  <a:tcPr/>
                </a:tc>
                <a:extLst>
                  <a:ext uri="{0D108BD9-81ED-4DB2-BD59-A6C34878D82A}">
                    <a16:rowId xmlns:a16="http://schemas.microsoft.com/office/drawing/2014/main" val="669903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Masiel Quezada - 2017-06-20 13:52:52</a:t>
                      </a:r>
                      <a:r>
                        <a:rPr kumimoji="0" lang="es-ES" sz="1000" b="0" i="0" u="none" strike="noStrike" kern="1200" cap="none" spc="0" normalizeH="0" baseline="0" noProof="0">
                          <a:ln>
                            <a:noFill/>
                          </a:ln>
                          <a:solidFill>
                            <a:prstClr val="black"/>
                          </a:solidFill>
                          <a:effectLst/>
                          <a:uLnTx/>
                          <a:uFillTx/>
                          <a:latin typeface="+mn-lt"/>
                          <a:ea typeface="+mn-ea"/>
                          <a:cs typeface="+mn-cs"/>
                        </a:rPr>
                        <a:t>
Hola. Estoy cansada de tener que reportar mi telefono averiado. Como podemos arreglar eso?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06/20/2017 14:13:54</a:t>
                      </a:r>
                    </a:p>
                  </a:txBody>
                  <a:tcPr/>
                </a:tc>
                <a:extLst>
                  <a:ext uri="{0D108BD9-81ED-4DB2-BD59-A6C34878D82A}">
                    <a16:rowId xmlns:a16="http://schemas.microsoft.com/office/drawing/2014/main" val="3200564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Claro 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Djrob Robson - 2017-06-20 02:57:11</a:t>
                      </a:r>
                      <a:r>
                        <a:rPr kumimoji="0" lang="en-US" sz="1000" b="0" i="0" u="none" strike="noStrike" kern="1200" cap="none" spc="0" normalizeH="0" baseline="0" noProof="0">
                          <a:ln>
                            <a:noFill/>
                          </a:ln>
                          <a:solidFill>
                            <a:prstClr val="black"/>
                          </a:solidFill>
                          <a:effectLst/>
                          <a:uLnTx/>
                          <a:uFillTx/>
                          <a:latin typeface="+mn-lt"/>
                          <a:ea typeface="+mn-ea"/>
                          <a:cs typeface="+mn-cs"/>
                        </a:rPr>
                        <a:t>
https://www.youtube.com/watch?v=RjBi6IG04Hc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13493202"/>
                  </a:ext>
                </a:extLst>
              </a:tr>
            </a:tbl>
          </a:graphicData>
        </a:graphic>
      </p:graphicFrame>
      <p:sp>
        <p:nvSpPr>
          <p:cNvPr id="4" name="Text Placeholder 3">
            <a:extLst>
              <a:ext uri="{FF2B5EF4-FFF2-40B4-BE49-F238E27FC236}">
                <a16:creationId xmlns:a16="http://schemas.microsoft.com/office/drawing/2014/main" id="{D6175433-D97C-46CF-9A87-5FEEF230705D}"/>
              </a:ext>
            </a:extLst>
          </p:cNvPr>
          <p:cNvSpPr>
            <a:spLocks noGrp="1"/>
          </p:cNvSpPr>
          <p:nvPr>
            <p:ph type="body" sz="quarter" idx="14"/>
          </p:nvPr>
        </p:nvSpPr>
        <p:spPr/>
        <p:txBody>
          <a:bodyPr/>
          <a:lstStyle/>
          <a:p>
            <a:r>
              <a:rPr lang="en-US"/>
              <a:t>06/01/2017 - 06/27/2017</a:t>
            </a:r>
          </a:p>
        </p:txBody>
      </p:sp>
    </p:spTree>
    <p:extLst>
      <p:ext uri="{BB962C8B-B14F-4D97-AF65-F5344CB8AC3E}">
        <p14:creationId xmlns:p14="http://schemas.microsoft.com/office/powerpoint/2010/main" val="20486272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39AA9-FA19-4799-AD64-C8757A4225E3}"/>
              </a:ext>
            </a:extLst>
          </p:cNvPr>
          <p:cNvSpPr>
            <a:spLocks noGrp="1"/>
          </p:cNvSpPr>
          <p:nvPr>
            <p:ph type="title"/>
          </p:nvPr>
        </p:nvSpPr>
        <p:spPr/>
        <p:txBody>
          <a:bodyPr/>
          <a:lstStyle/>
          <a:p>
            <a:r>
              <a:rPr lang="en-US"/>
              <a:t>Facebook User Posts Table - 5 of 7</a:t>
            </a:r>
          </a:p>
        </p:txBody>
      </p:sp>
      <p:graphicFrame>
        <p:nvGraphicFramePr>
          <p:cNvPr id="5" name="Table Placeholder 4">
            <a:extLst>
              <a:ext uri="{FF2B5EF4-FFF2-40B4-BE49-F238E27FC236}">
                <a16:creationId xmlns:a16="http://schemas.microsoft.com/office/drawing/2014/main" id="{60FA6147-C061-4A5C-84EB-1FC149E8FBDE}"/>
              </a:ext>
            </a:extLst>
          </p:cNvPr>
          <p:cNvGraphicFramePr>
            <a:graphicFrameLocks noGrp="1"/>
          </p:cNvGraphicFramePr>
          <p:nvPr>
            <p:ph type="tbl" sz="quarter" idx="13"/>
            <p:extLst>
              <p:ext uri="{D42A27DB-BD31-4B8C-83A1-F6EECF244321}">
                <p14:modId xmlns:p14="http://schemas.microsoft.com/office/powerpoint/2010/main" val="728617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33047105"/>
                    </a:ext>
                  </a:extLst>
                </a:gridCol>
                <a:gridCol w="822960">
                  <a:extLst>
                    <a:ext uri="{9D8B030D-6E8A-4147-A177-3AD203B41FA5}">
                      <a16:colId xmlns:a16="http://schemas.microsoft.com/office/drawing/2014/main" val="2369114904"/>
                    </a:ext>
                  </a:extLst>
                </a:gridCol>
                <a:gridCol w="822960">
                  <a:extLst>
                    <a:ext uri="{9D8B030D-6E8A-4147-A177-3AD203B41FA5}">
                      <a16:colId xmlns:a16="http://schemas.microsoft.com/office/drawing/2014/main" val="513611021"/>
                    </a:ext>
                  </a:extLst>
                </a:gridCol>
                <a:gridCol w="822960">
                  <a:extLst>
                    <a:ext uri="{9D8B030D-6E8A-4147-A177-3AD203B41FA5}">
                      <a16:colId xmlns:a16="http://schemas.microsoft.com/office/drawing/2014/main" val="3789479970"/>
                    </a:ext>
                  </a:extLst>
                </a:gridCol>
                <a:gridCol w="822960">
                  <a:extLst>
                    <a:ext uri="{9D8B030D-6E8A-4147-A177-3AD203B41FA5}">
                      <a16:colId xmlns:a16="http://schemas.microsoft.com/office/drawing/2014/main" val="1820798574"/>
                    </a:ext>
                  </a:extLst>
                </a:gridCol>
                <a:gridCol w="822960">
                  <a:extLst>
                    <a:ext uri="{9D8B030D-6E8A-4147-A177-3AD203B41FA5}">
                      <a16:colId xmlns:a16="http://schemas.microsoft.com/office/drawing/2014/main" val="3867071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96236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Adam Daniel - 2017-06-20 00:03:02</a:t>
                      </a:r>
                      <a:r>
                        <a:rPr kumimoji="0" lang="es-ES" sz="1000" b="0" i="0" u="none" strike="noStrike" kern="1200" cap="none" spc="0" normalizeH="0" baseline="0" noProof="0">
                          <a:ln>
                            <a:noFill/>
                          </a:ln>
                          <a:solidFill>
                            <a:prstClr val="black"/>
                          </a:solidFill>
                          <a:effectLst/>
                          <a:uLnTx/>
                          <a:uFillTx/>
                          <a:latin typeface="+mn-lt"/>
                          <a:ea typeface="+mn-ea"/>
                          <a:cs typeface="+mn-cs"/>
                        </a:rPr>
                        <a:t>
Saludos Clarord esta es la decima vez que me quedo sin servicio porque mi dispositivo "no esta sincronizando", ya la ser la DECIMA averia estoy realmente harto!, Porque  siempre Los causantes de este "Mal entendido" son Los tecnicos que me desconectan del panel central y siempre conectan a otro cliente, una de Las cosas mas graciosas es que El servicio se acaba de ir a Las 6 de la tarde pero si yo pido un tecnico para la misma hora, sabes que? No pueden asistirme porque Los tecnicos no trabajan hasta esa hora, entonces quien Diablos me desconecta del panel principal?, Y otro hecho interesante ya han recableado mi casa y no hay nada que hacer dentro de Ella, pero insisten en que tiene que haber alguien en casa para reparar El servicio como si no se pasaran Las notas tecnicas, estoy harto de verdad de que un problema tan basico no pueda ser solucionado por una "compañia" tan grande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06/20/2017 12:32:15</a:t>
                      </a:r>
                    </a:p>
                  </a:txBody>
                  <a:tcPr/>
                </a:tc>
                <a:extLst>
                  <a:ext uri="{0D108BD9-81ED-4DB2-BD59-A6C34878D82A}">
                    <a16:rowId xmlns:a16="http://schemas.microsoft.com/office/drawing/2014/main" val="3257974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Ant Aleksiev - 2017-06-19 18:20:02</a:t>
                      </a:r>
                      <a:r>
                        <a:rPr kumimoji="0" lang="es-ES" sz="1000" b="0" i="0" u="none" strike="noStrike" kern="1200" cap="none" spc="0" normalizeH="0" baseline="0" noProof="0">
                          <a:ln>
                            <a:noFill/>
                          </a:ln>
                          <a:solidFill>
                            <a:prstClr val="black"/>
                          </a:solidFill>
                          <a:effectLst/>
                          <a:uLnTx/>
                          <a:uFillTx/>
                          <a:latin typeface="+mn-lt"/>
                          <a:ea typeface="+mn-ea"/>
                          <a:cs typeface="+mn-cs"/>
                        </a:rPr>
                        <a:t>
La peor mierda de internet que hay en el pais es la de claro, como es posible yo en una torre en un 7mo piso en el centro de la ciudad y que me salga GSM y el internet lento, me voy pa orange hoy mismo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06/19/2017 18:25:54</a:t>
                      </a:r>
                    </a:p>
                  </a:txBody>
                  <a:tcPr/>
                </a:tc>
                <a:extLst>
                  <a:ext uri="{0D108BD9-81ED-4DB2-BD59-A6C34878D82A}">
                    <a16:rowId xmlns:a16="http://schemas.microsoft.com/office/drawing/2014/main" val="909162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Agripina Alexandra Beras de Arias - 2017-06-19 17:05:28</a:t>
                      </a:r>
                      <a:r>
                        <a:rPr kumimoji="0" lang="es-ES" sz="1000" b="0" i="0" u="none" strike="noStrike" kern="1200" cap="none" spc="0" normalizeH="0" baseline="0" noProof="0">
                          <a:ln>
                            <a:noFill/>
                          </a:ln>
                          <a:solidFill>
                            <a:prstClr val="black"/>
                          </a:solidFill>
                          <a:effectLst/>
                          <a:uLnTx/>
                          <a:uFillTx/>
                          <a:latin typeface="+mn-lt"/>
                          <a:ea typeface="+mn-ea"/>
                          <a:cs typeface="+mn-cs"/>
                        </a:rPr>
                        <a:t>
Esto es lo último, que negligencia,e irreponsabilidad de parte CLARO. Aunque fuimos a la empresa y hablamos con ellos, quedaron de mandar a alguien y llamarnos, desde el martes pasado, aún no dan la cara.
Una avería, o como le llamen desde el 26 de Abril y aún nada.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06/19/2017 17:35:29</a:t>
                      </a:r>
                    </a:p>
                  </a:txBody>
                  <a:tcPr/>
                </a:tc>
                <a:extLst>
                  <a:ext uri="{0D108BD9-81ED-4DB2-BD59-A6C34878D82A}">
                    <a16:rowId xmlns:a16="http://schemas.microsoft.com/office/drawing/2014/main" val="3504071420"/>
                  </a:ext>
                </a:extLst>
              </a:tr>
            </a:tbl>
          </a:graphicData>
        </a:graphic>
      </p:graphicFrame>
      <p:sp>
        <p:nvSpPr>
          <p:cNvPr id="4" name="Text Placeholder 3">
            <a:extLst>
              <a:ext uri="{FF2B5EF4-FFF2-40B4-BE49-F238E27FC236}">
                <a16:creationId xmlns:a16="http://schemas.microsoft.com/office/drawing/2014/main" id="{29DD23ED-0E9D-4A0B-B302-0B9D04FE8DBC}"/>
              </a:ext>
            </a:extLst>
          </p:cNvPr>
          <p:cNvSpPr>
            <a:spLocks noGrp="1"/>
          </p:cNvSpPr>
          <p:nvPr>
            <p:ph type="body" sz="quarter" idx="14"/>
          </p:nvPr>
        </p:nvSpPr>
        <p:spPr/>
        <p:txBody>
          <a:bodyPr/>
          <a:lstStyle/>
          <a:p>
            <a:r>
              <a:rPr lang="en-US"/>
              <a:t>06/01/2017 - 06/27/2017</a:t>
            </a:r>
          </a:p>
        </p:txBody>
      </p:sp>
    </p:spTree>
    <p:extLst>
      <p:ext uri="{BB962C8B-B14F-4D97-AF65-F5344CB8AC3E}">
        <p14:creationId xmlns:p14="http://schemas.microsoft.com/office/powerpoint/2010/main" val="33153153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5F725-B284-41D8-95EE-C14F0B16B2F0}"/>
              </a:ext>
            </a:extLst>
          </p:cNvPr>
          <p:cNvSpPr>
            <a:spLocks noGrp="1"/>
          </p:cNvSpPr>
          <p:nvPr>
            <p:ph type="title"/>
          </p:nvPr>
        </p:nvSpPr>
        <p:spPr/>
        <p:txBody>
          <a:bodyPr/>
          <a:lstStyle/>
          <a:p>
            <a:r>
              <a:rPr lang="en-US"/>
              <a:t>Facebook User Posts Table - 6 of 7</a:t>
            </a:r>
          </a:p>
        </p:txBody>
      </p:sp>
      <p:graphicFrame>
        <p:nvGraphicFramePr>
          <p:cNvPr id="5" name="Table Placeholder 4">
            <a:extLst>
              <a:ext uri="{FF2B5EF4-FFF2-40B4-BE49-F238E27FC236}">
                <a16:creationId xmlns:a16="http://schemas.microsoft.com/office/drawing/2014/main" id="{FEF520D0-CC3A-4A64-8D99-9AAFACD69452}"/>
              </a:ext>
            </a:extLst>
          </p:cNvPr>
          <p:cNvGraphicFramePr>
            <a:graphicFrameLocks noGrp="1"/>
          </p:cNvGraphicFramePr>
          <p:nvPr>
            <p:ph type="tbl" sz="quarter" idx="13"/>
            <p:extLst>
              <p:ext uri="{D42A27DB-BD31-4B8C-83A1-F6EECF244321}">
                <p14:modId xmlns:p14="http://schemas.microsoft.com/office/powerpoint/2010/main" val="3575983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72777004"/>
                    </a:ext>
                  </a:extLst>
                </a:gridCol>
                <a:gridCol w="822960">
                  <a:extLst>
                    <a:ext uri="{9D8B030D-6E8A-4147-A177-3AD203B41FA5}">
                      <a16:colId xmlns:a16="http://schemas.microsoft.com/office/drawing/2014/main" val="324482377"/>
                    </a:ext>
                  </a:extLst>
                </a:gridCol>
                <a:gridCol w="822960">
                  <a:extLst>
                    <a:ext uri="{9D8B030D-6E8A-4147-A177-3AD203B41FA5}">
                      <a16:colId xmlns:a16="http://schemas.microsoft.com/office/drawing/2014/main" val="3150123997"/>
                    </a:ext>
                  </a:extLst>
                </a:gridCol>
                <a:gridCol w="822960">
                  <a:extLst>
                    <a:ext uri="{9D8B030D-6E8A-4147-A177-3AD203B41FA5}">
                      <a16:colId xmlns:a16="http://schemas.microsoft.com/office/drawing/2014/main" val="1072576530"/>
                    </a:ext>
                  </a:extLst>
                </a:gridCol>
                <a:gridCol w="822960">
                  <a:extLst>
                    <a:ext uri="{9D8B030D-6E8A-4147-A177-3AD203B41FA5}">
                      <a16:colId xmlns:a16="http://schemas.microsoft.com/office/drawing/2014/main" val="272682754"/>
                    </a:ext>
                  </a:extLst>
                </a:gridCol>
                <a:gridCol w="822960">
                  <a:extLst>
                    <a:ext uri="{9D8B030D-6E8A-4147-A177-3AD203B41FA5}">
                      <a16:colId xmlns:a16="http://schemas.microsoft.com/office/drawing/2014/main" val="2815204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32874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Alyo Ventura - 2017-06-19 07:47:27</a:t>
                      </a:r>
                      <a:r>
                        <a:rPr kumimoji="0" lang="es-ES" sz="1000" b="0" i="0" u="none" strike="noStrike" kern="1200" cap="none" spc="0" normalizeH="0" baseline="0" noProof="0">
                          <a:ln>
                            <a:noFill/>
                          </a:ln>
                          <a:solidFill>
                            <a:prstClr val="black"/>
                          </a:solidFill>
                          <a:effectLst/>
                          <a:uLnTx/>
                          <a:uFillTx/>
                          <a:latin typeface="+mn-lt"/>
                          <a:ea typeface="+mn-ea"/>
                          <a:cs typeface="+mn-cs"/>
                        </a:rPr>
                        <a:t>
Desde el sábado no tengo señal y he visto que le pasa a otras personas también.  Alguna avería?  Durará mucho esto?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06/19/2017 12:57:37</a:t>
                      </a:r>
                    </a:p>
                  </a:txBody>
                  <a:tcPr/>
                </a:tc>
                <a:extLst>
                  <a:ext uri="{0D108BD9-81ED-4DB2-BD59-A6C34878D82A}">
                    <a16:rowId xmlns:a16="http://schemas.microsoft.com/office/drawing/2014/main" val="2467678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Jose Rodriguez - 2017-06-17 23:45:14</a:t>
                      </a:r>
                      <a:r>
                        <a:rPr kumimoji="0" lang="es-ES" sz="1000" b="0" i="0" u="none" strike="noStrike" kern="1200" cap="none" spc="0" normalizeH="0" baseline="0" noProof="0">
                          <a:ln>
                            <a:noFill/>
                          </a:ln>
                          <a:solidFill>
                            <a:prstClr val="black"/>
                          </a:solidFill>
                          <a:effectLst/>
                          <a:uLnTx/>
                          <a:uFillTx/>
                          <a:latin typeface="+mn-lt"/>
                          <a:ea typeface="+mn-ea"/>
                          <a:cs typeface="+mn-cs"/>
                        </a:rPr>
                        <a:t>
Claro es lo peor desde instalaciones q nunca se hacen, supervisores que te cuelgan la llamada, técnicos q nunca TE contactan y personas en las redes sociales q te dejan hablando solo !  Si ese es ClaroRD.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06/18/2017 20:47:28</a:t>
                      </a:r>
                    </a:p>
                  </a:txBody>
                  <a:tcPr/>
                </a:tc>
                <a:extLst>
                  <a:ext uri="{0D108BD9-81ED-4DB2-BD59-A6C34878D82A}">
                    <a16:rowId xmlns:a16="http://schemas.microsoft.com/office/drawing/2014/main" val="2956412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Roberto Oscar Medina Brito - 2017-06-17 23:04:57</a:t>
                      </a:r>
                      <a:r>
                        <a:rPr kumimoji="0" lang="es-ES" sz="1000" b="0" i="0" u="none" strike="noStrike" kern="1200" cap="none" spc="0" normalizeH="0" baseline="0" noProof="0">
                          <a:ln>
                            <a:noFill/>
                          </a:ln>
                          <a:solidFill>
                            <a:prstClr val="black"/>
                          </a:solidFill>
                          <a:effectLst/>
                          <a:uLnTx/>
                          <a:uFillTx/>
                          <a:latin typeface="+mn-lt"/>
                          <a:ea typeface="+mn-ea"/>
                          <a:cs typeface="+mn-cs"/>
                        </a:rPr>
                        <a:t>
A quien le pasa esto que el internet sube y baja la velocidad osea esta inestable la velocidad baja a 0Mbps y tengo 10Mbs?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06/18/2017 20:47:52</a:t>
                      </a:r>
                    </a:p>
                  </a:txBody>
                  <a:tcPr/>
                </a:tc>
                <a:extLst>
                  <a:ext uri="{0D108BD9-81ED-4DB2-BD59-A6C34878D82A}">
                    <a16:rowId xmlns:a16="http://schemas.microsoft.com/office/drawing/2014/main" val="2864159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Edny Nicole Rodriguez - 2017-06-17 18:55:07</a:t>
                      </a:r>
                      <a:r>
                        <a:rPr kumimoji="0" lang="es-ES" sz="1000" b="0" i="0" u="none" strike="noStrike" kern="1200" cap="none" spc="0" normalizeH="0" baseline="0" noProof="0">
                          <a:ln>
                            <a:noFill/>
                          </a:ln>
                          <a:solidFill>
                            <a:prstClr val="black"/>
                          </a:solidFill>
                          <a:effectLst/>
                          <a:uLnTx/>
                          <a:uFillTx/>
                          <a:latin typeface="+mn-lt"/>
                          <a:ea typeface="+mn-ea"/>
                          <a:cs typeface="+mn-cs"/>
                        </a:rPr>
                        <a:t>
El internet más disparate del mundo lo tienen ustedes siempre se va y nada de solucionar el problema cobrar si saben..!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06/18/2017 20:41:24</a:t>
                      </a:r>
                    </a:p>
                  </a:txBody>
                  <a:tcPr/>
                </a:tc>
                <a:extLst>
                  <a:ext uri="{0D108BD9-81ED-4DB2-BD59-A6C34878D82A}">
                    <a16:rowId xmlns:a16="http://schemas.microsoft.com/office/drawing/2014/main" val="2097877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Junior Rafael Vargas - 2017-06-17 18:30:00</a:t>
                      </a:r>
                      <a:r>
                        <a:rPr kumimoji="0" lang="es-ES" sz="1000" b="0" i="0" u="none" strike="noStrike" kern="1200" cap="none" spc="0" normalizeH="0" baseline="0" noProof="0">
                          <a:ln>
                            <a:noFill/>
                          </a:ln>
                          <a:solidFill>
                            <a:prstClr val="black"/>
                          </a:solidFill>
                          <a:effectLst/>
                          <a:uLnTx/>
                          <a:uFillTx/>
                          <a:latin typeface="+mn-lt"/>
                          <a:ea typeface="+mn-ea"/>
                          <a:cs typeface="+mn-cs"/>
                        </a:rPr>
                        <a:t>
Tengo tres semanas detrás de ustedes para resolver una avería su servicio está pésimo 
Están degradando la velocidad del internet  a la mitad, una estafa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06/18/2017 20:41:57</a:t>
                      </a:r>
                    </a:p>
                  </a:txBody>
                  <a:tcPr/>
                </a:tc>
                <a:extLst>
                  <a:ext uri="{0D108BD9-81ED-4DB2-BD59-A6C34878D82A}">
                    <a16:rowId xmlns:a16="http://schemas.microsoft.com/office/drawing/2014/main" val="2845604860"/>
                  </a:ext>
                </a:extLst>
              </a:tr>
            </a:tbl>
          </a:graphicData>
        </a:graphic>
      </p:graphicFrame>
      <p:sp>
        <p:nvSpPr>
          <p:cNvPr id="4" name="Text Placeholder 3">
            <a:extLst>
              <a:ext uri="{FF2B5EF4-FFF2-40B4-BE49-F238E27FC236}">
                <a16:creationId xmlns:a16="http://schemas.microsoft.com/office/drawing/2014/main" id="{25EC05DC-CA2E-4009-9269-1AF77C705994}"/>
              </a:ext>
            </a:extLst>
          </p:cNvPr>
          <p:cNvSpPr>
            <a:spLocks noGrp="1"/>
          </p:cNvSpPr>
          <p:nvPr>
            <p:ph type="body" sz="quarter" idx="14"/>
          </p:nvPr>
        </p:nvSpPr>
        <p:spPr/>
        <p:txBody>
          <a:bodyPr/>
          <a:lstStyle/>
          <a:p>
            <a:r>
              <a:rPr lang="en-US"/>
              <a:t>06/01/2017 - 06/27/2017</a:t>
            </a:r>
          </a:p>
        </p:txBody>
      </p:sp>
    </p:spTree>
    <p:extLst>
      <p:ext uri="{BB962C8B-B14F-4D97-AF65-F5344CB8AC3E}">
        <p14:creationId xmlns:p14="http://schemas.microsoft.com/office/powerpoint/2010/main" val="1372917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0DEF4-B198-43E6-9BA9-C084C203C9BD}"/>
              </a:ext>
            </a:extLst>
          </p:cNvPr>
          <p:cNvSpPr>
            <a:spLocks noGrp="1"/>
          </p:cNvSpPr>
          <p:nvPr>
            <p:ph type="title"/>
          </p:nvPr>
        </p:nvSpPr>
        <p:spPr/>
        <p:txBody>
          <a:bodyPr/>
          <a:lstStyle/>
          <a:p>
            <a:r>
              <a:rPr lang="en-US"/>
              <a:t>Facebook User Posts Table - 7 of 7</a:t>
            </a:r>
          </a:p>
        </p:txBody>
      </p:sp>
      <p:graphicFrame>
        <p:nvGraphicFramePr>
          <p:cNvPr id="5" name="Table Placeholder 4">
            <a:extLst>
              <a:ext uri="{FF2B5EF4-FFF2-40B4-BE49-F238E27FC236}">
                <a16:creationId xmlns:a16="http://schemas.microsoft.com/office/drawing/2014/main" id="{73BAAD5E-3F15-4A0C-97F1-B63F99D2998F}"/>
              </a:ext>
            </a:extLst>
          </p:cNvPr>
          <p:cNvGraphicFramePr>
            <a:graphicFrameLocks noGrp="1"/>
          </p:cNvGraphicFramePr>
          <p:nvPr>
            <p:ph type="tbl" sz="quarter" idx="13"/>
            <p:extLst>
              <p:ext uri="{D42A27DB-BD31-4B8C-83A1-F6EECF244321}">
                <p14:modId xmlns:p14="http://schemas.microsoft.com/office/powerpoint/2010/main" val="422664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25133591"/>
                    </a:ext>
                  </a:extLst>
                </a:gridCol>
                <a:gridCol w="822960">
                  <a:extLst>
                    <a:ext uri="{9D8B030D-6E8A-4147-A177-3AD203B41FA5}">
                      <a16:colId xmlns:a16="http://schemas.microsoft.com/office/drawing/2014/main" val="441951062"/>
                    </a:ext>
                  </a:extLst>
                </a:gridCol>
                <a:gridCol w="822960">
                  <a:extLst>
                    <a:ext uri="{9D8B030D-6E8A-4147-A177-3AD203B41FA5}">
                      <a16:colId xmlns:a16="http://schemas.microsoft.com/office/drawing/2014/main" val="2852884100"/>
                    </a:ext>
                  </a:extLst>
                </a:gridCol>
                <a:gridCol w="822960">
                  <a:extLst>
                    <a:ext uri="{9D8B030D-6E8A-4147-A177-3AD203B41FA5}">
                      <a16:colId xmlns:a16="http://schemas.microsoft.com/office/drawing/2014/main" val="1802717641"/>
                    </a:ext>
                  </a:extLst>
                </a:gridCol>
                <a:gridCol w="822960">
                  <a:extLst>
                    <a:ext uri="{9D8B030D-6E8A-4147-A177-3AD203B41FA5}">
                      <a16:colId xmlns:a16="http://schemas.microsoft.com/office/drawing/2014/main" val="2858241702"/>
                    </a:ext>
                  </a:extLst>
                </a:gridCol>
                <a:gridCol w="822960">
                  <a:extLst>
                    <a:ext uri="{9D8B030D-6E8A-4147-A177-3AD203B41FA5}">
                      <a16:colId xmlns:a16="http://schemas.microsoft.com/office/drawing/2014/main" val="163650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59125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Onix Carmona - 2017-06-17 02:57:05</a:t>
                      </a:r>
                      <a:r>
                        <a:rPr kumimoji="0" lang="es-ES" sz="1000" b="0" i="0" u="none" strike="noStrike" kern="1200" cap="none" spc="0" normalizeH="0" baseline="0" noProof="0">
                          <a:ln>
                            <a:noFill/>
                          </a:ln>
                          <a:solidFill>
                            <a:prstClr val="black"/>
                          </a:solidFill>
                          <a:effectLst/>
                          <a:uLnTx/>
                          <a:uFillTx/>
                          <a:latin typeface="+mn-lt"/>
                          <a:ea typeface="+mn-ea"/>
                          <a:cs typeface="+mn-cs"/>
                        </a:rPr>
                        <a:t>
QUEJA estoy sin servicio de Internet desde el miércoles 14 en la mañana simplemente un abuso ya van 2 reclamaciones y nada de nada y el problema ni si quiera es en mi casa es de un '' puerto ''  no se que es lo que pasa pero alguien no está haciendo su trabajo y una compañía dique millonaria necesito que se me acrédite los días sin uso a la próxima factura si no voy a ir al INDOTEL todavía sin Internet y cobrando #BARBAROS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06/18/2017 20:42:24</a:t>
                      </a:r>
                    </a:p>
                  </a:txBody>
                  <a:tcPr/>
                </a:tc>
                <a:extLst>
                  <a:ext uri="{0D108BD9-81ED-4DB2-BD59-A6C34878D82A}">
                    <a16:rowId xmlns:a16="http://schemas.microsoft.com/office/drawing/2014/main" val="1978914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Javir Vidal Aybar - 2017-06-17 01:48:20</a:t>
                      </a:r>
                      <a:r>
                        <a:rPr kumimoji="0" lang="es-ES" sz="1000" b="0" i="0" u="none" strike="noStrike" kern="1200" cap="none" spc="0" normalizeH="0" baseline="0" noProof="0">
                          <a:ln>
                            <a:noFill/>
                          </a:ln>
                          <a:solidFill>
                            <a:prstClr val="black"/>
                          </a:solidFill>
                          <a:effectLst/>
                          <a:uLnTx/>
                          <a:uFillTx/>
                          <a:latin typeface="+mn-lt"/>
                          <a:ea typeface="+mn-ea"/>
                          <a:cs typeface="+mn-cs"/>
                        </a:rPr>
                        <a:t>
por que cada vez que llueve su servicio se vuelve un disparate.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06/19/2017 14:22:59</a:t>
                      </a:r>
                    </a:p>
                  </a:txBody>
                  <a:tcPr/>
                </a:tc>
                <a:extLst>
                  <a:ext uri="{0D108BD9-81ED-4DB2-BD59-A6C34878D82A}">
                    <a16:rowId xmlns:a16="http://schemas.microsoft.com/office/drawing/2014/main" val="2306673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Javir Vidal Aybar - 2017-06-17 01:48:20</a:t>
                      </a:r>
                      <a:r>
                        <a:rPr kumimoji="0" lang="es-ES" sz="1000" b="0" i="0" u="none" strike="noStrike" kern="1200" cap="none" spc="0" normalizeH="0" baseline="0" noProof="0">
                          <a:ln>
                            <a:noFill/>
                          </a:ln>
                          <a:solidFill>
                            <a:prstClr val="black"/>
                          </a:solidFill>
                          <a:effectLst/>
                          <a:uLnTx/>
                          <a:uFillTx/>
                          <a:latin typeface="+mn-lt"/>
                          <a:ea typeface="+mn-ea"/>
                          <a:cs typeface="+mn-cs"/>
                        </a:rPr>
                        <a:t>
por que cada vez que llueve su servicio se vuelve un disparate.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06/18/2017 20:43:08</a:t>
                      </a:r>
                    </a:p>
                  </a:txBody>
                  <a:tcPr/>
                </a:tc>
                <a:extLst>
                  <a:ext uri="{0D108BD9-81ED-4DB2-BD59-A6C34878D82A}">
                    <a16:rowId xmlns:a16="http://schemas.microsoft.com/office/drawing/2014/main" val="3177753666"/>
                  </a:ext>
                </a:extLst>
              </a:tr>
            </a:tbl>
          </a:graphicData>
        </a:graphic>
      </p:graphicFrame>
      <p:sp>
        <p:nvSpPr>
          <p:cNvPr id="4" name="Text Placeholder 3">
            <a:extLst>
              <a:ext uri="{FF2B5EF4-FFF2-40B4-BE49-F238E27FC236}">
                <a16:creationId xmlns:a16="http://schemas.microsoft.com/office/drawing/2014/main" id="{78186651-550A-4F99-8B9E-867C8EDD14B8}"/>
              </a:ext>
            </a:extLst>
          </p:cNvPr>
          <p:cNvSpPr>
            <a:spLocks noGrp="1"/>
          </p:cNvSpPr>
          <p:nvPr>
            <p:ph type="body" sz="quarter" idx="14"/>
          </p:nvPr>
        </p:nvSpPr>
        <p:spPr/>
        <p:txBody>
          <a:bodyPr/>
          <a:lstStyle/>
          <a:p>
            <a:r>
              <a:rPr lang="en-US"/>
              <a:t>06/01/2017 - 06/27/2017</a:t>
            </a:r>
          </a:p>
        </p:txBody>
      </p:sp>
    </p:spTree>
    <p:extLst>
      <p:ext uri="{BB962C8B-B14F-4D97-AF65-F5344CB8AC3E}">
        <p14:creationId xmlns:p14="http://schemas.microsoft.com/office/powerpoint/2010/main" val="34551015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09D49-48F8-4B70-A39D-ACADD013A146}"/>
              </a:ext>
            </a:extLst>
          </p:cNvPr>
          <p:cNvSpPr>
            <a:spLocks noGrp="1"/>
          </p:cNvSpPr>
          <p:nvPr>
            <p:ph type="title"/>
          </p:nvPr>
        </p:nvSpPr>
        <p:spPr/>
        <p:txBody>
          <a:bodyPr/>
          <a:lstStyle/>
          <a:p>
            <a:r>
              <a:rPr lang="en-US"/>
              <a:t>Facebook Questions Table - 1 of 5</a:t>
            </a:r>
          </a:p>
        </p:txBody>
      </p:sp>
      <p:graphicFrame>
        <p:nvGraphicFramePr>
          <p:cNvPr id="5" name="Table Placeholder 4">
            <a:extLst>
              <a:ext uri="{FF2B5EF4-FFF2-40B4-BE49-F238E27FC236}">
                <a16:creationId xmlns:a16="http://schemas.microsoft.com/office/drawing/2014/main" id="{398C1674-3F35-4A86-8C70-4C83FC5DD783}"/>
              </a:ext>
            </a:extLst>
          </p:cNvPr>
          <p:cNvGraphicFramePr>
            <a:graphicFrameLocks noGrp="1"/>
          </p:cNvGraphicFramePr>
          <p:nvPr>
            <p:ph type="tbl" sz="quarter" idx="13"/>
            <p:extLst>
              <p:ext uri="{D42A27DB-BD31-4B8C-83A1-F6EECF244321}">
                <p14:modId xmlns:p14="http://schemas.microsoft.com/office/powerpoint/2010/main" val="2321209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49260520"/>
                    </a:ext>
                  </a:extLst>
                </a:gridCol>
                <a:gridCol w="1645920">
                  <a:extLst>
                    <a:ext uri="{9D8B030D-6E8A-4147-A177-3AD203B41FA5}">
                      <a16:colId xmlns:a16="http://schemas.microsoft.com/office/drawing/2014/main" val="3850192128"/>
                    </a:ext>
                  </a:extLst>
                </a:gridCol>
                <a:gridCol w="822960">
                  <a:extLst>
                    <a:ext uri="{9D8B030D-6E8A-4147-A177-3AD203B41FA5}">
                      <a16:colId xmlns:a16="http://schemas.microsoft.com/office/drawing/2014/main" val="958059327"/>
                    </a:ext>
                  </a:extLst>
                </a:gridCol>
                <a:gridCol w="822960">
                  <a:extLst>
                    <a:ext uri="{9D8B030D-6E8A-4147-A177-3AD203B41FA5}">
                      <a16:colId xmlns:a16="http://schemas.microsoft.com/office/drawing/2014/main" val="1668169671"/>
                    </a:ext>
                  </a:extLst>
                </a:gridCol>
                <a:gridCol w="822960">
                  <a:extLst>
                    <a:ext uri="{9D8B030D-6E8A-4147-A177-3AD203B41FA5}">
                      <a16:colId xmlns:a16="http://schemas.microsoft.com/office/drawing/2014/main" val="3118003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003974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Rosalia Estrella - 2017-06-27 02:14:08</a:t>
                      </a:r>
                      <a:r>
                        <a:rPr kumimoji="0" lang="es-ES" sz="1000" b="0" i="0" u="none" strike="noStrike" kern="1200" cap="none" spc="0" normalizeH="0" baseline="0" noProof="0">
                          <a:ln>
                            <a:noFill/>
                          </a:ln>
                          <a:solidFill>
                            <a:prstClr val="black"/>
                          </a:solidFill>
                          <a:effectLst/>
                          <a:uLnTx/>
                          <a:uFillTx/>
                          <a:latin typeface="+mn-lt"/>
                          <a:ea typeface="+mn-ea"/>
                          <a:cs typeface="+mn-cs"/>
                        </a:rPr>
                        <a:t>
Tienen en su programación el canal HGTV????
No lo encuentro...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46632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Joel Aquino - 2017-06-27 00:28:18</a:t>
                      </a:r>
                      <a:r>
                        <a:rPr kumimoji="0" lang="es-ES" sz="1000" b="0" i="0" u="none" strike="noStrike" kern="1200" cap="none" spc="0" normalizeH="0" baseline="0" noProof="0">
                          <a:ln>
                            <a:noFill/>
                          </a:ln>
                          <a:solidFill>
                            <a:prstClr val="black"/>
                          </a:solidFill>
                          <a:effectLst/>
                          <a:uLnTx/>
                          <a:uFillTx/>
                          <a:latin typeface="+mn-lt"/>
                          <a:ea typeface="+mn-ea"/>
                          <a:cs typeface="+mn-cs"/>
                        </a:rPr>
                        <a:t>
Pero ven aca y que relajo es con el cable? Ya van par de semanas que va y viene y uno no puede ver nada tranquilo.  3 semanas con lo mismo, hasta cuando?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06/27/2017 13:25:36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93384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Rodrigo Munoz - 2017-06-25 14:22:07</a:t>
                      </a:r>
                      <a:r>
                        <a:rPr kumimoji="0" lang="es-ES" sz="1000" b="0" i="0" u="none" strike="noStrike" kern="1200" cap="none" spc="0" normalizeH="0" baseline="0" noProof="0">
                          <a:ln>
                            <a:noFill/>
                          </a:ln>
                          <a:solidFill>
                            <a:prstClr val="black"/>
                          </a:solidFill>
                          <a:effectLst/>
                          <a:uLnTx/>
                          <a:uFillTx/>
                          <a:latin typeface="+mn-lt"/>
                          <a:ea typeface="+mn-ea"/>
                          <a:cs typeface="+mn-cs"/>
                        </a:rPr>
                        <a:t>
Porque en la guía de programación de Claro TV anuncian un programa y emiten otro? En el caso de los eventos deportivos esto es un engaño! Anuncian un juego en directo y ponen un refrito viejo!!!!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06/26/2017 15:56:43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8322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Masiel Quezada - 2017-06-20 13:52:52</a:t>
                      </a:r>
                      <a:r>
                        <a:rPr kumimoji="0" lang="es-ES" sz="1000" b="0" i="0" u="none" strike="noStrike" kern="1200" cap="none" spc="0" normalizeH="0" baseline="0" noProof="0">
                          <a:ln>
                            <a:noFill/>
                          </a:ln>
                          <a:solidFill>
                            <a:prstClr val="black"/>
                          </a:solidFill>
                          <a:effectLst/>
                          <a:uLnTx/>
                          <a:uFillTx/>
                          <a:latin typeface="+mn-lt"/>
                          <a:ea typeface="+mn-ea"/>
                          <a:cs typeface="+mn-cs"/>
                        </a:rPr>
                        <a:t>
Hola. Estoy cansada de tener que reportar mi telefono averiado. Como podemos arreglar eso?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06/20/2017 14:13:54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4146347"/>
                  </a:ext>
                </a:extLst>
              </a:tr>
            </a:tbl>
          </a:graphicData>
        </a:graphic>
      </p:graphicFrame>
      <p:sp>
        <p:nvSpPr>
          <p:cNvPr id="4" name="Text Placeholder 3">
            <a:extLst>
              <a:ext uri="{FF2B5EF4-FFF2-40B4-BE49-F238E27FC236}">
                <a16:creationId xmlns:a16="http://schemas.microsoft.com/office/drawing/2014/main" id="{3E52E007-20A3-42E5-BF3A-0B7FEC209DBF}"/>
              </a:ext>
            </a:extLst>
          </p:cNvPr>
          <p:cNvSpPr>
            <a:spLocks noGrp="1"/>
          </p:cNvSpPr>
          <p:nvPr>
            <p:ph type="body" sz="quarter" idx="14"/>
          </p:nvPr>
        </p:nvSpPr>
        <p:spPr/>
        <p:txBody>
          <a:bodyPr/>
          <a:lstStyle/>
          <a:p>
            <a:r>
              <a:rPr lang="en-US"/>
              <a:t>06/01/2017 - 06/27/2017</a:t>
            </a:r>
          </a:p>
        </p:txBody>
      </p:sp>
    </p:spTree>
    <p:extLst>
      <p:ext uri="{BB962C8B-B14F-4D97-AF65-F5344CB8AC3E}">
        <p14:creationId xmlns:p14="http://schemas.microsoft.com/office/powerpoint/2010/main" val="30771675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671A7-DBD3-4574-8716-797DAE0A7FE6}"/>
              </a:ext>
            </a:extLst>
          </p:cNvPr>
          <p:cNvSpPr>
            <a:spLocks noGrp="1"/>
          </p:cNvSpPr>
          <p:nvPr>
            <p:ph type="title"/>
          </p:nvPr>
        </p:nvSpPr>
        <p:spPr/>
        <p:txBody>
          <a:bodyPr/>
          <a:lstStyle/>
          <a:p>
            <a:r>
              <a:rPr lang="en-US"/>
              <a:t>Facebook Questions Table - 2 of 5</a:t>
            </a:r>
          </a:p>
        </p:txBody>
      </p:sp>
      <p:graphicFrame>
        <p:nvGraphicFramePr>
          <p:cNvPr id="5" name="Table Placeholder 4">
            <a:extLst>
              <a:ext uri="{FF2B5EF4-FFF2-40B4-BE49-F238E27FC236}">
                <a16:creationId xmlns:a16="http://schemas.microsoft.com/office/drawing/2014/main" id="{8FC42B29-34EF-4365-B2C0-A302D3F6A3C9}"/>
              </a:ext>
            </a:extLst>
          </p:cNvPr>
          <p:cNvGraphicFramePr>
            <a:graphicFrameLocks noGrp="1"/>
          </p:cNvGraphicFramePr>
          <p:nvPr>
            <p:ph type="tbl" sz="quarter" idx="13"/>
            <p:extLst>
              <p:ext uri="{D42A27DB-BD31-4B8C-83A1-F6EECF244321}">
                <p14:modId xmlns:p14="http://schemas.microsoft.com/office/powerpoint/2010/main" val="1935008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69663614"/>
                    </a:ext>
                  </a:extLst>
                </a:gridCol>
                <a:gridCol w="1645920">
                  <a:extLst>
                    <a:ext uri="{9D8B030D-6E8A-4147-A177-3AD203B41FA5}">
                      <a16:colId xmlns:a16="http://schemas.microsoft.com/office/drawing/2014/main" val="2560744327"/>
                    </a:ext>
                  </a:extLst>
                </a:gridCol>
                <a:gridCol w="822960">
                  <a:extLst>
                    <a:ext uri="{9D8B030D-6E8A-4147-A177-3AD203B41FA5}">
                      <a16:colId xmlns:a16="http://schemas.microsoft.com/office/drawing/2014/main" val="1768018412"/>
                    </a:ext>
                  </a:extLst>
                </a:gridCol>
                <a:gridCol w="822960">
                  <a:extLst>
                    <a:ext uri="{9D8B030D-6E8A-4147-A177-3AD203B41FA5}">
                      <a16:colId xmlns:a16="http://schemas.microsoft.com/office/drawing/2014/main" val="4030518524"/>
                    </a:ext>
                  </a:extLst>
                </a:gridCol>
                <a:gridCol w="822960">
                  <a:extLst>
                    <a:ext uri="{9D8B030D-6E8A-4147-A177-3AD203B41FA5}">
                      <a16:colId xmlns:a16="http://schemas.microsoft.com/office/drawing/2014/main" val="196821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611750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Adam Daniel - 2017-06-20 00:03:02</a:t>
                      </a:r>
                      <a:r>
                        <a:rPr kumimoji="0" lang="es-ES" sz="1000" b="0" i="0" u="none" strike="noStrike" kern="1200" cap="none" spc="0" normalizeH="0" baseline="0" noProof="0">
                          <a:ln>
                            <a:noFill/>
                          </a:ln>
                          <a:solidFill>
                            <a:prstClr val="black"/>
                          </a:solidFill>
                          <a:effectLst/>
                          <a:uLnTx/>
                          <a:uFillTx/>
                          <a:latin typeface="+mn-lt"/>
                          <a:ea typeface="+mn-ea"/>
                          <a:cs typeface="+mn-cs"/>
                        </a:rPr>
                        <a:t>
Saludos Clarord esta es la decima vez que me quedo sin servicio porque mi dispositivo "no esta sincronizando", ya la ser la DECIMA averia estoy realmente harto!, Porque  siempre Los causantes de este "Mal entendido" son Los tecnicos que me desconectan del panel central y siempre conectan a otro cliente, una de Las cosas mas graciosas es que El servicio se acaba de ir a Las 6 de la tarde pero si yo pido un tecnico para la misma hora, sabes que? No pueden asistirme porque Los tecnicos no trabajan hasta esa hora, entonces quien Diablos me desconecta del panel principal?, Y otro hecho interesante ya han recableado mi casa y no hay nada que hacer dentro de Ella, pero insisten en que tiene que haber alguien en casa para reparar El servicio como si no se pasaran Las notas tecnicas, estoy harto de verdad de que un problema tan basico no pueda ser solucionado por una "compañia" tan grande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06/20/2017 12:32:15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75111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Alyo Ventura - 2017-06-19 07:47:27</a:t>
                      </a:r>
                      <a:r>
                        <a:rPr kumimoji="0" lang="es-ES" sz="1000" b="0" i="0" u="none" strike="noStrike" kern="1200" cap="none" spc="0" normalizeH="0" baseline="0" noProof="0">
                          <a:ln>
                            <a:noFill/>
                          </a:ln>
                          <a:solidFill>
                            <a:prstClr val="black"/>
                          </a:solidFill>
                          <a:effectLst/>
                          <a:uLnTx/>
                          <a:uFillTx/>
                          <a:latin typeface="+mn-lt"/>
                          <a:ea typeface="+mn-ea"/>
                          <a:cs typeface="+mn-cs"/>
                        </a:rPr>
                        <a:t>
Desde el sábado no tengo señal y he visto que le pasa a otras personas también.  Alguna avería?  Durará mucho esto?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06/19/2017 12:57:37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6546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Roberto Oscar Medina Brito - 2017-06-17 23:04:57</a:t>
                      </a:r>
                      <a:r>
                        <a:rPr kumimoji="0" lang="es-ES" sz="1000" b="0" i="0" u="none" strike="noStrike" kern="1200" cap="none" spc="0" normalizeH="0" baseline="0" noProof="0">
                          <a:ln>
                            <a:noFill/>
                          </a:ln>
                          <a:solidFill>
                            <a:prstClr val="black"/>
                          </a:solidFill>
                          <a:effectLst/>
                          <a:uLnTx/>
                          <a:uFillTx/>
                          <a:latin typeface="+mn-lt"/>
                          <a:ea typeface="+mn-ea"/>
                          <a:cs typeface="+mn-cs"/>
                        </a:rPr>
                        <a:t>
A quien le pasa esto que el internet sube y baja la velocidad osea esta inestable la velocidad baja a 0Mbps y tengo 10Mbs?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06/18/2017 20:47:52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38595312"/>
                  </a:ext>
                </a:extLst>
              </a:tr>
            </a:tbl>
          </a:graphicData>
        </a:graphic>
      </p:graphicFrame>
      <p:sp>
        <p:nvSpPr>
          <p:cNvPr id="4" name="Text Placeholder 3">
            <a:extLst>
              <a:ext uri="{FF2B5EF4-FFF2-40B4-BE49-F238E27FC236}">
                <a16:creationId xmlns:a16="http://schemas.microsoft.com/office/drawing/2014/main" id="{1A9CE8ED-5A00-4427-B47E-C4813BCA561A}"/>
              </a:ext>
            </a:extLst>
          </p:cNvPr>
          <p:cNvSpPr>
            <a:spLocks noGrp="1"/>
          </p:cNvSpPr>
          <p:nvPr>
            <p:ph type="body" sz="quarter" idx="14"/>
          </p:nvPr>
        </p:nvSpPr>
        <p:spPr/>
        <p:txBody>
          <a:bodyPr/>
          <a:lstStyle/>
          <a:p>
            <a:r>
              <a:rPr lang="en-US"/>
              <a:t>06/01/2017 - 06/27/2017</a:t>
            </a:r>
          </a:p>
        </p:txBody>
      </p:sp>
    </p:spTree>
    <p:extLst>
      <p:ext uri="{BB962C8B-B14F-4D97-AF65-F5344CB8AC3E}">
        <p14:creationId xmlns:p14="http://schemas.microsoft.com/office/powerpoint/2010/main" val="25200753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58012-B48D-44BB-9AFE-3A50408419AE}"/>
              </a:ext>
            </a:extLst>
          </p:cNvPr>
          <p:cNvSpPr>
            <a:spLocks noGrp="1"/>
          </p:cNvSpPr>
          <p:nvPr>
            <p:ph type="title"/>
          </p:nvPr>
        </p:nvSpPr>
        <p:spPr/>
        <p:txBody>
          <a:bodyPr/>
          <a:lstStyle/>
          <a:p>
            <a:r>
              <a:rPr lang="en-US"/>
              <a:t>Facebook Questions Table - 3 of 5</a:t>
            </a:r>
          </a:p>
        </p:txBody>
      </p:sp>
      <p:graphicFrame>
        <p:nvGraphicFramePr>
          <p:cNvPr id="5" name="Table Placeholder 4">
            <a:extLst>
              <a:ext uri="{FF2B5EF4-FFF2-40B4-BE49-F238E27FC236}">
                <a16:creationId xmlns:a16="http://schemas.microsoft.com/office/drawing/2014/main" id="{6A2B4906-BD84-4583-B16E-D9D81C85938F}"/>
              </a:ext>
            </a:extLst>
          </p:cNvPr>
          <p:cNvGraphicFramePr>
            <a:graphicFrameLocks noGrp="1"/>
          </p:cNvGraphicFramePr>
          <p:nvPr>
            <p:ph type="tbl" sz="quarter" idx="13"/>
            <p:extLst>
              <p:ext uri="{D42A27DB-BD31-4B8C-83A1-F6EECF244321}">
                <p14:modId xmlns:p14="http://schemas.microsoft.com/office/powerpoint/2010/main" val="1500285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95235865"/>
                    </a:ext>
                  </a:extLst>
                </a:gridCol>
                <a:gridCol w="1645920">
                  <a:extLst>
                    <a:ext uri="{9D8B030D-6E8A-4147-A177-3AD203B41FA5}">
                      <a16:colId xmlns:a16="http://schemas.microsoft.com/office/drawing/2014/main" val="1976186732"/>
                    </a:ext>
                  </a:extLst>
                </a:gridCol>
                <a:gridCol w="822960">
                  <a:extLst>
                    <a:ext uri="{9D8B030D-6E8A-4147-A177-3AD203B41FA5}">
                      <a16:colId xmlns:a16="http://schemas.microsoft.com/office/drawing/2014/main" val="2882594250"/>
                    </a:ext>
                  </a:extLst>
                </a:gridCol>
                <a:gridCol w="822960">
                  <a:extLst>
                    <a:ext uri="{9D8B030D-6E8A-4147-A177-3AD203B41FA5}">
                      <a16:colId xmlns:a16="http://schemas.microsoft.com/office/drawing/2014/main" val="736155271"/>
                    </a:ext>
                  </a:extLst>
                </a:gridCol>
                <a:gridCol w="822960">
                  <a:extLst>
                    <a:ext uri="{9D8B030D-6E8A-4147-A177-3AD203B41FA5}">
                      <a16:colId xmlns:a16="http://schemas.microsoft.com/office/drawing/2014/main" val="3186778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860385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Carol Montero - 2017-06-12 19:19:50</a:t>
                      </a:r>
                      <a:r>
                        <a:rPr kumimoji="0" lang="es-ES" sz="1000" b="0" i="0" u="none" strike="noStrike" kern="1200" cap="none" spc="0" normalizeH="0" baseline="0" noProof="0">
                          <a:ln>
                            <a:noFill/>
                          </a:ln>
                          <a:solidFill>
                            <a:prstClr val="black"/>
                          </a:solidFill>
                          <a:effectLst/>
                          <a:uLnTx/>
                          <a:uFillTx/>
                          <a:latin typeface="+mn-lt"/>
                          <a:ea typeface="+mn-ea"/>
                          <a:cs typeface="+mn-cs"/>
                        </a:rPr>
                        <a:t>
Mi problema hoy y siempre es que en mi casa tenemos un multiplan mi esposo desgraciadamente solicito un aumento de velocidad del internet eso ha sido una maldición; me disculpan la expresión, pero es que desde el momento que se hizo esa solicitud ha sido un martirio. Actualmente la velocidad sigue oscilando llega un momento en el día que ni servicio tenemos ya nos han visitado como 500 técnicos y uno de ellos diagnóstico que el problema era el módem incluso se probó otro módem y ahí el Internet funcionó. Se hizo un reclamo para un cambio y ayer va un técnico con el mismo tipo de módem que ya tenemos. 
Entonces yo me pregunto hasta cuando estaremos padeciendo de este mal servicio?
Cuantas reclamaciones más hay que poner? Y si ya el técnico dijo que hay que cambiar el módem porque no está manejando la velocidad asignada; por que no lo cambian?
Todos nuestros servicios son con ustedes, y de seguir así dando tan mal servicio nos vamos a cambiar de compañía.
Son 2 meses en esta situación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06/12/2017 19:28:39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6165102"/>
                  </a:ext>
                </a:extLst>
              </a:tr>
            </a:tbl>
          </a:graphicData>
        </a:graphic>
      </p:graphicFrame>
      <p:sp>
        <p:nvSpPr>
          <p:cNvPr id="4" name="Text Placeholder 3">
            <a:extLst>
              <a:ext uri="{FF2B5EF4-FFF2-40B4-BE49-F238E27FC236}">
                <a16:creationId xmlns:a16="http://schemas.microsoft.com/office/drawing/2014/main" id="{61B3334B-93E0-4CF5-81D2-F35A51953317}"/>
              </a:ext>
            </a:extLst>
          </p:cNvPr>
          <p:cNvSpPr>
            <a:spLocks noGrp="1"/>
          </p:cNvSpPr>
          <p:nvPr>
            <p:ph type="body" sz="quarter" idx="14"/>
          </p:nvPr>
        </p:nvSpPr>
        <p:spPr/>
        <p:txBody>
          <a:bodyPr/>
          <a:lstStyle/>
          <a:p>
            <a:r>
              <a:rPr lang="en-US"/>
              <a:t>06/01/2017 - 06/27/2017</a:t>
            </a:r>
          </a:p>
        </p:txBody>
      </p:sp>
    </p:spTree>
    <p:extLst>
      <p:ext uri="{BB962C8B-B14F-4D97-AF65-F5344CB8AC3E}">
        <p14:creationId xmlns:p14="http://schemas.microsoft.com/office/powerpoint/2010/main" val="5059223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8F34D-C6CB-4FE4-9AC8-89F9E4E250ED}"/>
              </a:ext>
            </a:extLst>
          </p:cNvPr>
          <p:cNvSpPr>
            <a:spLocks noGrp="1"/>
          </p:cNvSpPr>
          <p:nvPr>
            <p:ph type="title"/>
          </p:nvPr>
        </p:nvSpPr>
        <p:spPr/>
        <p:txBody>
          <a:bodyPr/>
          <a:lstStyle/>
          <a:p>
            <a:r>
              <a:rPr lang="en-US"/>
              <a:t>Facebook Questions Table - 4 of 5</a:t>
            </a:r>
          </a:p>
        </p:txBody>
      </p:sp>
      <p:graphicFrame>
        <p:nvGraphicFramePr>
          <p:cNvPr id="5" name="Table Placeholder 4">
            <a:extLst>
              <a:ext uri="{FF2B5EF4-FFF2-40B4-BE49-F238E27FC236}">
                <a16:creationId xmlns:a16="http://schemas.microsoft.com/office/drawing/2014/main" id="{B28EB766-D8B9-478B-83C5-01CA203BF584}"/>
              </a:ext>
            </a:extLst>
          </p:cNvPr>
          <p:cNvGraphicFramePr>
            <a:graphicFrameLocks noGrp="1"/>
          </p:cNvGraphicFramePr>
          <p:nvPr>
            <p:ph type="tbl" sz="quarter" idx="13"/>
            <p:extLst>
              <p:ext uri="{D42A27DB-BD31-4B8C-83A1-F6EECF244321}">
                <p14:modId xmlns:p14="http://schemas.microsoft.com/office/powerpoint/2010/main" val="2865182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47065678"/>
                    </a:ext>
                  </a:extLst>
                </a:gridCol>
                <a:gridCol w="1645920">
                  <a:extLst>
                    <a:ext uri="{9D8B030D-6E8A-4147-A177-3AD203B41FA5}">
                      <a16:colId xmlns:a16="http://schemas.microsoft.com/office/drawing/2014/main" val="195597404"/>
                    </a:ext>
                  </a:extLst>
                </a:gridCol>
                <a:gridCol w="822960">
                  <a:extLst>
                    <a:ext uri="{9D8B030D-6E8A-4147-A177-3AD203B41FA5}">
                      <a16:colId xmlns:a16="http://schemas.microsoft.com/office/drawing/2014/main" val="3788165492"/>
                    </a:ext>
                  </a:extLst>
                </a:gridCol>
                <a:gridCol w="822960">
                  <a:extLst>
                    <a:ext uri="{9D8B030D-6E8A-4147-A177-3AD203B41FA5}">
                      <a16:colId xmlns:a16="http://schemas.microsoft.com/office/drawing/2014/main" val="1313991855"/>
                    </a:ext>
                  </a:extLst>
                </a:gridCol>
                <a:gridCol w="822960">
                  <a:extLst>
                    <a:ext uri="{9D8B030D-6E8A-4147-A177-3AD203B41FA5}">
                      <a16:colId xmlns:a16="http://schemas.microsoft.com/office/drawing/2014/main" val="1537006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099318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Aurelio Arias Valenzuela - 2017-06-12 14:32:54</a:t>
                      </a:r>
                      <a:r>
                        <a:rPr kumimoji="0" lang="es-ES" sz="1000" b="0" i="0" u="none" strike="noStrike" kern="1200" cap="none" spc="0" normalizeH="0" baseline="0" noProof="0">
                          <a:ln>
                            <a:noFill/>
                          </a:ln>
                          <a:solidFill>
                            <a:prstClr val="black"/>
                          </a:solidFill>
                          <a:effectLst/>
                          <a:uLnTx/>
                          <a:uFillTx/>
                          <a:latin typeface="+mn-lt"/>
                          <a:ea typeface="+mn-ea"/>
                          <a:cs typeface="+mn-cs"/>
                        </a:rPr>
                        <a:t>
Tengo lo que va de año con problemas con mi servicio, mayormente con el Internet. Me han visitado más de 10 técnicos y todo refieren a un supuesto cablista o servicio externo. Luego el cablista pasa la orden al técnico y siempre pasa una de dos: a) cierran la orden; b) asignan otro técnico.  
Cuando cierran la orden tengo que iniciar el proceso de nuevo haciendo otro reporte. Si asignan otro técnico, este reinicia desde cero. En un caso y en el otro, caemos en el mismo círculo vicioso que no tiene fin.
Y será que en Claro RD, que otrora era una compañía identificada con el buen sercicio, ya no hay supervisores ni gerentes que se preocupen por el cliente o es la nueva visión de la compañía?...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06/12/2017 14:38:24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74646627"/>
                  </a:ext>
                </a:extLst>
              </a:tr>
            </a:tbl>
          </a:graphicData>
        </a:graphic>
      </p:graphicFrame>
      <p:sp>
        <p:nvSpPr>
          <p:cNvPr id="4" name="Text Placeholder 3">
            <a:extLst>
              <a:ext uri="{FF2B5EF4-FFF2-40B4-BE49-F238E27FC236}">
                <a16:creationId xmlns:a16="http://schemas.microsoft.com/office/drawing/2014/main" id="{5B19DB80-9CF1-4264-A974-08D5DBD1B352}"/>
              </a:ext>
            </a:extLst>
          </p:cNvPr>
          <p:cNvSpPr>
            <a:spLocks noGrp="1"/>
          </p:cNvSpPr>
          <p:nvPr>
            <p:ph type="body" sz="quarter" idx="14"/>
          </p:nvPr>
        </p:nvSpPr>
        <p:spPr/>
        <p:txBody>
          <a:bodyPr/>
          <a:lstStyle/>
          <a:p>
            <a:r>
              <a:rPr lang="en-US"/>
              <a:t>06/01/2017 - 06/27/2017</a:t>
            </a:r>
          </a:p>
        </p:txBody>
      </p:sp>
    </p:spTree>
    <p:extLst>
      <p:ext uri="{BB962C8B-B14F-4D97-AF65-F5344CB8AC3E}">
        <p14:creationId xmlns:p14="http://schemas.microsoft.com/office/powerpoint/2010/main" val="15951256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B4B61-83AB-425E-BE91-6173346FB230}"/>
              </a:ext>
            </a:extLst>
          </p:cNvPr>
          <p:cNvSpPr>
            <a:spLocks noGrp="1"/>
          </p:cNvSpPr>
          <p:nvPr>
            <p:ph type="title"/>
          </p:nvPr>
        </p:nvSpPr>
        <p:spPr/>
        <p:txBody>
          <a:bodyPr/>
          <a:lstStyle/>
          <a:p>
            <a:r>
              <a:rPr lang="en-US"/>
              <a:t>Facebook Questions Table - 5 of 5</a:t>
            </a:r>
          </a:p>
        </p:txBody>
      </p:sp>
      <p:graphicFrame>
        <p:nvGraphicFramePr>
          <p:cNvPr id="5" name="Table Placeholder 4">
            <a:extLst>
              <a:ext uri="{FF2B5EF4-FFF2-40B4-BE49-F238E27FC236}">
                <a16:creationId xmlns:a16="http://schemas.microsoft.com/office/drawing/2014/main" id="{C593FA86-BDD2-4228-942F-978E657C6803}"/>
              </a:ext>
            </a:extLst>
          </p:cNvPr>
          <p:cNvGraphicFramePr>
            <a:graphicFrameLocks noGrp="1"/>
          </p:cNvGraphicFramePr>
          <p:nvPr>
            <p:ph type="tbl" sz="quarter" idx="13"/>
            <p:extLst>
              <p:ext uri="{D42A27DB-BD31-4B8C-83A1-F6EECF244321}">
                <p14:modId xmlns:p14="http://schemas.microsoft.com/office/powerpoint/2010/main" val="3084032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99844622"/>
                    </a:ext>
                  </a:extLst>
                </a:gridCol>
                <a:gridCol w="1645920">
                  <a:extLst>
                    <a:ext uri="{9D8B030D-6E8A-4147-A177-3AD203B41FA5}">
                      <a16:colId xmlns:a16="http://schemas.microsoft.com/office/drawing/2014/main" val="233822859"/>
                    </a:ext>
                  </a:extLst>
                </a:gridCol>
                <a:gridCol w="822960">
                  <a:extLst>
                    <a:ext uri="{9D8B030D-6E8A-4147-A177-3AD203B41FA5}">
                      <a16:colId xmlns:a16="http://schemas.microsoft.com/office/drawing/2014/main" val="681161642"/>
                    </a:ext>
                  </a:extLst>
                </a:gridCol>
                <a:gridCol w="822960">
                  <a:extLst>
                    <a:ext uri="{9D8B030D-6E8A-4147-A177-3AD203B41FA5}">
                      <a16:colId xmlns:a16="http://schemas.microsoft.com/office/drawing/2014/main" val="709426417"/>
                    </a:ext>
                  </a:extLst>
                </a:gridCol>
                <a:gridCol w="822960">
                  <a:extLst>
                    <a:ext uri="{9D8B030D-6E8A-4147-A177-3AD203B41FA5}">
                      <a16:colId xmlns:a16="http://schemas.microsoft.com/office/drawing/2014/main" val="1427481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898529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Guillermo Gonzalez - 2017-06-11 22:28:15</a:t>
                      </a:r>
                      <a:r>
                        <a:rPr kumimoji="0" lang="es-ES" sz="1000" b="0" i="0" u="none" strike="noStrike" kern="1200" cap="none" spc="0" normalizeH="0" baseline="0" noProof="0">
                          <a:ln>
                            <a:noFill/>
                          </a:ln>
                          <a:solidFill>
                            <a:prstClr val="black"/>
                          </a:solidFill>
                          <a:effectLst/>
                          <a:uLnTx/>
                          <a:uFillTx/>
                          <a:latin typeface="+mn-lt"/>
                          <a:ea typeface="+mn-ea"/>
                          <a:cs typeface="+mn-cs"/>
                        </a:rPr>
                        <a:t>
Soy un nuevo cliente de los servicios de claro para el área de negoció, ayer me presente en la sucursar de la calle del sol en santiago, dure 17 minutos como único cliente esperando que un representante del área de caja me llamara para realizar mi pago, habían 8 en total, y ninguno de ellos menciono me nombre al grado que simplemente salí sin realizar mi objetivo, me pregunto? Donde están los suprevisores o manager de esos jóvenes que tenían un tema o discusión sobre torneo de baloncesto.... realmente me siento tal mal que estoy pensando disolver los dosncontrato que tengo con esta compañia. 
Otra experiencia es que contrato un servicio de flotas atraves de el área de negocio y me mandan a un diler a que me de e el servicio.... si yo quisiera un servicio de ellos me presento directamente y no pierdo mi tiempo.... por eso es que hablan tan mal de nuestro país  y sus servicios, realmente loas personas no valoran sus empleos y no se empoderan, destacando de que no todos son así.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06/12/2017 13:06:24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35456111"/>
                  </a:ext>
                </a:extLst>
              </a:tr>
            </a:tbl>
          </a:graphicData>
        </a:graphic>
      </p:graphicFrame>
      <p:sp>
        <p:nvSpPr>
          <p:cNvPr id="4" name="Text Placeholder 3">
            <a:extLst>
              <a:ext uri="{FF2B5EF4-FFF2-40B4-BE49-F238E27FC236}">
                <a16:creationId xmlns:a16="http://schemas.microsoft.com/office/drawing/2014/main" id="{9DB459C4-2D95-483B-BBA4-22F7839C0C20}"/>
              </a:ext>
            </a:extLst>
          </p:cNvPr>
          <p:cNvSpPr>
            <a:spLocks noGrp="1"/>
          </p:cNvSpPr>
          <p:nvPr>
            <p:ph type="body" sz="quarter" idx="14"/>
          </p:nvPr>
        </p:nvSpPr>
        <p:spPr/>
        <p:txBody>
          <a:bodyPr/>
          <a:lstStyle/>
          <a:p>
            <a:r>
              <a:rPr lang="en-US"/>
              <a:t>06/01/2017 - 06/27/2017</a:t>
            </a:r>
          </a:p>
        </p:txBody>
      </p:sp>
    </p:spTree>
    <p:extLst>
      <p:ext uri="{BB962C8B-B14F-4D97-AF65-F5344CB8AC3E}">
        <p14:creationId xmlns:p14="http://schemas.microsoft.com/office/powerpoint/2010/main" val="7971473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1103-0174-4266-BDC1-5BA4113484A5}"/>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3F84CDBA-25F4-45EE-A411-E3E81DDADD63}"/>
              </a:ext>
            </a:extLst>
          </p:cNvPr>
          <p:cNvGraphicFramePr>
            <a:graphicFrameLocks noGrp="1"/>
          </p:cNvGraphicFramePr>
          <p:nvPr>
            <p:ph type="chart" sz="quarter" idx="13"/>
            <p:extLst>
              <p:ext uri="{D42A27DB-BD31-4B8C-83A1-F6EECF244321}">
                <p14:modId xmlns:p14="http://schemas.microsoft.com/office/powerpoint/2010/main" val="1233704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2301C7-23CF-4E44-B65D-3B6CABDFFD70}"/>
              </a:ext>
            </a:extLst>
          </p:cNvPr>
          <p:cNvSpPr>
            <a:spLocks noGrp="1"/>
          </p:cNvSpPr>
          <p:nvPr>
            <p:ph type="body" sz="quarter" idx="14"/>
          </p:nvPr>
        </p:nvSpPr>
        <p:spPr/>
        <p:txBody>
          <a:bodyPr/>
          <a:lstStyle/>
          <a:p>
            <a:r>
              <a:rPr lang="en-US"/>
              <a:t>06/01/2017 - 06/27/2017</a:t>
            </a:r>
          </a:p>
        </p:txBody>
      </p:sp>
      <p:sp>
        <p:nvSpPr>
          <p:cNvPr id="5" name="Footer Placeholder 4">
            <a:extLst>
              <a:ext uri="{FF2B5EF4-FFF2-40B4-BE49-F238E27FC236}">
                <a16:creationId xmlns:a16="http://schemas.microsoft.com/office/drawing/2014/main" id="{234CCC4C-22D3-40D0-A000-EC0270C967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32449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1621</Words>
  <Application>Microsoft Office PowerPoint</Application>
  <PresentationFormat>On-screen Show (4:3)</PresentationFormat>
  <Paragraphs>696</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Reporte Facebook</vt:lpstr>
      <vt:lpstr>Facebook Key Metrics Table</vt:lpstr>
      <vt:lpstr>Facebook Fans Total</vt:lpstr>
      <vt:lpstr>Facebook Interaction Rate</vt:lpstr>
      <vt:lpstr>Facebook Fans Change Per Weekday</vt:lpstr>
      <vt:lpstr>Facebook Key Metrics Radar</vt:lpstr>
      <vt:lpstr>Facebook Fans Change</vt:lpstr>
      <vt:lpstr>Facebook Interaction Rate By Weekday</vt:lpstr>
      <vt:lpstr>Facebook Own Posts</vt:lpstr>
      <vt:lpstr>Facebook Own Posts Table - 1 of 5</vt:lpstr>
      <vt:lpstr>Facebook Own Posts Table - 2 of 5</vt:lpstr>
      <vt:lpstr>Facebook Own Posts Table - 3 of 5</vt:lpstr>
      <vt:lpstr>Facebook Own Posts Table - 4 of 5</vt:lpstr>
      <vt:lpstr>Facebook Own Posts Table - 5 of 5</vt:lpstr>
      <vt:lpstr>Facebook Own Posts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7</vt:lpstr>
      <vt:lpstr>Facebook User Posts Table - 2 of 7</vt:lpstr>
      <vt:lpstr>Facebook User Posts Table - 3 of 7</vt:lpstr>
      <vt:lpstr>Facebook User Posts Table - 4 of 7</vt:lpstr>
      <vt:lpstr>Facebook User Posts Table - 5 of 7</vt:lpstr>
      <vt:lpstr>Facebook User Posts Table - 6 of 7</vt:lpstr>
      <vt:lpstr>Facebook User Posts Table - 7 of 7</vt:lpstr>
      <vt:lpstr>Facebook Questions Table - 1 of 5</vt:lpstr>
      <vt:lpstr>Facebook Questions Table - 2 of 5</vt:lpstr>
      <vt:lpstr>Facebook Questions Table - 3 of 5</vt:lpstr>
      <vt:lpstr>Facebook Questions Table - 4 of 5</vt:lpstr>
      <vt:lpstr>Facebook Questions Table - 5 of 5</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2017-06-28T19:23:34Z</dcterms:created>
  <dcterms:modified xsi:type="dcterms:W3CDTF">2017-06-28T19:24:52Z</dcterms:modified>
</cp:coreProperties>
</file>