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13.6205</c:v>
                </c:pt>
                <c:pt idx="1">
                  <c:v>28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  <c:pt idx="5">
                  <c:v>5.1483999999999996</c:v>
                </c:pt>
                <c:pt idx="6">
                  <c:v>100</c:v>
                </c:pt>
                <c:pt idx="7">
                  <c:v>94.919799999999995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B2-42E4-AF3E-47FFDC93F5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55.892800000000001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B2-42E4-AF3E-47FFDC93F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3795192"/>
        <c:axId val="293795520"/>
      </c:radarChart>
      <c:catAx>
        <c:axId val="293795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95520"/>
        <c:crosses val="autoZero"/>
        <c:auto val="1"/>
        <c:lblAlgn val="ctr"/>
        <c:lblOffset val="100"/>
        <c:noMultiLvlLbl val="0"/>
      </c:catAx>
      <c:valAx>
        <c:axId val="29379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95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3861</c:v>
                </c:pt>
                <c:pt idx="1">
                  <c:v>3862</c:v>
                </c:pt>
                <c:pt idx="2">
                  <c:v>3864</c:v>
                </c:pt>
                <c:pt idx="3">
                  <c:v>3866</c:v>
                </c:pt>
                <c:pt idx="4">
                  <c:v>3867</c:v>
                </c:pt>
                <c:pt idx="5">
                  <c:v>3871</c:v>
                </c:pt>
                <c:pt idx="6">
                  <c:v>3875</c:v>
                </c:pt>
                <c:pt idx="7">
                  <c:v>3873</c:v>
                </c:pt>
                <c:pt idx="8">
                  <c:v>3876</c:v>
                </c:pt>
                <c:pt idx="9">
                  <c:v>3877</c:v>
                </c:pt>
                <c:pt idx="10">
                  <c:v>3881</c:v>
                </c:pt>
                <c:pt idx="11">
                  <c:v>3883</c:v>
                </c:pt>
                <c:pt idx="12">
                  <c:v>3891</c:v>
                </c:pt>
                <c:pt idx="13">
                  <c:v>3896</c:v>
                </c:pt>
                <c:pt idx="14">
                  <c:v>3899</c:v>
                </c:pt>
                <c:pt idx="15">
                  <c:v>3905</c:v>
                </c:pt>
                <c:pt idx="16">
                  <c:v>3909</c:v>
                </c:pt>
                <c:pt idx="17">
                  <c:v>3911</c:v>
                </c:pt>
                <c:pt idx="18">
                  <c:v>3916</c:v>
                </c:pt>
                <c:pt idx="19">
                  <c:v>3919</c:v>
                </c:pt>
                <c:pt idx="20">
                  <c:v>3920</c:v>
                </c:pt>
                <c:pt idx="21">
                  <c:v>3925</c:v>
                </c:pt>
                <c:pt idx="22">
                  <c:v>3930</c:v>
                </c:pt>
                <c:pt idx="23">
                  <c:v>3932</c:v>
                </c:pt>
                <c:pt idx="24">
                  <c:v>3934</c:v>
                </c:pt>
                <c:pt idx="25">
                  <c:v>3942</c:v>
                </c:pt>
                <c:pt idx="26">
                  <c:v>3945</c:v>
                </c:pt>
                <c:pt idx="27">
                  <c:v>3947</c:v>
                </c:pt>
                <c:pt idx="28">
                  <c:v>3944</c:v>
                </c:pt>
                <c:pt idx="29">
                  <c:v>3945</c:v>
                </c:pt>
                <c:pt idx="30">
                  <c:v>3952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1D-4BE9-B7AA-6FD38C56AF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42866</c:v>
                </c:pt>
                <c:pt idx="1">
                  <c:v>42867</c:v>
                </c:pt>
                <c:pt idx="2">
                  <c:v>42868</c:v>
                </c:pt>
                <c:pt idx="3">
                  <c:v>42869</c:v>
                </c:pt>
                <c:pt idx="4">
                  <c:v>42870</c:v>
                </c:pt>
                <c:pt idx="5">
                  <c:v>42871</c:v>
                </c:pt>
                <c:pt idx="6">
                  <c:v>42872</c:v>
                </c:pt>
                <c:pt idx="7">
                  <c:v>42873</c:v>
                </c:pt>
                <c:pt idx="8">
                  <c:v>42874</c:v>
                </c:pt>
                <c:pt idx="9">
                  <c:v>42875</c:v>
                </c:pt>
                <c:pt idx="10">
                  <c:v>42876</c:v>
                </c:pt>
                <c:pt idx="11">
                  <c:v>42877</c:v>
                </c:pt>
                <c:pt idx="12">
                  <c:v>42878</c:v>
                </c:pt>
                <c:pt idx="13">
                  <c:v>42879</c:v>
                </c:pt>
                <c:pt idx="14">
                  <c:v>42880</c:v>
                </c:pt>
                <c:pt idx="15">
                  <c:v>42881</c:v>
                </c:pt>
                <c:pt idx="16">
                  <c:v>42882</c:v>
                </c:pt>
                <c:pt idx="17">
                  <c:v>42883</c:v>
                </c:pt>
                <c:pt idx="18">
                  <c:v>42884</c:v>
                </c:pt>
                <c:pt idx="19">
                  <c:v>42885</c:v>
                </c:pt>
                <c:pt idx="20">
                  <c:v>42886</c:v>
                </c:pt>
                <c:pt idx="21">
                  <c:v>42887</c:v>
                </c:pt>
                <c:pt idx="22">
                  <c:v>42888</c:v>
                </c:pt>
                <c:pt idx="23">
                  <c:v>42889</c:v>
                </c:pt>
                <c:pt idx="24">
                  <c:v>42890</c:v>
                </c:pt>
                <c:pt idx="25">
                  <c:v>42891</c:v>
                </c:pt>
                <c:pt idx="26">
                  <c:v>42892</c:v>
                </c:pt>
                <c:pt idx="27">
                  <c:v>42893</c:v>
                </c:pt>
                <c:pt idx="28">
                  <c:v>42894</c:v>
                </c:pt>
                <c:pt idx="29">
                  <c:v>42895</c:v>
                </c:pt>
                <c:pt idx="30">
                  <c:v>42896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28322</c:v>
                </c:pt>
                <c:pt idx="1">
                  <c:v>28345</c:v>
                </c:pt>
                <c:pt idx="2">
                  <c:v>28368</c:v>
                </c:pt>
                <c:pt idx="3">
                  <c:v>28389</c:v>
                </c:pt>
                <c:pt idx="4">
                  <c:v>28407</c:v>
                </c:pt>
                <c:pt idx="5">
                  <c:v>28423</c:v>
                </c:pt>
                <c:pt idx="6">
                  <c:v>28440</c:v>
                </c:pt>
                <c:pt idx="7">
                  <c:v>28460</c:v>
                </c:pt>
                <c:pt idx="8">
                  <c:v>28478</c:v>
                </c:pt>
                <c:pt idx="9">
                  <c:v>28487</c:v>
                </c:pt>
                <c:pt idx="10">
                  <c:v>28500</c:v>
                </c:pt>
                <c:pt idx="11">
                  <c:v>28506</c:v>
                </c:pt>
                <c:pt idx="12">
                  <c:v>28576</c:v>
                </c:pt>
                <c:pt idx="13">
                  <c:v>28608</c:v>
                </c:pt>
                <c:pt idx="14">
                  <c:v>28637</c:v>
                </c:pt>
                <c:pt idx="15">
                  <c:v>28659</c:v>
                </c:pt>
                <c:pt idx="16">
                  <c:v>28691</c:v>
                </c:pt>
                <c:pt idx="17">
                  <c:v>28709</c:v>
                </c:pt>
                <c:pt idx="18">
                  <c:v>28731</c:v>
                </c:pt>
                <c:pt idx="19">
                  <c:v>28756</c:v>
                </c:pt>
                <c:pt idx="20">
                  <c:v>28775</c:v>
                </c:pt>
                <c:pt idx="21">
                  <c:v>28799</c:v>
                </c:pt>
                <c:pt idx="22">
                  <c:v>28857</c:v>
                </c:pt>
                <c:pt idx="23">
                  <c:v>28883</c:v>
                </c:pt>
                <c:pt idx="24">
                  <c:v>28906</c:v>
                </c:pt>
                <c:pt idx="25">
                  <c:v>28918</c:v>
                </c:pt>
                <c:pt idx="26">
                  <c:v>28937</c:v>
                </c:pt>
                <c:pt idx="27">
                  <c:v>28949</c:v>
                </c:pt>
                <c:pt idx="28">
                  <c:v>28961</c:v>
                </c:pt>
                <c:pt idx="29">
                  <c:v>28985</c:v>
                </c:pt>
                <c:pt idx="30">
                  <c:v>29015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1D-4BE9-B7AA-6FD38C56A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282888"/>
        <c:axId val="253276656"/>
      </c:lineChart>
      <c:dateAx>
        <c:axId val="253282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276656"/>
        <c:crosses val="autoZero"/>
        <c:auto val="1"/>
        <c:lblOffset val="100"/>
        <c:baseTimeUnit val="days"/>
      </c:dateAx>
      <c:valAx>
        <c:axId val="25327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28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3</c:v>
                </c:pt>
                <c:pt idx="3">
                  <c:v>1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1A-40B8-8CB9-D9E81A8EE8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</c:v>
                </c:pt>
                <c:pt idx="1">
                  <c:v>33</c:v>
                </c:pt>
                <c:pt idx="2">
                  <c:v>20</c:v>
                </c:pt>
                <c:pt idx="3">
                  <c:v>19</c:v>
                </c:pt>
                <c:pt idx="4">
                  <c:v>29</c:v>
                </c:pt>
                <c:pt idx="5">
                  <c:v>24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1A-40B8-8CB9-D9E81A8EE8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3281576"/>
        <c:axId val="253280592"/>
      </c:barChart>
      <c:catAx>
        <c:axId val="253281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280592"/>
        <c:crosses val="autoZero"/>
        <c:auto val="1"/>
        <c:lblAlgn val="ctr"/>
        <c:lblOffset val="100"/>
        <c:noMultiLvlLbl val="0"/>
      </c:catAx>
      <c:valAx>
        <c:axId val="25328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281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8A-496A-8D4B-14CA750B67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</c:v>
                </c:pt>
                <c:pt idx="9">
                  <c:v>3</c:v>
                </c:pt>
                <c:pt idx="10">
                  <c:v>6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68A-496A-8D4B-14CA750B6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928600"/>
        <c:axId val="248123408"/>
      </c:lineChart>
      <c:catAx>
        <c:axId val="297928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123408"/>
        <c:crosses val="autoZero"/>
        <c:auto val="1"/>
        <c:lblAlgn val="ctr"/>
        <c:lblOffset val="100"/>
        <c:noMultiLvlLbl val="0"/>
      </c:catAx>
      <c:valAx>
        <c:axId val="248123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28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1.1520737327188999</c:v>
                </c:pt>
                <c:pt idx="11">
                  <c:v>0.40962621607783001</c:v>
                </c:pt>
                <c:pt idx="12">
                  <c:v>1.2544802867384</c:v>
                </c:pt>
                <c:pt idx="13">
                  <c:v>1.0240655401945999</c:v>
                </c:pt>
                <c:pt idx="14">
                  <c:v>0</c:v>
                </c:pt>
                <c:pt idx="15">
                  <c:v>0.76804915514592997</c:v>
                </c:pt>
                <c:pt idx="16">
                  <c:v>0</c:v>
                </c:pt>
                <c:pt idx="17">
                  <c:v>0.53763440860214995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B3-47D0-B511-C10AAAAC12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0.57090367889866001</c:v>
                </c:pt>
                <c:pt idx="9">
                  <c:v>0.61276219710711</c:v>
                </c:pt>
                <c:pt idx="10">
                  <c:v>0.39126087158737</c:v>
                </c:pt>
                <c:pt idx="11">
                  <c:v>0.35230919492117002</c:v>
                </c:pt>
                <c:pt idx="12">
                  <c:v>0.25115110925072998</c:v>
                </c:pt>
                <c:pt idx="13">
                  <c:v>0</c:v>
                </c:pt>
                <c:pt idx="14">
                  <c:v>0.23719826984791001</c:v>
                </c:pt>
                <c:pt idx="15">
                  <c:v>0</c:v>
                </c:pt>
                <c:pt idx="16">
                  <c:v>0.40114413283103001</c:v>
                </c:pt>
                <c:pt idx="17">
                  <c:v>0.65229524208176004</c:v>
                </c:pt>
                <c:pt idx="18">
                  <c:v>0.40114413283103001</c:v>
                </c:pt>
                <c:pt idx="19">
                  <c:v>0</c:v>
                </c:pt>
                <c:pt idx="20">
                  <c:v>0</c:v>
                </c:pt>
                <c:pt idx="21">
                  <c:v>0.38370308357750998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B3-47D0-B511-C10AAAAC12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5697760"/>
        <c:axId val="185698088"/>
      </c:lineChart>
      <c:catAx>
        <c:axId val="18569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698088"/>
        <c:crosses val="autoZero"/>
        <c:auto val="1"/>
        <c:lblAlgn val="ctr"/>
        <c:lblOffset val="100"/>
        <c:noMultiLvlLbl val="0"/>
      </c:catAx>
      <c:valAx>
        <c:axId val="18569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69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43-4FCD-8371-89FA6A77D6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43-4FCD-8371-89FA6A77D6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373264"/>
        <c:axId val="298369656"/>
      </c:barChart>
      <c:catAx>
        <c:axId val="29837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69656"/>
        <c:crosses val="autoZero"/>
        <c:auto val="1"/>
        <c:lblAlgn val="ctr"/>
        <c:lblOffset val="100"/>
        <c:noMultiLvlLbl val="0"/>
      </c:catAx>
      <c:valAx>
        <c:axId val="298369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7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0.81193300979239003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1B-4862-8C42-7420FF2AF2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0.46128887826002002</c:v>
                </c:pt>
                <c:pt idx="1">
                  <c:v>0.26777020447907002</c:v>
                </c:pt>
                <c:pt idx="2">
                  <c:v>0.35995263845858999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1B-4862-8C42-7420FF2AF2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208808"/>
        <c:axId val="298214384"/>
      </c:barChart>
      <c:catAx>
        <c:axId val="29820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14384"/>
        <c:crosses val="autoZero"/>
        <c:auto val="1"/>
        <c:lblAlgn val="ctr"/>
        <c:lblOffset val="100"/>
        <c:noMultiLvlLbl val="0"/>
      </c:catAx>
      <c:valAx>
        <c:axId val="29821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0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BE-49CE-8946-4668534DF7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BE-49CE-8946-4668534DF7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BE-49CE-8946-4668534DF7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8209464"/>
        <c:axId val="298207824"/>
      </c:barChart>
      <c:catAx>
        <c:axId val="298209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07824"/>
        <c:crosses val="autoZero"/>
        <c:auto val="1"/>
        <c:lblAlgn val="ctr"/>
        <c:lblOffset val="100"/>
        <c:noMultiLvlLbl val="0"/>
      </c:catAx>
      <c:valAx>
        <c:axId val="29820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09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0.84485407066051998</c:v>
                </c:pt>
                <c:pt idx="1">
                  <c:v>0.78084997439836001</c:v>
                </c:pt>
                <c:pt idx="3">
                  <c:v>1.0112647209421</c:v>
                </c:pt>
                <c:pt idx="4">
                  <c:v>0.40962621607783001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5E-4A8D-B042-5866B46CCB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santanderrio (Santander Río)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0.38370308357750998</c:v>
                </c:pt>
                <c:pt idx="1">
                  <c:v>0.37759871633877001</c:v>
                </c:pt>
                <c:pt idx="2">
                  <c:v>0.34358867029439999</c:v>
                </c:pt>
                <c:pt idx="3">
                  <c:v>0.98948886098320998</c:v>
                </c:pt>
                <c:pt idx="4">
                  <c:v>0.37411050648806998</c:v>
                </c:pt>
                <c:pt idx="5">
                  <c:v>0.41509697223385</c:v>
                </c:pt>
                <c:pt idx="6">
                  <c:v>0.41742244546765001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5E-4A8D-B042-5866B46CC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462184"/>
        <c:axId val="249462512"/>
      </c:barChart>
      <c:catAx>
        <c:axId val="249462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62512"/>
        <c:crosses val="autoZero"/>
        <c:auto val="1"/>
        <c:lblAlgn val="ctr"/>
        <c:lblOffset val="100"/>
        <c:noMultiLvlLbl val="0"/>
      </c:catAx>
      <c:valAx>
        <c:axId val="24946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6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201</c:v>
                </c:pt>
                <c:pt idx="1">
                  <c:v>3253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A9-4FB5-B5F8-A6FEC1BF2E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banco.ciudad (Banco Ciudad)</c:v>
                </c:pt>
                <c:pt idx="1">
                  <c:v>santanderrio (Santander Río)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21</c:v>
                </c:pt>
                <c:pt idx="1">
                  <c:v>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A9-4FB5-B5F8-A6FEC1BF2E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1110040"/>
        <c:axId val="251112336"/>
      </c:barChart>
      <c:catAx>
        <c:axId val="251110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112336"/>
        <c:crosses val="autoZero"/>
        <c:auto val="1"/>
        <c:lblAlgn val="ctr"/>
        <c:lblOffset val="100"/>
        <c:noMultiLvlLbl val="0"/>
      </c:catAx>
      <c:valAx>
        <c:axId val="251112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11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081311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1317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42470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627101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75168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5425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5984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26600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704260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143635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97111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7219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10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724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santanderrio (Santander Río)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4342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15716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3197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228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4096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692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2089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9256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1359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275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8920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043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6485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962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6354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022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7853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579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75344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964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1673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902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9527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314571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76498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03354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90639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10537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604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- 2017-06-08 08:31:37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¡Buen día 😃🙌! Hoy queremos saber... ¿Cómo te gusta tomar el café ☕?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187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- 2017-06-01 12:40:41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📷 Quedan pocos días para participar del #ConcursoFotográfico #GentedemiCiudad! Fotógrafos y fotógrafas, los esperamos aquí 🏆➡ https://goo.gl/yZp1S5
#BuenosAires #fotografía #art #photography #photographer #picoftheday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41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- 2017-05-23 10:45:49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🎂 En este día tan especial para nosotros, más allá de las promos y beneficios, queremos agradecerles por acompañarnos todos los días. Sigamos creciendo juntos! #Aniversario #felizcumple #tequeremosvercrecer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72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- 2017-05-25 09:06:52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 la patria 🎉💙! Hoy queremos saber... ¿En cuantos pasos comes los pastelitos 😋?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223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- 2017-05-15 13:05:21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📸 Si te gusta sacar #fotos, no te pierdas la nueva edición del #ConcursoFotográfico #GenteDeMiCiudad 🎞️ Inscripciones abiertas! Prepará el #flash, el #trípode, alistá la velocidad de #obturación y avisale a tus amigos 😁➡️ http://www.concursogentedemiciudad.com/ Acá, trabajo seleccionado de Mariano Mele, "Abierto", #edición2016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8043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2140342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8430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951837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83237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550907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80652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2774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055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- 2017-06-08 15:10:48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quedan tres días para ser parte del #ConcursoFotográfico Gente de mi Ciudad 📸 Si sos fotógrafo/a, si te gustan mucho las fotos o si simplemente captaste una imagen hermosa, buscala y participá! 🏆➡ https://goo.gl/yZp1S5 #fotografia #foto #photography #photographer #arte #participá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436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- 2017-06-09 21:33:42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nos vestimos de rojo! #salondelautomovil #ferrari #TarjetaSantanderRioSelect #black 💥🏎 #amexinvites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829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banco.ciudad (Banco Ciudad) - 2017-06-05 17:39:41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Hacé honor al #DiaMundialdelMedioAmbiente y adherite al resumen electrónico de tu tarjeta! 💻👉📝🌳➡️https://goo.gl/YHSuOK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146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- 2017-05-21 17:02:46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¿A quién le gustaría conocer el puente más famoso del mundo? 🙋✈ #VolaAlto a #SanFrancisco y aprovechá esta alianza. Sumá millas en todas tus compras y viajá a cerca de 1.000 destinos en todo el mundo con American Airlines y otras aerolíneas asociadas con las Tarjetas Santander Río / Aadvantage Visa y American Express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501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santanderrio (Santander Río) - 2017-05-23 16:51:33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Mitad de semana y... ¿Mitad de la heladera vacía 🤷‍♀️🙈? Llenala 🛒🛍 canjeando hoy tus puntos #SuperClub por comodines de ahorro en DIA o CARREFOUR 💳❤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8487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05/11/2017 - 06/10/2017</a:t>
            </a:r>
          </a:p>
        </p:txBody>
      </p:sp>
    </p:spTree>
    <p:extLst>
      <p:ext uri="{BB962C8B-B14F-4D97-AF65-F5344CB8AC3E}">
        <p14:creationId xmlns:p14="http://schemas.microsoft.com/office/powerpoint/2010/main" val="12030487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325</Words>
  <Application>Microsoft Office PowerPoint</Application>
  <PresentationFormat>On-screen Show (4:3)</PresentationFormat>
  <Paragraphs>128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2017-06-13T12:05:16Z</dcterms:created>
  <dcterms:modified xsi:type="dcterms:W3CDTF">2017-06-13T12:05:37Z</dcterms:modified>
</cp:coreProperties>
</file>