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FDA4-4132-A39A-F06979EFD3E6}"/>
            </c:ext>
          </c:extLst>
        </c:ser>
        <c:dLbls>
          <c:showLegendKey val="0"/>
          <c:showVal val="0"/>
          <c:showCatName val="0"/>
          <c:showSerName val="0"/>
          <c:showPercent val="0"/>
          <c:showBubbleSize val="0"/>
        </c:dLbls>
        <c:axId val="289375768"/>
        <c:axId val="289371504"/>
      </c:radarChart>
      <c:catAx>
        <c:axId val="28937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1504"/>
        <c:crosses val="autoZero"/>
        <c:auto val="1"/>
        <c:lblAlgn val="ctr"/>
        <c:lblOffset val="100"/>
        <c:noMultiLvlLbl val="0"/>
      </c:catAx>
      <c:valAx>
        <c:axId val="28937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31887</c:v>
                </c:pt>
                <c:pt idx="1">
                  <c:v>31936</c:v>
                </c:pt>
                <c:pt idx="2">
                  <c:v>31988</c:v>
                </c:pt>
                <c:pt idx="3">
                  <c:v>32039</c:v>
                </c:pt>
                <c:pt idx="4">
                  <c:v>32077</c:v>
                </c:pt>
                <c:pt idx="5">
                  <c:v>32125</c:v>
                </c:pt>
                <c:pt idx="6">
                  <c:v>32149</c:v>
                </c:pt>
                <c:pt idx="7">
                  <c:v>32185</c:v>
                </c:pt>
                <c:pt idx="8">
                  <c:v>32228</c:v>
                </c:pt>
                <c:pt idx="9">
                  <c:v>32282</c:v>
                </c:pt>
                <c:pt idx="10">
                  <c:v>32375</c:v>
                </c:pt>
                <c:pt idx="11">
                  <c:v>32425</c:v>
                </c:pt>
                <c:pt idx="12">
                  <c:v>32483</c:v>
                </c:pt>
                <c:pt idx="13">
                  <c:v>32535</c:v>
                </c:pt>
                <c:pt idx="14">
                  <c:v>32580</c:v>
                </c:pt>
                <c:pt idx="15">
                  <c:v>32632</c:v>
                </c:pt>
                <c:pt idx="16">
                  <c:v>32683</c:v>
                </c:pt>
                <c:pt idx="17">
                  <c:v>32742</c:v>
                </c:pt>
                <c:pt idx="18">
                  <c:v>32771</c:v>
                </c:pt>
                <c:pt idx="19">
                  <c:v>32802</c:v>
                </c:pt>
                <c:pt idx="20">
                  <c:v>32821</c:v>
                </c:pt>
                <c:pt idx="21">
                  <c:v>32840</c:v>
                </c:pt>
                <c:pt idx="22">
                  <c:v>32912</c:v>
                </c:pt>
                <c:pt idx="23">
                  <c:v>32952</c:v>
                </c:pt>
                <c:pt idx="24">
                  <c:v>33000</c:v>
                </c:pt>
                <c:pt idx="25">
                  <c:v>33034</c:v>
                </c:pt>
                <c:pt idx="26">
                  <c:v>33067</c:v>
                </c:pt>
                <c:pt idx="27">
                  <c:v>33116</c:v>
                </c:pt>
                <c:pt idx="28">
                  <c:v>33151</c:v>
                </c:pt>
                <c:pt idx="29">
                  <c:v>33183</c:v>
                </c:pt>
                <c:pt idx="30">
                  <c:v>33229</c:v>
                </c:pt>
              </c:numCache>
            </c:numRef>
          </c:val>
          <c:smooth val="0"/>
          <c:extLst>
            <c:ext xmlns:c16="http://schemas.microsoft.com/office/drawing/2014/chart" uri="{C3380CC4-5D6E-409C-BE32-E72D297353CC}">
              <c16:uniqueId val="{00000000-69A4-4784-AE97-807A354692C9}"/>
            </c:ext>
          </c:extLst>
        </c:ser>
        <c:dLbls>
          <c:showLegendKey val="0"/>
          <c:showVal val="0"/>
          <c:showCatName val="0"/>
          <c:showSerName val="0"/>
          <c:showPercent val="0"/>
          <c:showBubbleSize val="0"/>
        </c:dLbls>
        <c:smooth val="0"/>
        <c:axId val="289374128"/>
        <c:axId val="289377080"/>
      </c:lineChart>
      <c:catAx>
        <c:axId val="28937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7080"/>
        <c:crosses val="autoZero"/>
        <c:auto val="1"/>
        <c:lblAlgn val="ctr"/>
        <c:lblOffset val="100"/>
        <c:noMultiLvlLbl val="0"/>
      </c:catAx>
      <c:valAx>
        <c:axId val="28937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c:v>
                </c:pt>
                <c:pt idx="1">
                  <c:v>50</c:v>
                </c:pt>
                <c:pt idx="2">
                  <c:v>49</c:v>
                </c:pt>
                <c:pt idx="3">
                  <c:v>63</c:v>
                </c:pt>
                <c:pt idx="4">
                  <c:v>38</c:v>
                </c:pt>
                <c:pt idx="5">
                  <c:v>43</c:v>
                </c:pt>
                <c:pt idx="6">
                  <c:v>36</c:v>
                </c:pt>
              </c:numCache>
            </c:numRef>
          </c:val>
          <c:extLst>
            <c:ext xmlns:c16="http://schemas.microsoft.com/office/drawing/2014/chart" uri="{C3380CC4-5D6E-409C-BE32-E72D297353CC}">
              <c16:uniqueId val="{00000000-2444-40BB-A8BE-F50A9EF7A665}"/>
            </c:ext>
          </c:extLst>
        </c:ser>
        <c:dLbls>
          <c:showLegendKey val="0"/>
          <c:showVal val="0"/>
          <c:showCatName val="0"/>
          <c:showSerName val="0"/>
          <c:showPercent val="0"/>
          <c:showBubbleSize val="0"/>
        </c:dLbls>
        <c:gapWidth val="219"/>
        <c:overlap val="-27"/>
        <c:axId val="292541008"/>
        <c:axId val="292543632"/>
      </c:barChart>
      <c:catAx>
        <c:axId val="29254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43632"/>
        <c:crosses val="autoZero"/>
        <c:auto val="1"/>
        <c:lblAlgn val="ctr"/>
        <c:lblOffset val="100"/>
        <c:noMultiLvlLbl val="0"/>
      </c:catAx>
      <c:valAx>
        <c:axId val="29254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4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0</c:v>
                </c:pt>
                <c:pt idx="9">
                  <c:v>0</c:v>
                </c:pt>
                <c:pt idx="10">
                  <c:v>0</c:v>
                </c:pt>
                <c:pt idx="11">
                  <c:v>3</c:v>
                </c:pt>
                <c:pt idx="12">
                  <c:v>9</c:v>
                </c:pt>
                <c:pt idx="13">
                  <c:v>19</c:v>
                </c:pt>
                <c:pt idx="14">
                  <c:v>27</c:v>
                </c:pt>
                <c:pt idx="15">
                  <c:v>15</c:v>
                </c:pt>
                <c:pt idx="16">
                  <c:v>7</c:v>
                </c:pt>
                <c:pt idx="17">
                  <c:v>13</c:v>
                </c:pt>
                <c:pt idx="18">
                  <c:v>7</c:v>
                </c:pt>
                <c:pt idx="19">
                  <c:v>2</c:v>
                </c:pt>
                <c:pt idx="20">
                  <c:v>5</c:v>
                </c:pt>
                <c:pt idx="21">
                  <c:v>2</c:v>
                </c:pt>
                <c:pt idx="22">
                  <c:v>6</c:v>
                </c:pt>
                <c:pt idx="23">
                  <c:v>1</c:v>
                </c:pt>
              </c:numCache>
            </c:numRef>
          </c:val>
          <c:smooth val="0"/>
          <c:extLst>
            <c:ext xmlns:c16="http://schemas.microsoft.com/office/drawing/2014/chart" uri="{C3380CC4-5D6E-409C-BE32-E72D297353CC}">
              <c16:uniqueId val="{00000000-2826-4BE8-82DD-882AD82B1438}"/>
            </c:ext>
          </c:extLst>
        </c:ser>
        <c:dLbls>
          <c:showLegendKey val="0"/>
          <c:showVal val="0"/>
          <c:showCatName val="0"/>
          <c:showSerName val="0"/>
          <c:showPercent val="0"/>
          <c:showBubbleSize val="0"/>
        </c:dLbls>
        <c:smooth val="0"/>
        <c:axId val="181151784"/>
        <c:axId val="181152112"/>
      </c:lineChart>
      <c:catAx>
        <c:axId val="18115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52112"/>
        <c:crosses val="autoZero"/>
        <c:auto val="1"/>
        <c:lblAlgn val="ctr"/>
        <c:lblOffset val="100"/>
        <c:noMultiLvlLbl val="0"/>
      </c:catAx>
      <c:valAx>
        <c:axId val="18115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5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0.27650619066637999</c:v>
                </c:pt>
                <c:pt idx="1">
                  <c:v>0.10138560324434</c:v>
                </c:pt>
                <c:pt idx="2">
                  <c:v>0</c:v>
                </c:pt>
                <c:pt idx="3">
                  <c:v>0</c:v>
                </c:pt>
                <c:pt idx="4">
                  <c:v>0</c:v>
                </c:pt>
                <c:pt idx="5">
                  <c:v>0</c:v>
                </c:pt>
                <c:pt idx="6">
                  <c:v>0</c:v>
                </c:pt>
                <c:pt idx="7">
                  <c:v>0</c:v>
                </c:pt>
                <c:pt idx="8">
                  <c:v>0</c:v>
                </c:pt>
                <c:pt idx="9">
                  <c:v>0</c:v>
                </c:pt>
                <c:pt idx="10">
                  <c:v>0</c:v>
                </c:pt>
                <c:pt idx="11">
                  <c:v>0.17921697543191001</c:v>
                </c:pt>
                <c:pt idx="12">
                  <c:v>9.8996043571913994E-2</c:v>
                </c:pt>
                <c:pt idx="13">
                  <c:v>0.12547883272346</c:v>
                </c:pt>
                <c:pt idx="14">
                  <c:v>0.11048868771072</c:v>
                </c:pt>
                <c:pt idx="15">
                  <c:v>0.1091687404631</c:v>
                </c:pt>
                <c:pt idx="16">
                  <c:v>0.12771952616495</c:v>
                </c:pt>
                <c:pt idx="17">
                  <c:v>0.20111689594623</c:v>
                </c:pt>
                <c:pt idx="18">
                  <c:v>0.10972467883587</c:v>
                </c:pt>
                <c:pt idx="19">
                  <c:v>0.19201818796275999</c:v>
                </c:pt>
                <c:pt idx="20">
                  <c:v>0.15545792497465</c:v>
                </c:pt>
                <c:pt idx="21">
                  <c:v>0.20123506098498001</c:v>
                </c:pt>
                <c:pt idx="22">
                  <c:v>0.12493983430111</c:v>
                </c:pt>
                <c:pt idx="23">
                  <c:v>0.19662662447387</c:v>
                </c:pt>
              </c:numCache>
            </c:numRef>
          </c:val>
          <c:smooth val="0"/>
          <c:extLst>
            <c:ext xmlns:c16="http://schemas.microsoft.com/office/drawing/2014/chart" uri="{C3380CC4-5D6E-409C-BE32-E72D297353CC}">
              <c16:uniqueId val="{00000000-2468-4422-AD2C-C902A064C13B}"/>
            </c:ext>
          </c:extLst>
        </c:ser>
        <c:dLbls>
          <c:showLegendKey val="0"/>
          <c:showVal val="0"/>
          <c:showCatName val="0"/>
          <c:showSerName val="0"/>
          <c:showPercent val="0"/>
          <c:showBubbleSize val="0"/>
        </c:dLbls>
        <c:smooth val="0"/>
        <c:axId val="181153096"/>
        <c:axId val="181153424"/>
      </c:lineChart>
      <c:catAx>
        <c:axId val="18115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53424"/>
        <c:crosses val="autoZero"/>
        <c:auto val="1"/>
        <c:lblAlgn val="ctr"/>
        <c:lblOffset val="100"/>
        <c:noMultiLvlLbl val="0"/>
      </c:catAx>
      <c:valAx>
        <c:axId val="18115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5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23</c:v>
                </c:pt>
                <c:pt idx="2">
                  <c:v>25</c:v>
                </c:pt>
                <c:pt idx="3">
                  <c:v>18</c:v>
                </c:pt>
                <c:pt idx="4">
                  <c:v>18</c:v>
                </c:pt>
                <c:pt idx="5">
                  <c:v>10</c:v>
                </c:pt>
                <c:pt idx="6">
                  <c:v>7</c:v>
                </c:pt>
              </c:numCache>
            </c:numRef>
          </c:val>
          <c:extLst>
            <c:ext xmlns:c16="http://schemas.microsoft.com/office/drawing/2014/chart" uri="{C3380CC4-5D6E-409C-BE32-E72D297353CC}">
              <c16:uniqueId val="{00000000-1273-4EB1-908E-F3122C6CCE06}"/>
            </c:ext>
          </c:extLst>
        </c:ser>
        <c:dLbls>
          <c:showLegendKey val="0"/>
          <c:showVal val="0"/>
          <c:showCatName val="0"/>
          <c:showSerName val="0"/>
          <c:showPercent val="0"/>
          <c:showBubbleSize val="0"/>
        </c:dLbls>
        <c:gapWidth val="219"/>
        <c:overlap val="-27"/>
        <c:axId val="291623288"/>
        <c:axId val="291623616"/>
      </c:barChart>
      <c:catAx>
        <c:axId val="29162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23616"/>
        <c:crosses val="autoZero"/>
        <c:auto val="1"/>
        <c:lblAlgn val="ctr"/>
        <c:lblOffset val="100"/>
        <c:noMultiLvlLbl val="0"/>
      </c:catAx>
      <c:valAx>
        <c:axId val="29162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2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0.12837292077231</c:v>
                </c:pt>
                <c:pt idx="1">
                  <c:v>0.18746473488632001</c:v>
                </c:pt>
                <c:pt idx="2">
                  <c:v>0.16674835602471999</c:v>
                </c:pt>
              </c:numCache>
            </c:numRef>
          </c:val>
          <c:extLst>
            <c:ext xmlns:c16="http://schemas.microsoft.com/office/drawing/2014/chart" uri="{C3380CC4-5D6E-409C-BE32-E72D297353CC}">
              <c16:uniqueId val="{00000000-090B-4FB5-B9F1-D1840AE0C045}"/>
            </c:ext>
          </c:extLst>
        </c:ser>
        <c:dLbls>
          <c:showLegendKey val="0"/>
          <c:showVal val="0"/>
          <c:showCatName val="0"/>
          <c:showSerName val="0"/>
          <c:showPercent val="0"/>
          <c:showBubbleSize val="0"/>
        </c:dLbls>
        <c:gapWidth val="219"/>
        <c:overlap val="-27"/>
        <c:axId val="291629848"/>
        <c:axId val="291630176"/>
      </c:barChart>
      <c:catAx>
        <c:axId val="29162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30176"/>
        <c:crosses val="autoZero"/>
        <c:auto val="1"/>
        <c:lblAlgn val="ctr"/>
        <c:lblOffset val="100"/>
        <c:noMultiLvlLbl val="0"/>
      </c:catAx>
      <c:valAx>
        <c:axId val="29163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2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8</c:v>
                </c:pt>
              </c:numCache>
            </c:numRef>
          </c:val>
          <c:extLst>
            <c:ext xmlns:c16="http://schemas.microsoft.com/office/drawing/2014/chart" uri="{C3380CC4-5D6E-409C-BE32-E72D297353CC}">
              <c16:uniqueId val="{00000000-BC03-48DC-933B-BD242C9CF59A}"/>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110</c:v>
                </c:pt>
              </c:numCache>
            </c:numRef>
          </c:val>
          <c:extLst>
            <c:ext xmlns:c16="http://schemas.microsoft.com/office/drawing/2014/chart" uri="{C3380CC4-5D6E-409C-BE32-E72D297353CC}">
              <c16:uniqueId val="{00000001-BC03-48DC-933B-BD242C9CF59A}"/>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8</c:v>
                </c:pt>
              </c:numCache>
            </c:numRef>
          </c:val>
          <c:extLst>
            <c:ext xmlns:c16="http://schemas.microsoft.com/office/drawing/2014/chart" uri="{C3380CC4-5D6E-409C-BE32-E72D297353CC}">
              <c16:uniqueId val="{00000002-BC03-48DC-933B-BD242C9CF59A}"/>
            </c:ext>
          </c:extLst>
        </c:ser>
        <c:dLbls>
          <c:showLegendKey val="0"/>
          <c:showVal val="0"/>
          <c:showCatName val="0"/>
          <c:showSerName val="0"/>
          <c:showPercent val="0"/>
          <c:showBubbleSize val="0"/>
        </c:dLbls>
        <c:gapWidth val="150"/>
        <c:overlap val="100"/>
        <c:axId val="258682656"/>
        <c:axId val="293042176"/>
      </c:barChart>
      <c:catAx>
        <c:axId val="25868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42176"/>
        <c:crosses val="autoZero"/>
        <c:auto val="1"/>
        <c:lblAlgn val="ctr"/>
        <c:lblOffset val="100"/>
        <c:noMultiLvlLbl val="0"/>
      </c:catAx>
      <c:valAx>
        <c:axId val="293042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68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0.11816017026628001</c:v>
                </c:pt>
                <c:pt idx="1">
                  <c:v>0.16024913398696999</c:v>
                </c:pt>
                <c:pt idx="2">
                  <c:v>0.10750046071626</c:v>
                </c:pt>
                <c:pt idx="3">
                  <c:v>0.11517906505314</c:v>
                </c:pt>
                <c:pt idx="4">
                  <c:v>0.13770297110797</c:v>
                </c:pt>
                <c:pt idx="5">
                  <c:v>0.15357208673750999</c:v>
                </c:pt>
                <c:pt idx="6">
                  <c:v>0.16059252498837001</c:v>
                </c:pt>
              </c:numCache>
            </c:numRef>
          </c:val>
          <c:extLst>
            <c:ext xmlns:c16="http://schemas.microsoft.com/office/drawing/2014/chart" uri="{C3380CC4-5D6E-409C-BE32-E72D297353CC}">
              <c16:uniqueId val="{00000000-70EA-44DD-9BF1-A7B4D42AF79C}"/>
            </c:ext>
          </c:extLst>
        </c:ser>
        <c:dLbls>
          <c:showLegendKey val="0"/>
          <c:showVal val="0"/>
          <c:showCatName val="0"/>
          <c:showSerName val="0"/>
          <c:showPercent val="0"/>
          <c:showBubbleSize val="0"/>
        </c:dLbls>
        <c:gapWidth val="219"/>
        <c:overlap val="-27"/>
        <c:axId val="293036928"/>
        <c:axId val="293037256"/>
      </c:barChart>
      <c:catAx>
        <c:axId val="29303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37256"/>
        <c:crosses val="autoZero"/>
        <c:auto val="1"/>
        <c:lblAlgn val="ctr"/>
        <c:lblOffset val="100"/>
        <c:noMultiLvlLbl val="0"/>
      </c:catAx>
      <c:valAx>
        <c:axId val="29303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3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4932</c:v>
                </c:pt>
              </c:numCache>
            </c:numRef>
          </c:val>
          <c:extLst>
            <c:ext xmlns:c16="http://schemas.microsoft.com/office/drawing/2014/chart" uri="{C3380CC4-5D6E-409C-BE32-E72D297353CC}">
              <c16:uniqueId val="{00000000-CBBD-4352-A358-471E6E452A6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145</c:v>
                </c:pt>
              </c:numCache>
            </c:numRef>
          </c:val>
          <c:extLst>
            <c:ext xmlns:c16="http://schemas.microsoft.com/office/drawing/2014/chart" uri="{C3380CC4-5D6E-409C-BE32-E72D297353CC}">
              <c16:uniqueId val="{00000001-CBBD-4352-A358-471E6E452A6D}"/>
            </c:ext>
          </c:extLst>
        </c:ser>
        <c:dLbls>
          <c:showLegendKey val="0"/>
          <c:showVal val="0"/>
          <c:showCatName val="0"/>
          <c:showSerName val="0"/>
          <c:showPercent val="0"/>
          <c:showBubbleSize val="0"/>
        </c:dLbls>
        <c:gapWidth val="150"/>
        <c:overlap val="100"/>
        <c:axId val="293041520"/>
        <c:axId val="293039552"/>
      </c:barChart>
      <c:catAx>
        <c:axId val="29304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39552"/>
        <c:crosses val="autoZero"/>
        <c:auto val="1"/>
        <c:lblAlgn val="ctr"/>
        <c:lblOffset val="100"/>
        <c:noMultiLvlLbl val="0"/>
      </c:catAx>
      <c:valAx>
        <c:axId val="293039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4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7291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4927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9790546"/>
                    </a:ext>
                  </a:extLst>
                </a:gridCol>
                <a:gridCol w="699516">
                  <a:extLst>
                    <a:ext uri="{9D8B030D-6E8A-4147-A177-3AD203B41FA5}">
                      <a16:colId xmlns:a16="http://schemas.microsoft.com/office/drawing/2014/main" val="1007396586"/>
                    </a:ext>
                  </a:extLst>
                </a:gridCol>
                <a:gridCol w="699516">
                  <a:extLst>
                    <a:ext uri="{9D8B030D-6E8A-4147-A177-3AD203B41FA5}">
                      <a16:colId xmlns:a16="http://schemas.microsoft.com/office/drawing/2014/main" val="111043852"/>
                    </a:ext>
                  </a:extLst>
                </a:gridCol>
                <a:gridCol w="658368">
                  <a:extLst>
                    <a:ext uri="{9D8B030D-6E8A-4147-A177-3AD203B41FA5}">
                      <a16:colId xmlns:a16="http://schemas.microsoft.com/office/drawing/2014/main" val="1477069634"/>
                    </a:ext>
                  </a:extLst>
                </a:gridCol>
                <a:gridCol w="658368">
                  <a:extLst>
                    <a:ext uri="{9D8B030D-6E8A-4147-A177-3AD203B41FA5}">
                      <a16:colId xmlns:a16="http://schemas.microsoft.com/office/drawing/2014/main" val="433403233"/>
                    </a:ext>
                  </a:extLst>
                </a:gridCol>
                <a:gridCol w="658368">
                  <a:extLst>
                    <a:ext uri="{9D8B030D-6E8A-4147-A177-3AD203B41FA5}">
                      <a16:colId xmlns:a16="http://schemas.microsoft.com/office/drawing/2014/main" val="1058210584"/>
                    </a:ext>
                  </a:extLst>
                </a:gridCol>
                <a:gridCol w="699516">
                  <a:extLst>
                    <a:ext uri="{9D8B030D-6E8A-4147-A177-3AD203B41FA5}">
                      <a16:colId xmlns:a16="http://schemas.microsoft.com/office/drawing/2014/main" val="2074644773"/>
                    </a:ext>
                  </a:extLst>
                </a:gridCol>
                <a:gridCol w="699516">
                  <a:extLst>
                    <a:ext uri="{9D8B030D-6E8A-4147-A177-3AD203B41FA5}">
                      <a16:colId xmlns:a16="http://schemas.microsoft.com/office/drawing/2014/main" val="1608906362"/>
                    </a:ext>
                  </a:extLst>
                </a:gridCol>
                <a:gridCol w="699516">
                  <a:extLst>
                    <a:ext uri="{9D8B030D-6E8A-4147-A177-3AD203B41FA5}">
                      <a16:colId xmlns:a16="http://schemas.microsoft.com/office/drawing/2014/main" val="324779657"/>
                    </a:ext>
                  </a:extLst>
                </a:gridCol>
                <a:gridCol w="658368">
                  <a:extLst>
                    <a:ext uri="{9D8B030D-6E8A-4147-A177-3AD203B41FA5}">
                      <a16:colId xmlns:a16="http://schemas.microsoft.com/office/drawing/2014/main" val="37153269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1526093"/>
                  </a:ext>
                </a:extLst>
              </a:tr>
              <a:tr h="370840">
                <a:tc>
                  <a:txBody>
                    <a:bodyPr/>
                    <a:lstStyle/>
                    <a:p>
                      <a:r>
                        <a:rPr lang="en-US" sz="1000"/>
                        <a:t>bhdleon (Banco BHD León)</a:t>
                      </a:r>
                    </a:p>
                  </a:txBody>
                  <a:tcPr/>
                </a:tc>
                <a:tc>
                  <a:txBody>
                    <a:bodyPr/>
                    <a:lstStyle/>
                    <a:p>
                      <a:r>
                        <a:rPr lang="en-US" sz="1000"/>
                        <a:t>33229</a:t>
                      </a:r>
                    </a:p>
                  </a:txBody>
                  <a:tcPr/>
                </a:tc>
                <a:tc>
                  <a:txBody>
                    <a:bodyPr/>
                    <a:lstStyle/>
                    <a:p>
                      <a:r>
                        <a:rPr lang="en-US" sz="1000"/>
                        <a:t>1371</a:t>
                      </a:r>
                    </a:p>
                  </a:txBody>
                  <a:tcPr/>
                </a:tc>
                <a:tc>
                  <a:txBody>
                    <a:bodyPr/>
                    <a:lstStyle/>
                    <a:p>
                      <a:r>
                        <a:rPr lang="en-US" sz="1000"/>
                        <a:t>110</a:t>
                      </a:r>
                    </a:p>
                  </a:txBody>
                  <a:tcPr/>
                </a:tc>
                <a:tc>
                  <a:txBody>
                    <a:bodyPr/>
                    <a:lstStyle/>
                    <a:p>
                      <a:r>
                        <a:rPr lang="en-US" sz="1000"/>
                        <a:t>8</a:t>
                      </a:r>
                    </a:p>
                  </a:txBody>
                  <a:tcPr/>
                </a:tc>
                <a:tc>
                  <a:txBody>
                    <a:bodyPr/>
                    <a:lstStyle/>
                    <a:p>
                      <a:r>
                        <a:rPr lang="en-US" sz="1000"/>
                        <a:t>8</a:t>
                      </a:r>
                    </a:p>
                  </a:txBody>
                  <a:tcPr/>
                </a:tc>
                <a:tc>
                  <a:txBody>
                    <a:bodyPr/>
                    <a:lstStyle/>
                    <a:p>
                      <a:r>
                        <a:rPr lang="en-US" sz="1000"/>
                        <a:t>126</a:t>
                      </a:r>
                    </a:p>
                  </a:txBody>
                  <a:tcPr/>
                </a:tc>
                <a:tc>
                  <a:txBody>
                    <a:bodyPr/>
                    <a:lstStyle/>
                    <a:p>
                      <a:r>
                        <a:rPr lang="en-US" sz="1000"/>
                        <a:t>5354</a:t>
                      </a:r>
                    </a:p>
                  </a:txBody>
                  <a:tcPr/>
                </a:tc>
                <a:tc>
                  <a:txBody>
                    <a:bodyPr/>
                    <a:lstStyle/>
                    <a:p>
                      <a:r>
                        <a:rPr lang="en-US" sz="1000"/>
                        <a:t>159</a:t>
                      </a:r>
                    </a:p>
                  </a:txBody>
                  <a:tcPr/>
                </a:tc>
                <a:tc>
                  <a:txBody>
                    <a:bodyPr/>
                    <a:lstStyle/>
                    <a:p>
                      <a:r>
                        <a:rPr lang="en-US" sz="1000"/>
                        <a:t>0.1344%</a:t>
                      </a:r>
                    </a:p>
                  </a:txBody>
                  <a:tcPr/>
                </a:tc>
                <a:extLst>
                  <a:ext uri="{0D108BD9-81ED-4DB2-BD59-A6C34878D82A}">
                    <a16:rowId xmlns:a16="http://schemas.microsoft.com/office/drawing/2014/main" val="4288733310"/>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58954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7117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893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21624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69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55026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55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31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7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95145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012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4707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664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3934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840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37420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790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1682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203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4961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78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848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18934709"/>
                    </a:ext>
                  </a:extLst>
                </a:gridCol>
                <a:gridCol w="987552">
                  <a:extLst>
                    <a:ext uri="{9D8B030D-6E8A-4147-A177-3AD203B41FA5}">
                      <a16:colId xmlns:a16="http://schemas.microsoft.com/office/drawing/2014/main" val="323278744"/>
                    </a:ext>
                  </a:extLst>
                </a:gridCol>
                <a:gridCol w="987552">
                  <a:extLst>
                    <a:ext uri="{9D8B030D-6E8A-4147-A177-3AD203B41FA5}">
                      <a16:colId xmlns:a16="http://schemas.microsoft.com/office/drawing/2014/main" val="562983904"/>
                    </a:ext>
                  </a:extLst>
                </a:gridCol>
                <a:gridCol w="987552">
                  <a:extLst>
                    <a:ext uri="{9D8B030D-6E8A-4147-A177-3AD203B41FA5}">
                      <a16:colId xmlns:a16="http://schemas.microsoft.com/office/drawing/2014/main" val="4030182289"/>
                    </a:ext>
                  </a:extLst>
                </a:gridCol>
                <a:gridCol w="987552">
                  <a:extLst>
                    <a:ext uri="{9D8B030D-6E8A-4147-A177-3AD203B41FA5}">
                      <a16:colId xmlns:a16="http://schemas.microsoft.com/office/drawing/2014/main" val="338482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17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- 2017-05-23 17:30:45</a:t>
                      </a:r>
                      <a:r>
                        <a:rPr kumimoji="0" lang="es-ES" sz="1000" b="0" i="0" u="none" strike="noStrike" kern="1200" cap="none" spc="0" normalizeH="0" baseline="0" noProof="0">
                          <a:ln>
                            <a:noFill/>
                          </a:ln>
                          <a:solidFill>
                            <a:prstClr val="black"/>
                          </a:solidFill>
                          <a:effectLst/>
                          <a:uLnTx/>
                          <a:uFillTx/>
                          <a:latin typeface="+mn-lt"/>
                          <a:ea typeface="+mn-ea"/>
                          <a:cs typeface="+mn-cs"/>
                        </a:rPr>
                        <a:t>
Mover los retrovisores hacia afuera no te hará perder la visibilidad de lo que hay atrás de ti, sino que te dará una valiosa perspectiva de lo que se encuentra a un lado al eliminar los puntos ciegos. #MujerMujerVial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100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- 2017-05-23 13:58:44</a:t>
                      </a:r>
                      <a:r>
                        <a:rPr kumimoji="0" lang="es-ES" sz="1000" b="0" i="0" u="none" strike="noStrike" kern="1200" cap="none" spc="0" normalizeH="0" baseline="0" noProof="0">
                          <a:ln>
                            <a:noFill/>
                          </a:ln>
                          <a:solidFill>
                            <a:prstClr val="black"/>
                          </a:solidFill>
                          <a:effectLst/>
                          <a:uLnTx/>
                          <a:uFillTx/>
                          <a:latin typeface="+mn-lt"/>
                          <a:ea typeface="+mn-ea"/>
                          <a:cs typeface="+mn-cs"/>
                        </a:rPr>
                        <a:t>
#GenteBHDLeon que representa a República Dominicana en el #AllStarsAcademy #Gbaforwomen.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342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- 2017-06-06 17:27:52</a:t>
                      </a:r>
                      <a:r>
                        <a:rPr kumimoji="0" lang="es-ES" sz="1000" b="0" i="0" u="none" strike="noStrike" kern="1200" cap="none" spc="0" normalizeH="0" baseline="0" noProof="0">
                          <a:ln>
                            <a:noFill/>
                          </a:ln>
                          <a:solidFill>
                            <a:prstClr val="black"/>
                          </a:solidFill>
                          <a:effectLst/>
                          <a:uLnTx/>
                          <a:uFillTx/>
                          <a:latin typeface="+mn-lt"/>
                          <a:ea typeface="+mn-ea"/>
                          <a:cs typeface="+mn-cs"/>
                        </a:rPr>
                        <a:t>
#LatePost Clientes empresariales comparten en los #EncuentrosdeNegociosBHDLeon y conocen la propuesta de valor de las empresas del Centro Financiero BHD León #CFBHDL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484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- 2017-05-20 17:52:23</a:t>
                      </a:r>
                      <a:r>
                        <a:rPr kumimoji="0" lang="es-ES" sz="1000" b="0" i="0" u="none" strike="noStrike" kern="1200" cap="none" spc="0" normalizeH="0" baseline="0" noProof="0">
                          <a:ln>
                            <a:noFill/>
                          </a:ln>
                          <a:solidFill>
                            <a:prstClr val="black"/>
                          </a:solidFill>
                          <a:effectLst/>
                          <a:uLnTx/>
                          <a:uFillTx/>
                          <a:latin typeface="+mn-lt"/>
                          <a:ea typeface="+mn-ea"/>
                          <a:cs typeface="+mn-cs"/>
                        </a:rPr>
                        <a:t>
#Repost @irvinalberti:
Ven y llévate el vehículo que te enamora en la Feria #Fleximóvil #BHDLeon hasta el 21 de mayo en todos los concesionarios y dealers del país.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728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- 2017-05-14 15:02:56</a:t>
                      </a:r>
                      <a:r>
                        <a:rPr kumimoji="0" lang="es-ES" sz="1000" b="0" i="0" u="none" strike="noStrike" kern="1200" cap="none" spc="0" normalizeH="0" baseline="0" noProof="0">
                          <a:ln>
                            <a:noFill/>
                          </a:ln>
                          <a:solidFill>
                            <a:prstClr val="black"/>
                          </a:solidFill>
                          <a:effectLst/>
                          <a:uLnTx/>
                          <a:uFillTx/>
                          <a:latin typeface="+mn-lt"/>
                          <a:ea typeface="+mn-ea"/>
                          <a:cs typeface="+mn-cs"/>
                        </a:rPr>
                        <a:t>
Al conducir es importante tomar en cuenta que a mayor velocidad se necesita más distancia para frenar el vehículo, ya que intervienen factores como el clima, las condiciones de las gomas, el estado de la vía, la carga del vehículo y la distancia entre vehículos, entre otros. #MujerMujerVial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6589348"/>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215946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48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032802"/>
                    </a:ext>
                  </a:extLst>
                </a:gridCol>
                <a:gridCol w="987552">
                  <a:extLst>
                    <a:ext uri="{9D8B030D-6E8A-4147-A177-3AD203B41FA5}">
                      <a16:colId xmlns:a16="http://schemas.microsoft.com/office/drawing/2014/main" val="2263826116"/>
                    </a:ext>
                  </a:extLst>
                </a:gridCol>
                <a:gridCol w="987552">
                  <a:extLst>
                    <a:ext uri="{9D8B030D-6E8A-4147-A177-3AD203B41FA5}">
                      <a16:colId xmlns:a16="http://schemas.microsoft.com/office/drawing/2014/main" val="26105074"/>
                    </a:ext>
                  </a:extLst>
                </a:gridCol>
                <a:gridCol w="987552">
                  <a:extLst>
                    <a:ext uri="{9D8B030D-6E8A-4147-A177-3AD203B41FA5}">
                      <a16:colId xmlns:a16="http://schemas.microsoft.com/office/drawing/2014/main" val="2586882056"/>
                    </a:ext>
                  </a:extLst>
                </a:gridCol>
                <a:gridCol w="987552">
                  <a:extLst>
                    <a:ext uri="{9D8B030D-6E8A-4147-A177-3AD203B41FA5}">
                      <a16:colId xmlns:a16="http://schemas.microsoft.com/office/drawing/2014/main" val="3072343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892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- 2017-05-10 19:05:08</a:t>
                      </a:r>
                      <a:r>
                        <a:rPr kumimoji="0" lang="es-ES" sz="1000" b="0" i="0" u="none" strike="noStrike" kern="1200" cap="none" spc="0" normalizeH="0" baseline="0" noProof="0">
                          <a:ln>
                            <a:noFill/>
                          </a:ln>
                          <a:solidFill>
                            <a:prstClr val="black"/>
                          </a:solidFill>
                          <a:effectLst/>
                          <a:uLnTx/>
                          <a:uFillTx/>
                          <a:latin typeface="+mn-lt"/>
                          <a:ea typeface="+mn-ea"/>
                          <a:cs typeface="+mn-cs"/>
                        </a:rPr>
                        <a:t>
Nos encanta la idea de apoyar la fiesta dominicana de la música clásica y el talento de los jóvenes músicos #FMSD2017 #FMSD #FundacionSinfonia #BHDLeon #MejoraTuMundo
#Repost @fundacionsinfonia
・・・
¡La lluvia no detiene la fiesta de la música clásica en República Dominicana! 🎶
Grupo de Cámara Infantil de la Escuela Elemental de Música Elila Mena - Plazoleta Convento de los Dominicos, Zona Colonial. 
#FMSD2017 #FMSD #FundaciónSinfonía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787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- 2017-05-19 21:45:46</a:t>
                      </a:r>
                      <a:r>
                        <a:rPr kumimoji="0" lang="es-ES" sz="1000" b="0" i="0" u="none" strike="noStrike" kern="1200" cap="none" spc="0" normalizeH="0" baseline="0" noProof="0">
                          <a:ln>
                            <a:noFill/>
                          </a:ln>
                          <a:solidFill>
                            <a:prstClr val="black"/>
                          </a:solidFill>
                          <a:effectLst/>
                          <a:uLnTx/>
                          <a:uFillTx/>
                          <a:latin typeface="+mn-lt"/>
                          <a:ea typeface="+mn-ea"/>
                          <a:cs typeface="+mn-cs"/>
                        </a:rPr>
                        <a:t>
¡La Feria #Fleximovil #BHDLeon anda flechando vehículos! Cambia el tuyo por el que realmente te enamora hasta el 21 de mayo en todos los concesionarios y dealers del pais!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5239607"/>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448638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923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08487593"/>
                    </a:ext>
                  </a:extLst>
                </a:gridCol>
                <a:gridCol w="987552">
                  <a:extLst>
                    <a:ext uri="{9D8B030D-6E8A-4147-A177-3AD203B41FA5}">
                      <a16:colId xmlns:a16="http://schemas.microsoft.com/office/drawing/2014/main" val="603913608"/>
                    </a:ext>
                  </a:extLst>
                </a:gridCol>
                <a:gridCol w="987552">
                  <a:extLst>
                    <a:ext uri="{9D8B030D-6E8A-4147-A177-3AD203B41FA5}">
                      <a16:colId xmlns:a16="http://schemas.microsoft.com/office/drawing/2014/main" val="1076020247"/>
                    </a:ext>
                  </a:extLst>
                </a:gridCol>
                <a:gridCol w="987552">
                  <a:extLst>
                    <a:ext uri="{9D8B030D-6E8A-4147-A177-3AD203B41FA5}">
                      <a16:colId xmlns:a16="http://schemas.microsoft.com/office/drawing/2014/main" val="1045708806"/>
                    </a:ext>
                  </a:extLst>
                </a:gridCol>
                <a:gridCol w="987552">
                  <a:extLst>
                    <a:ext uri="{9D8B030D-6E8A-4147-A177-3AD203B41FA5}">
                      <a16:colId xmlns:a16="http://schemas.microsoft.com/office/drawing/2014/main" val="3111324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97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- 2017-05-26 00:35:10</a:t>
                      </a:r>
                      <a:r>
                        <a:rPr kumimoji="0" lang="es-ES" sz="1000" b="0" i="0" u="none" strike="noStrike" kern="1200" cap="none" spc="0" normalizeH="0" baseline="0" noProof="0">
                          <a:ln>
                            <a:noFill/>
                          </a:ln>
                          <a:solidFill>
                            <a:prstClr val="black"/>
                          </a:solidFill>
                          <a:effectLst/>
                          <a:uLnTx/>
                          <a:uFillTx/>
                          <a:latin typeface="+mn-lt"/>
                          <a:ea typeface="+mn-ea"/>
                          <a:cs typeface="+mn-cs"/>
                        </a:rPr>
                        <a:t>
#LatePost #Repost @mmujerrd:
La Ministra del MMujer,  @janetcamilord  participa en la reunión de GBA ALL-STARTS ACADEMY, invitada por Steven Puig y el banco BHD León,  quienes  integran  una Alianza Global que busca acceso a capital y mercado para las mujeres. 
Durante su intervención en el foro, "Potenciando el Acceso de las Mujeres a los Servicios Financieros"  Camilo  afirmó: "se ha demostrado que la participación social y económica total de las mujeres impulsa el crecimiento".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595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- 2017-05-11 19:22:25</a:t>
                      </a:r>
                      <a:r>
                        <a:rPr kumimoji="0" lang="es-ES" sz="1000" b="0" i="0" u="none" strike="noStrike" kern="1200" cap="none" spc="0" normalizeH="0" baseline="0" noProof="0">
                          <a:ln>
                            <a:noFill/>
                          </a:ln>
                          <a:solidFill>
                            <a:prstClr val="black"/>
                          </a:solidFill>
                          <a:effectLst/>
                          <a:uLnTx/>
                          <a:uFillTx/>
                          <a:latin typeface="+mn-lt"/>
                          <a:ea typeface="+mn-ea"/>
                          <a:cs typeface="+mn-cs"/>
                        </a:rPr>
                        <a:t>
Apoyamos la fiesta dominicana de la música clásica y el talento de los jóvenes músicos porque creemos en el arte y la cultura como enfoque de nuestro compromiso social #FMSD2017 #FMSD #FundacionSinfonia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568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 (Banco BHD León) - 2017-06-02 20:24:48</a:t>
                      </a:r>
                      <a:r>
                        <a:rPr kumimoji="0" lang="en-US" sz="1000" b="0" i="0" u="none" strike="noStrike" kern="1200" cap="none" spc="0" normalizeH="0" baseline="0" noProof="0">
                          <a:ln>
                            <a:noFill/>
                          </a:ln>
                          <a:solidFill>
                            <a:prstClr val="black"/>
                          </a:solidFill>
                          <a:effectLst/>
                          <a:uLnTx/>
                          <a:uFillTx/>
                          <a:latin typeface="+mn-lt"/>
                          <a:ea typeface="+mn-ea"/>
                          <a:cs typeface="+mn-cs"/>
                        </a:rPr>
                        <a:t>
#nominaempresarialbhdleon
#adoarh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2829970"/>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5872188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2017-06-08T15:50:13Z</dcterms:created>
  <dcterms:modified xsi:type="dcterms:W3CDTF">2017-06-08T15:50:36Z</dcterms:modified>
</cp:coreProperties>
</file>