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100</c:v>
                </c:pt>
                <c:pt idx="2">
                  <c:v>100</c:v>
                </c:pt>
                <c:pt idx="3">
                  <c:v>100</c:v>
                </c:pt>
                <c:pt idx="4">
                  <c:v>100</c:v>
                </c:pt>
              </c:numCache>
            </c:numRef>
          </c:val>
          <c:extLst>
            <c:ext xmlns:c16="http://schemas.microsoft.com/office/drawing/2014/chart" uri="{C3380CC4-5D6E-409C-BE32-E72D297353CC}">
              <c16:uniqueId val="{00000000-ABCC-4084-8FE2-41847E007F81}"/>
            </c:ext>
          </c:extLst>
        </c:ser>
        <c:dLbls>
          <c:showLegendKey val="0"/>
          <c:showVal val="0"/>
          <c:showCatName val="0"/>
          <c:showSerName val="0"/>
          <c:showPercent val="0"/>
          <c:showBubbleSize val="0"/>
        </c:dLbls>
        <c:axId val="291592272"/>
        <c:axId val="291595224"/>
      </c:radarChart>
      <c:catAx>
        <c:axId val="29159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95224"/>
        <c:crosses val="autoZero"/>
        <c:auto val="1"/>
        <c:lblAlgn val="ctr"/>
        <c:lblOffset val="100"/>
        <c:noMultiLvlLbl val="0"/>
      </c:catAx>
      <c:valAx>
        <c:axId val="29159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9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7358</c:v>
                </c:pt>
                <c:pt idx="1">
                  <c:v>7368</c:v>
                </c:pt>
                <c:pt idx="2">
                  <c:v>7387</c:v>
                </c:pt>
                <c:pt idx="3">
                  <c:v>7399</c:v>
                </c:pt>
                <c:pt idx="4">
                  <c:v>7406</c:v>
                </c:pt>
                <c:pt idx="5">
                  <c:v>7412</c:v>
                </c:pt>
                <c:pt idx="6">
                  <c:v>7419</c:v>
                </c:pt>
                <c:pt idx="7">
                  <c:v>7424</c:v>
                </c:pt>
                <c:pt idx="8">
                  <c:v>7431</c:v>
                </c:pt>
                <c:pt idx="9">
                  <c:v>7465</c:v>
                </c:pt>
                <c:pt idx="11">
                  <c:v>7541</c:v>
                </c:pt>
                <c:pt idx="12">
                  <c:v>7571</c:v>
                </c:pt>
                <c:pt idx="13">
                  <c:v>7575</c:v>
                </c:pt>
                <c:pt idx="14">
                  <c:v>7581</c:v>
                </c:pt>
                <c:pt idx="17">
                  <c:v>7707</c:v>
                </c:pt>
                <c:pt idx="18">
                  <c:v>7732</c:v>
                </c:pt>
                <c:pt idx="19">
                  <c:v>7748</c:v>
                </c:pt>
                <c:pt idx="20">
                  <c:v>7756</c:v>
                </c:pt>
                <c:pt idx="21">
                  <c:v>7768</c:v>
                </c:pt>
                <c:pt idx="22">
                  <c:v>7800</c:v>
                </c:pt>
                <c:pt idx="23">
                  <c:v>7826</c:v>
                </c:pt>
                <c:pt idx="24">
                  <c:v>7861</c:v>
                </c:pt>
                <c:pt idx="25">
                  <c:v>7876</c:v>
                </c:pt>
                <c:pt idx="26">
                  <c:v>7901</c:v>
                </c:pt>
                <c:pt idx="27">
                  <c:v>7930</c:v>
                </c:pt>
                <c:pt idx="28">
                  <c:v>7943</c:v>
                </c:pt>
                <c:pt idx="29">
                  <c:v>7990</c:v>
                </c:pt>
                <c:pt idx="30">
                  <c:v>8023</c:v>
                </c:pt>
              </c:numCache>
            </c:numRef>
          </c:val>
          <c:smooth val="0"/>
          <c:extLst>
            <c:ext xmlns:c16="http://schemas.microsoft.com/office/drawing/2014/chart" uri="{C3380CC4-5D6E-409C-BE32-E72D297353CC}">
              <c16:uniqueId val="{00000000-FB3B-4858-A08C-6C36BAFE7960}"/>
            </c:ext>
          </c:extLst>
        </c:ser>
        <c:dLbls>
          <c:showLegendKey val="0"/>
          <c:showVal val="0"/>
          <c:showCatName val="0"/>
          <c:showSerName val="0"/>
          <c:showPercent val="0"/>
          <c:showBubbleSize val="0"/>
        </c:dLbls>
        <c:smooth val="0"/>
        <c:axId val="291591616"/>
        <c:axId val="291591944"/>
      </c:lineChart>
      <c:catAx>
        <c:axId val="29159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91944"/>
        <c:crosses val="autoZero"/>
        <c:auto val="1"/>
        <c:lblAlgn val="ctr"/>
        <c:lblOffset val="100"/>
        <c:noMultiLvlLbl val="0"/>
      </c:catAx>
      <c:valAx>
        <c:axId val="29159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9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8</c:v>
                </c:pt>
                <c:pt idx="1">
                  <c:v>10</c:v>
                </c:pt>
                <c:pt idx="2">
                  <c:v>19</c:v>
                </c:pt>
                <c:pt idx="3">
                  <c:v>12</c:v>
                </c:pt>
                <c:pt idx="4">
                  <c:v>7</c:v>
                </c:pt>
                <c:pt idx="5">
                  <c:v>6</c:v>
                </c:pt>
                <c:pt idx="6">
                  <c:v>7</c:v>
                </c:pt>
                <c:pt idx="7">
                  <c:v>5</c:v>
                </c:pt>
                <c:pt idx="8">
                  <c:v>7</c:v>
                </c:pt>
                <c:pt idx="9">
                  <c:v>34</c:v>
                </c:pt>
                <c:pt idx="11">
                  <c:v>76</c:v>
                </c:pt>
                <c:pt idx="12">
                  <c:v>30</c:v>
                </c:pt>
                <c:pt idx="13">
                  <c:v>4</c:v>
                </c:pt>
                <c:pt idx="14">
                  <c:v>6</c:v>
                </c:pt>
                <c:pt idx="17">
                  <c:v>126</c:v>
                </c:pt>
                <c:pt idx="18">
                  <c:v>25</c:v>
                </c:pt>
                <c:pt idx="19">
                  <c:v>16</c:v>
                </c:pt>
                <c:pt idx="20">
                  <c:v>8</c:v>
                </c:pt>
                <c:pt idx="21">
                  <c:v>12</c:v>
                </c:pt>
                <c:pt idx="22">
                  <c:v>32</c:v>
                </c:pt>
                <c:pt idx="23">
                  <c:v>26</c:v>
                </c:pt>
                <c:pt idx="24">
                  <c:v>35</c:v>
                </c:pt>
                <c:pt idx="25">
                  <c:v>15</c:v>
                </c:pt>
                <c:pt idx="26">
                  <c:v>25</c:v>
                </c:pt>
                <c:pt idx="27">
                  <c:v>29</c:v>
                </c:pt>
                <c:pt idx="28">
                  <c:v>13</c:v>
                </c:pt>
                <c:pt idx="29">
                  <c:v>47</c:v>
                </c:pt>
                <c:pt idx="30">
                  <c:v>33</c:v>
                </c:pt>
              </c:numCache>
            </c:numRef>
          </c:val>
          <c:smooth val="0"/>
          <c:extLst>
            <c:ext xmlns:c16="http://schemas.microsoft.com/office/drawing/2014/chart" uri="{C3380CC4-5D6E-409C-BE32-E72D297353CC}">
              <c16:uniqueId val="{00000000-8A05-4022-8C7D-D595C4A15710}"/>
            </c:ext>
          </c:extLst>
        </c:ser>
        <c:dLbls>
          <c:showLegendKey val="0"/>
          <c:showVal val="0"/>
          <c:showCatName val="0"/>
          <c:showSerName val="0"/>
          <c:showPercent val="0"/>
          <c:showBubbleSize val="0"/>
        </c:dLbls>
        <c:smooth val="0"/>
        <c:axId val="291328032"/>
        <c:axId val="291322784"/>
      </c:lineChart>
      <c:catAx>
        <c:axId val="29132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2784"/>
        <c:crosses val="autoZero"/>
        <c:auto val="1"/>
        <c:lblAlgn val="ctr"/>
        <c:lblOffset val="100"/>
        <c:noMultiLvlLbl val="0"/>
      </c:catAx>
      <c:valAx>
        <c:axId val="29132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2</c:v>
                </c:pt>
                <c:pt idx="1">
                  <c:v>1</c:v>
                </c:pt>
                <c:pt idx="2">
                  <c:v>0</c:v>
                </c:pt>
                <c:pt idx="3">
                  <c:v>2</c:v>
                </c:pt>
                <c:pt idx="4">
                  <c:v>3</c:v>
                </c:pt>
                <c:pt idx="5">
                  <c:v>2</c:v>
                </c:pt>
                <c:pt idx="6">
                  <c:v>2</c:v>
                </c:pt>
                <c:pt idx="7">
                  <c:v>1</c:v>
                </c:pt>
                <c:pt idx="8">
                  <c:v>2</c:v>
                </c:pt>
                <c:pt idx="9">
                  <c:v>1</c:v>
                </c:pt>
                <c:pt idx="10">
                  <c:v>0</c:v>
                </c:pt>
                <c:pt idx="11">
                  <c:v>0</c:v>
                </c:pt>
                <c:pt idx="12">
                  <c:v>1</c:v>
                </c:pt>
                <c:pt idx="13">
                  <c:v>1</c:v>
                </c:pt>
                <c:pt idx="14">
                  <c:v>1</c:v>
                </c:pt>
                <c:pt idx="15">
                  <c:v>6</c:v>
                </c:pt>
                <c:pt idx="16">
                  <c:v>1</c:v>
                </c:pt>
                <c:pt idx="17">
                  <c:v>1</c:v>
                </c:pt>
                <c:pt idx="18">
                  <c:v>0</c:v>
                </c:pt>
                <c:pt idx="19">
                  <c:v>1</c:v>
                </c:pt>
                <c:pt idx="20">
                  <c:v>1</c:v>
                </c:pt>
                <c:pt idx="21">
                  <c:v>0</c:v>
                </c:pt>
                <c:pt idx="22">
                  <c:v>0</c:v>
                </c:pt>
                <c:pt idx="23">
                  <c:v>0</c:v>
                </c:pt>
                <c:pt idx="24">
                  <c:v>2</c:v>
                </c:pt>
                <c:pt idx="25">
                  <c:v>2</c:v>
                </c:pt>
                <c:pt idx="26">
                  <c:v>2</c:v>
                </c:pt>
                <c:pt idx="27">
                  <c:v>1</c:v>
                </c:pt>
                <c:pt idx="28">
                  <c:v>0</c:v>
                </c:pt>
                <c:pt idx="29">
                  <c:v>0</c:v>
                </c:pt>
                <c:pt idx="30">
                  <c:v>0</c:v>
                </c:pt>
              </c:numCache>
            </c:numRef>
          </c:val>
          <c:smooth val="0"/>
          <c:extLst>
            <c:ext xmlns:c16="http://schemas.microsoft.com/office/drawing/2014/chart" uri="{C3380CC4-5D6E-409C-BE32-E72D297353CC}">
              <c16:uniqueId val="{00000000-513F-459E-BBA1-48D669A9FA56}"/>
            </c:ext>
          </c:extLst>
        </c:ser>
        <c:dLbls>
          <c:showLegendKey val="0"/>
          <c:showVal val="0"/>
          <c:showCatName val="0"/>
          <c:showSerName val="0"/>
          <c:showPercent val="0"/>
          <c:showBubbleSize val="0"/>
        </c:dLbls>
        <c:smooth val="0"/>
        <c:axId val="291325736"/>
        <c:axId val="291326064"/>
      </c:lineChart>
      <c:catAx>
        <c:axId val="29132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6064"/>
        <c:crosses val="autoZero"/>
        <c:auto val="1"/>
        <c:lblAlgn val="ctr"/>
        <c:lblOffset val="100"/>
        <c:noMultiLvlLbl val="0"/>
      </c:catAx>
      <c:valAx>
        <c:axId val="29132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32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0.11558335599673999</c:v>
                </c:pt>
                <c:pt idx="1">
                  <c:v>0.10865136493277</c:v>
                </c:pt>
                <c:pt idx="2">
                  <c:v>0</c:v>
                </c:pt>
                <c:pt idx="3">
                  <c:v>8.1157852022182994E-2</c:v>
                </c:pt>
                <c:pt idx="4">
                  <c:v>3.1523011798612999E-2</c:v>
                </c:pt>
                <c:pt idx="5">
                  <c:v>4.7239843433661999E-2</c:v>
                </c:pt>
                <c:pt idx="6">
                  <c:v>6.7430883344572007E-2</c:v>
                </c:pt>
                <c:pt idx="7">
                  <c:v>5.3901091497103003E-2</c:v>
                </c:pt>
                <c:pt idx="8">
                  <c:v>4.7125353440151001E-2</c:v>
                </c:pt>
                <c:pt idx="9">
                  <c:v>5.3705692803436997E-2</c:v>
                </c:pt>
                <c:pt idx="10">
                  <c:v>0</c:v>
                </c:pt>
                <c:pt idx="11">
                  <c:v>0</c:v>
                </c:pt>
                <c:pt idx="12">
                  <c:v>3.9703546850184998E-2</c:v>
                </c:pt>
                <c:pt idx="13">
                  <c:v>5.2819226198335997E-2</c:v>
                </c:pt>
                <c:pt idx="14">
                  <c:v>6.5980469780945003E-2</c:v>
                </c:pt>
                <c:pt idx="15">
                  <c:v>0</c:v>
                </c:pt>
                <c:pt idx="16">
                  <c:v>0</c:v>
                </c:pt>
                <c:pt idx="17">
                  <c:v>7.8492935635793001E-2</c:v>
                </c:pt>
                <c:pt idx="18">
                  <c:v>0</c:v>
                </c:pt>
                <c:pt idx="19">
                  <c:v>0.10335917312661</c:v>
                </c:pt>
                <c:pt idx="20">
                  <c:v>0.11609907120743</c:v>
                </c:pt>
                <c:pt idx="21">
                  <c:v>0</c:v>
                </c:pt>
                <c:pt idx="22">
                  <c:v>0</c:v>
                </c:pt>
                <c:pt idx="23">
                  <c:v>0</c:v>
                </c:pt>
                <c:pt idx="24">
                  <c:v>0.2550044625781</c:v>
                </c:pt>
                <c:pt idx="25">
                  <c:v>0.25419420437214002</c:v>
                </c:pt>
                <c:pt idx="26">
                  <c:v>8.8742393509128006E-2</c:v>
                </c:pt>
                <c:pt idx="27">
                  <c:v>2.5268477574226001E-2</c:v>
                </c:pt>
                <c:pt idx="28">
                  <c:v>0</c:v>
                </c:pt>
                <c:pt idx="29">
                  <c:v>0</c:v>
                </c:pt>
                <c:pt idx="30">
                  <c:v>0</c:v>
                </c:pt>
              </c:numCache>
            </c:numRef>
          </c:val>
          <c:smooth val="0"/>
          <c:extLst>
            <c:ext xmlns:c16="http://schemas.microsoft.com/office/drawing/2014/chart" uri="{C3380CC4-5D6E-409C-BE32-E72D297353CC}">
              <c16:uniqueId val="{00000000-E767-4035-960E-85BEC625D8F5}"/>
            </c:ext>
          </c:extLst>
        </c:ser>
        <c:dLbls>
          <c:showLegendKey val="0"/>
          <c:showVal val="0"/>
          <c:showCatName val="0"/>
          <c:showSerName val="0"/>
          <c:showPercent val="0"/>
          <c:showBubbleSize val="0"/>
        </c:dLbls>
        <c:smooth val="0"/>
        <c:axId val="246719264"/>
        <c:axId val="246719592"/>
      </c:lineChart>
      <c:catAx>
        <c:axId val="24671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9592"/>
        <c:crosses val="autoZero"/>
        <c:auto val="1"/>
        <c:lblAlgn val="ctr"/>
        <c:lblOffset val="100"/>
        <c:noMultiLvlLbl val="0"/>
      </c:catAx>
      <c:valAx>
        <c:axId val="24671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291</c:v>
                </c:pt>
              </c:numCache>
            </c:numRef>
          </c:val>
          <c:extLst>
            <c:ext xmlns:c16="http://schemas.microsoft.com/office/drawing/2014/chart" uri="{C3380CC4-5D6E-409C-BE32-E72D297353CC}">
              <c16:uniqueId val="{00000000-52CC-48F4-A406-CAD5B047401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4</c:v>
                </c:pt>
              </c:numCache>
            </c:numRef>
          </c:val>
          <c:extLst>
            <c:ext xmlns:c16="http://schemas.microsoft.com/office/drawing/2014/chart" uri="{C3380CC4-5D6E-409C-BE32-E72D297353CC}">
              <c16:uniqueId val="{00000001-52CC-48F4-A406-CAD5B0474010}"/>
            </c:ext>
          </c:extLst>
        </c:ser>
        <c:dLbls>
          <c:showLegendKey val="0"/>
          <c:showVal val="0"/>
          <c:showCatName val="0"/>
          <c:showSerName val="0"/>
          <c:showPercent val="0"/>
          <c:showBubbleSize val="0"/>
        </c:dLbls>
        <c:gapWidth val="150"/>
        <c:overlap val="100"/>
        <c:axId val="246714672"/>
        <c:axId val="246716968"/>
      </c:barChart>
      <c:catAx>
        <c:axId val="24671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6968"/>
        <c:crosses val="autoZero"/>
        <c:auto val="1"/>
        <c:lblAlgn val="ctr"/>
        <c:lblOffset val="100"/>
        <c:noMultiLvlLbl val="0"/>
      </c:catAx>
      <c:valAx>
        <c:axId val="246716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0.11558335599673999</c:v>
                </c:pt>
                <c:pt idx="1">
                  <c:v>0.10865136493277</c:v>
                </c:pt>
                <c:pt idx="2">
                  <c:v>0</c:v>
                </c:pt>
                <c:pt idx="3">
                  <c:v>8.1157852022182994E-2</c:v>
                </c:pt>
                <c:pt idx="4">
                  <c:v>3.1523011798612999E-2</c:v>
                </c:pt>
                <c:pt idx="5">
                  <c:v>4.7239843433661999E-2</c:v>
                </c:pt>
                <c:pt idx="6">
                  <c:v>6.7430883344572007E-2</c:v>
                </c:pt>
                <c:pt idx="7">
                  <c:v>5.3901091497103003E-2</c:v>
                </c:pt>
                <c:pt idx="8">
                  <c:v>4.7125353440151001E-2</c:v>
                </c:pt>
                <c:pt idx="9">
                  <c:v>5.3705692803436997E-2</c:v>
                </c:pt>
                <c:pt idx="10">
                  <c:v>0</c:v>
                </c:pt>
                <c:pt idx="11">
                  <c:v>0</c:v>
                </c:pt>
                <c:pt idx="12">
                  <c:v>3.9703546850184998E-2</c:v>
                </c:pt>
                <c:pt idx="13">
                  <c:v>5.2819226198335997E-2</c:v>
                </c:pt>
                <c:pt idx="14">
                  <c:v>6.5980469780945003E-2</c:v>
                </c:pt>
                <c:pt idx="15">
                  <c:v>0</c:v>
                </c:pt>
                <c:pt idx="16">
                  <c:v>0</c:v>
                </c:pt>
                <c:pt idx="17">
                  <c:v>7.8492935635793001E-2</c:v>
                </c:pt>
                <c:pt idx="18">
                  <c:v>0</c:v>
                </c:pt>
                <c:pt idx="19">
                  <c:v>0.10335917312661</c:v>
                </c:pt>
                <c:pt idx="20">
                  <c:v>0.11609907120743</c:v>
                </c:pt>
                <c:pt idx="21">
                  <c:v>0</c:v>
                </c:pt>
                <c:pt idx="22">
                  <c:v>0</c:v>
                </c:pt>
                <c:pt idx="23">
                  <c:v>0</c:v>
                </c:pt>
                <c:pt idx="24">
                  <c:v>0.2550044625781</c:v>
                </c:pt>
                <c:pt idx="25">
                  <c:v>0.25419420437214002</c:v>
                </c:pt>
                <c:pt idx="26">
                  <c:v>8.8742393509128006E-2</c:v>
                </c:pt>
                <c:pt idx="27">
                  <c:v>2.5268477574226001E-2</c:v>
                </c:pt>
                <c:pt idx="28">
                  <c:v>0</c:v>
                </c:pt>
                <c:pt idx="29">
                  <c:v>0</c:v>
                </c:pt>
                <c:pt idx="30">
                  <c:v>0</c:v>
                </c:pt>
              </c:numCache>
            </c:numRef>
          </c:val>
          <c:smooth val="0"/>
          <c:extLst>
            <c:ext xmlns:c16="http://schemas.microsoft.com/office/drawing/2014/chart" uri="{C3380CC4-5D6E-409C-BE32-E72D297353CC}">
              <c16:uniqueId val="{00000000-5926-47E9-B305-6D31C75297FC}"/>
            </c:ext>
          </c:extLst>
        </c:ser>
        <c:dLbls>
          <c:showLegendKey val="0"/>
          <c:showVal val="0"/>
          <c:showCatName val="0"/>
          <c:showSerName val="0"/>
          <c:showPercent val="0"/>
          <c:showBubbleSize val="0"/>
        </c:dLbls>
        <c:smooth val="0"/>
        <c:axId val="293996312"/>
        <c:axId val="293997952"/>
      </c:lineChart>
      <c:catAx>
        <c:axId val="29399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97952"/>
        <c:crosses val="autoZero"/>
        <c:auto val="1"/>
        <c:lblAlgn val="ctr"/>
        <c:lblOffset val="100"/>
        <c:noMultiLvlLbl val="0"/>
      </c:catAx>
      <c:valAx>
        <c:axId val="29399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9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9.3167859874509998E-2</c:v>
                </c:pt>
                <c:pt idx="2">
                  <c:v>0</c:v>
                </c:pt>
                <c:pt idx="3">
                  <c:v>0</c:v>
                </c:pt>
              </c:numCache>
            </c:numRef>
          </c:val>
          <c:extLst>
            <c:ext xmlns:c16="http://schemas.microsoft.com/office/drawing/2014/chart" uri="{C3380CC4-5D6E-409C-BE32-E72D297353CC}">
              <c16:uniqueId val="{00000000-2AD4-400A-B23D-E0189AEF4BA6}"/>
            </c:ext>
          </c:extLst>
        </c:ser>
        <c:dLbls>
          <c:showLegendKey val="0"/>
          <c:showVal val="0"/>
          <c:showCatName val="0"/>
          <c:showSerName val="0"/>
          <c:showPercent val="0"/>
          <c:showBubbleSize val="0"/>
        </c:dLbls>
        <c:gapWidth val="219"/>
        <c:overlap val="-27"/>
        <c:axId val="293996640"/>
        <c:axId val="293997296"/>
      </c:barChart>
      <c:catAx>
        <c:axId val="29399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97296"/>
        <c:crosses val="autoZero"/>
        <c:auto val="1"/>
        <c:lblAlgn val="ctr"/>
        <c:lblOffset val="100"/>
        <c:noMultiLvlLbl val="0"/>
      </c:catAx>
      <c:valAx>
        <c:axId val="29399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9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5.2015604681404003E-2</c:v>
                </c:pt>
                <c:pt idx="3">
                  <c:v>0</c:v>
                </c:pt>
                <c:pt idx="4">
                  <c:v>0</c:v>
                </c:pt>
                <c:pt idx="5">
                  <c:v>0</c:v>
                </c:pt>
                <c:pt idx="6">
                  <c:v>0</c:v>
                </c:pt>
                <c:pt idx="7">
                  <c:v>0</c:v>
                </c:pt>
                <c:pt idx="8">
                  <c:v>0</c:v>
                </c:pt>
                <c:pt idx="9">
                  <c:v>0</c:v>
                </c:pt>
                <c:pt idx="10">
                  <c:v>0</c:v>
                </c:pt>
                <c:pt idx="11">
                  <c:v>0.20806241872562001</c:v>
                </c:pt>
                <c:pt idx="12">
                  <c:v>0</c:v>
                </c:pt>
                <c:pt idx="13">
                  <c:v>0.10511486779367001</c:v>
                </c:pt>
                <c:pt idx="14">
                  <c:v>9.4928478543562997E-2</c:v>
                </c:pt>
                <c:pt idx="15">
                  <c:v>7.8023407022107E-2</c:v>
                </c:pt>
                <c:pt idx="16">
                  <c:v>0</c:v>
                </c:pt>
                <c:pt idx="17">
                  <c:v>6.5019505851756004E-2</c:v>
                </c:pt>
                <c:pt idx="18">
                  <c:v>2.6007802340702001E-2</c:v>
                </c:pt>
                <c:pt idx="19">
                  <c:v>0</c:v>
                </c:pt>
                <c:pt idx="20">
                  <c:v>0.15604681404421</c:v>
                </c:pt>
                <c:pt idx="21">
                  <c:v>7.8023407022107E-2</c:v>
                </c:pt>
                <c:pt idx="22">
                  <c:v>0.36410923276982998</c:v>
                </c:pt>
                <c:pt idx="23">
                  <c:v>0</c:v>
                </c:pt>
              </c:numCache>
            </c:numRef>
          </c:val>
          <c:smooth val="0"/>
          <c:extLst>
            <c:ext xmlns:c16="http://schemas.microsoft.com/office/drawing/2014/chart" uri="{C3380CC4-5D6E-409C-BE32-E72D297353CC}">
              <c16:uniqueId val="{00000000-AD3E-494E-BC1B-81CC216C0936}"/>
            </c:ext>
          </c:extLst>
        </c:ser>
        <c:dLbls>
          <c:showLegendKey val="0"/>
          <c:showVal val="0"/>
          <c:showCatName val="0"/>
          <c:showSerName val="0"/>
          <c:showPercent val="0"/>
          <c:showBubbleSize val="0"/>
        </c:dLbls>
        <c:smooth val="0"/>
        <c:axId val="245970984"/>
        <c:axId val="245968688"/>
      </c:lineChart>
      <c:catAx>
        <c:axId val="245970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68688"/>
        <c:crosses val="autoZero"/>
        <c:auto val="1"/>
        <c:lblAlgn val="ctr"/>
        <c:lblOffset val="100"/>
        <c:noMultiLvlLbl val="0"/>
      </c:catAx>
      <c:valAx>
        <c:axId val="24596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7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8.4525357607281998E-2</c:v>
                </c:pt>
                <c:pt idx="1">
                  <c:v>0.12570437798006001</c:v>
                </c:pt>
                <c:pt idx="2">
                  <c:v>0.13003901170351001</c:v>
                </c:pt>
                <c:pt idx="3">
                  <c:v>0.15084525357607001</c:v>
                </c:pt>
                <c:pt idx="4">
                  <c:v>0.12223667100130001</c:v>
                </c:pt>
                <c:pt idx="5">
                  <c:v>6.9354139575206003E-2</c:v>
                </c:pt>
                <c:pt idx="6">
                  <c:v>6.5019505851756004E-2</c:v>
                </c:pt>
              </c:numCache>
            </c:numRef>
          </c:val>
          <c:extLst>
            <c:ext xmlns:c16="http://schemas.microsoft.com/office/drawing/2014/chart" uri="{C3380CC4-5D6E-409C-BE32-E72D297353CC}">
              <c16:uniqueId val="{00000000-0C7C-47B2-A993-13354E3C7205}"/>
            </c:ext>
          </c:extLst>
        </c:ser>
        <c:dLbls>
          <c:showLegendKey val="0"/>
          <c:showVal val="0"/>
          <c:showCatName val="0"/>
          <c:showSerName val="0"/>
          <c:showPercent val="0"/>
          <c:showBubbleSize val="0"/>
        </c:dLbls>
        <c:gapWidth val="219"/>
        <c:overlap val="-27"/>
        <c:axId val="297700784"/>
        <c:axId val="297702752"/>
      </c:barChart>
      <c:catAx>
        <c:axId val="297700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2752"/>
        <c:crosses val="autoZero"/>
        <c:auto val="1"/>
        <c:lblAlgn val="ctr"/>
        <c:lblOffset val="100"/>
        <c:noMultiLvlLbl val="0"/>
      </c:catAx>
      <c:valAx>
        <c:axId val="29770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8</c:v>
                </c:pt>
                <c:pt idx="1">
                  <c:v>7</c:v>
                </c:pt>
                <c:pt idx="2">
                  <c:v>0</c:v>
                </c:pt>
                <c:pt idx="3">
                  <c:v>6</c:v>
                </c:pt>
                <c:pt idx="4">
                  <c:v>2</c:v>
                </c:pt>
                <c:pt idx="5">
                  <c:v>3</c:v>
                </c:pt>
                <c:pt idx="6">
                  <c:v>5</c:v>
                </c:pt>
                <c:pt idx="7">
                  <c:v>4</c:v>
                </c:pt>
                <c:pt idx="8">
                  <c:v>3</c:v>
                </c:pt>
                <c:pt idx="9">
                  <c:v>4</c:v>
                </c:pt>
                <c:pt idx="10">
                  <c:v>0</c:v>
                </c:pt>
                <c:pt idx="11">
                  <c:v>0</c:v>
                </c:pt>
                <c:pt idx="12">
                  <c:v>3</c:v>
                </c:pt>
                <c:pt idx="13">
                  <c:v>4</c:v>
                </c:pt>
                <c:pt idx="14">
                  <c:v>5</c:v>
                </c:pt>
                <c:pt idx="15">
                  <c:v>11</c:v>
                </c:pt>
                <c:pt idx="16">
                  <c:v>15</c:v>
                </c:pt>
                <c:pt idx="17">
                  <c:v>6</c:v>
                </c:pt>
                <c:pt idx="18">
                  <c:v>0</c:v>
                </c:pt>
                <c:pt idx="19">
                  <c:v>8</c:v>
                </c:pt>
                <c:pt idx="20">
                  <c:v>9</c:v>
                </c:pt>
                <c:pt idx="21">
                  <c:v>0</c:v>
                </c:pt>
                <c:pt idx="22">
                  <c:v>0</c:v>
                </c:pt>
                <c:pt idx="23">
                  <c:v>0</c:v>
                </c:pt>
                <c:pt idx="24">
                  <c:v>19</c:v>
                </c:pt>
                <c:pt idx="25">
                  <c:v>20</c:v>
                </c:pt>
                <c:pt idx="26">
                  <c:v>7</c:v>
                </c:pt>
                <c:pt idx="27">
                  <c:v>2</c:v>
                </c:pt>
                <c:pt idx="28">
                  <c:v>0</c:v>
                </c:pt>
                <c:pt idx="29">
                  <c:v>0</c:v>
                </c:pt>
                <c:pt idx="30">
                  <c:v>0</c:v>
                </c:pt>
              </c:numCache>
            </c:numRef>
          </c:val>
          <c:smooth val="0"/>
          <c:extLst>
            <c:ext xmlns:c16="http://schemas.microsoft.com/office/drawing/2014/chart" uri="{C3380CC4-5D6E-409C-BE32-E72D297353CC}">
              <c16:uniqueId val="{00000000-C942-4181-86D7-EDE724649D02}"/>
            </c:ext>
          </c:extLst>
        </c:ser>
        <c:dLbls>
          <c:showLegendKey val="0"/>
          <c:showVal val="0"/>
          <c:showCatName val="0"/>
          <c:showSerName val="0"/>
          <c:showPercent val="0"/>
          <c:showBubbleSize val="0"/>
        </c:dLbls>
        <c:smooth val="0"/>
        <c:axId val="297701440"/>
        <c:axId val="297700456"/>
      </c:lineChart>
      <c:catAx>
        <c:axId val="29770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0456"/>
        <c:crosses val="autoZero"/>
        <c:auto val="1"/>
        <c:lblAlgn val="ctr"/>
        <c:lblOffset val="100"/>
        <c:noMultiLvlLbl val="0"/>
      </c:catAx>
      <c:valAx>
        <c:axId val="29770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0CC-41BC-A694-3207B8A1F7D6}"/>
            </c:ext>
          </c:extLst>
        </c:ser>
        <c:dLbls>
          <c:showLegendKey val="0"/>
          <c:showVal val="0"/>
          <c:showCatName val="0"/>
          <c:showSerName val="0"/>
          <c:showPercent val="0"/>
          <c:showBubbleSize val="0"/>
        </c:dLbls>
        <c:smooth val="0"/>
        <c:axId val="297693568"/>
        <c:axId val="297693896"/>
      </c:lineChart>
      <c:catAx>
        <c:axId val="29769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93896"/>
        <c:crosses val="autoZero"/>
        <c:auto val="1"/>
        <c:lblAlgn val="ctr"/>
        <c:lblOffset val="100"/>
        <c:noMultiLvlLbl val="0"/>
      </c:catAx>
      <c:valAx>
        <c:axId val="29769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9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Sheet1!$A$2:$A$32</c:f>
              <c:strCache>
                <c:ptCount val="31"/>
                <c:pt idx="0">
                  <c:v>8/5/2017</c:v>
                </c:pt>
                <c:pt idx="1">
                  <c:v>9/5/2017</c:v>
                </c:pt>
                <c:pt idx="2">
                  <c:v>10/5/2017</c:v>
                </c:pt>
                <c:pt idx="3">
                  <c:v>11/5/2017</c:v>
                </c:pt>
                <c:pt idx="4">
                  <c:v>12/5/2017</c:v>
                </c:pt>
                <c:pt idx="5">
                  <c:v>13/05/2017</c:v>
                </c:pt>
                <c:pt idx="6">
                  <c:v>14/05/2017</c:v>
                </c:pt>
                <c:pt idx="7">
                  <c:v>15/05/2017</c:v>
                </c:pt>
                <c:pt idx="8">
                  <c:v>16/05/2017</c:v>
                </c:pt>
                <c:pt idx="9">
                  <c:v>17/05/2017</c:v>
                </c:pt>
                <c:pt idx="10">
                  <c:v>18/05/2017</c:v>
                </c:pt>
                <c:pt idx="11">
                  <c:v>19/05/2017</c:v>
                </c:pt>
                <c:pt idx="12">
                  <c:v>20/05/2017</c:v>
                </c:pt>
                <c:pt idx="13">
                  <c:v>21/05/2017</c:v>
                </c:pt>
                <c:pt idx="14">
                  <c:v>22/05/2017</c:v>
                </c:pt>
                <c:pt idx="15">
                  <c:v>23/05/2017</c:v>
                </c:pt>
                <c:pt idx="16">
                  <c:v>24/05/2017</c:v>
                </c:pt>
                <c:pt idx="17">
                  <c:v>25/05/2017</c:v>
                </c:pt>
                <c:pt idx="18">
                  <c:v>26/05/2017</c:v>
                </c:pt>
                <c:pt idx="19">
                  <c:v>27/05/2017</c:v>
                </c:pt>
                <c:pt idx="20">
                  <c:v>28/05/2017</c:v>
                </c:pt>
                <c:pt idx="21">
                  <c:v>29/05/2017</c:v>
                </c:pt>
                <c:pt idx="22">
                  <c:v>30/05/2017</c:v>
                </c:pt>
                <c:pt idx="23">
                  <c:v>31/05/2017</c:v>
                </c:pt>
                <c:pt idx="24">
                  <c:v>1/6/2017</c:v>
                </c:pt>
                <c:pt idx="25">
                  <c:v>2/6/2017</c:v>
                </c:pt>
                <c:pt idx="26">
                  <c:v>3/6/2017</c:v>
                </c:pt>
                <c:pt idx="27">
                  <c:v>4/6/2017</c:v>
                </c:pt>
                <c:pt idx="28">
                  <c:v>5/6/2017</c:v>
                </c:pt>
                <c:pt idx="29">
                  <c:v>6/6/2017</c:v>
                </c:pt>
                <c:pt idx="30">
                  <c:v>7/6/2017</c:v>
                </c:pt>
              </c:strCache>
            </c:strRef>
          </c:cat>
          <c:val>
            <c:numRef>
              <c:f>Sheet1!$B$2:$B$32</c:f>
              <c:numCache>
                <c:formatCode>General</c:formatCode>
                <c:ptCount val="31"/>
                <c:pt idx="0">
                  <c:v>8</c:v>
                </c:pt>
                <c:pt idx="1">
                  <c:v>8</c:v>
                </c:pt>
                <c:pt idx="2">
                  <c:v>0</c:v>
                </c:pt>
                <c:pt idx="3">
                  <c:v>6</c:v>
                </c:pt>
                <c:pt idx="4">
                  <c:v>2</c:v>
                </c:pt>
                <c:pt idx="5">
                  <c:v>3</c:v>
                </c:pt>
                <c:pt idx="6">
                  <c:v>5</c:v>
                </c:pt>
                <c:pt idx="7">
                  <c:v>4</c:v>
                </c:pt>
                <c:pt idx="8">
                  <c:v>3</c:v>
                </c:pt>
                <c:pt idx="9">
                  <c:v>4</c:v>
                </c:pt>
                <c:pt idx="10">
                  <c:v>0</c:v>
                </c:pt>
                <c:pt idx="11">
                  <c:v>0</c:v>
                </c:pt>
                <c:pt idx="12">
                  <c:v>3</c:v>
                </c:pt>
                <c:pt idx="13">
                  <c:v>4</c:v>
                </c:pt>
                <c:pt idx="14">
                  <c:v>5</c:v>
                </c:pt>
                <c:pt idx="15">
                  <c:v>12</c:v>
                </c:pt>
                <c:pt idx="16">
                  <c:v>16</c:v>
                </c:pt>
                <c:pt idx="17">
                  <c:v>6</c:v>
                </c:pt>
                <c:pt idx="18">
                  <c:v>0</c:v>
                </c:pt>
                <c:pt idx="19">
                  <c:v>8</c:v>
                </c:pt>
                <c:pt idx="20">
                  <c:v>9</c:v>
                </c:pt>
                <c:pt idx="21">
                  <c:v>0</c:v>
                </c:pt>
                <c:pt idx="22">
                  <c:v>0</c:v>
                </c:pt>
                <c:pt idx="23">
                  <c:v>0</c:v>
                </c:pt>
                <c:pt idx="24">
                  <c:v>20</c:v>
                </c:pt>
                <c:pt idx="25">
                  <c:v>20</c:v>
                </c:pt>
                <c:pt idx="26">
                  <c:v>7</c:v>
                </c:pt>
                <c:pt idx="27">
                  <c:v>2</c:v>
                </c:pt>
                <c:pt idx="28">
                  <c:v>0</c:v>
                </c:pt>
                <c:pt idx="29">
                  <c:v>0</c:v>
                </c:pt>
                <c:pt idx="30">
                  <c:v>0</c:v>
                </c:pt>
              </c:numCache>
            </c:numRef>
          </c:val>
          <c:smooth val="0"/>
          <c:extLst>
            <c:ext xmlns:c16="http://schemas.microsoft.com/office/drawing/2014/chart" uri="{C3380CC4-5D6E-409C-BE32-E72D297353CC}">
              <c16:uniqueId val="{00000000-EC82-4DC3-B9EC-D6ADB623C12E}"/>
            </c:ext>
          </c:extLst>
        </c:ser>
        <c:dLbls>
          <c:showLegendKey val="0"/>
          <c:showVal val="0"/>
          <c:showCatName val="0"/>
          <c:showSerName val="0"/>
          <c:showPercent val="0"/>
          <c:showBubbleSize val="0"/>
        </c:dLbls>
        <c:smooth val="0"/>
        <c:axId val="297706032"/>
        <c:axId val="297705704"/>
      </c:lineChart>
      <c:catAx>
        <c:axId val="29770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5704"/>
        <c:crosses val="autoZero"/>
        <c:auto val="1"/>
        <c:lblAlgn val="ctr"/>
        <c:lblOffset val="100"/>
        <c:noMultiLvlLbl val="0"/>
      </c:catAx>
      <c:valAx>
        <c:axId val="29770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0</c:v>
                </c:pt>
              </c:numCache>
            </c:numRef>
          </c:val>
          <c:extLst>
            <c:ext xmlns:c16="http://schemas.microsoft.com/office/drawing/2014/chart" uri="{C3380CC4-5D6E-409C-BE32-E72D297353CC}">
              <c16:uniqueId val="{00000000-5ABA-4830-BC6E-76F92141E92F}"/>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0</c:v>
                </c:pt>
              </c:numCache>
            </c:numRef>
          </c:val>
          <c:extLst>
            <c:ext xmlns:c16="http://schemas.microsoft.com/office/drawing/2014/chart" uri="{C3380CC4-5D6E-409C-BE32-E72D297353CC}">
              <c16:uniqueId val="{00000001-5ABA-4830-BC6E-76F92141E92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36</c:v>
                </c:pt>
              </c:numCache>
            </c:numRef>
          </c:val>
          <c:extLst>
            <c:ext xmlns:c16="http://schemas.microsoft.com/office/drawing/2014/chart" uri="{C3380CC4-5D6E-409C-BE32-E72D297353CC}">
              <c16:uniqueId val="{00000002-5ABA-4830-BC6E-76F92141E92F}"/>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0</c:v>
                </c:pt>
              </c:numCache>
            </c:numRef>
          </c:val>
          <c:extLst>
            <c:ext xmlns:c16="http://schemas.microsoft.com/office/drawing/2014/chart" uri="{C3380CC4-5D6E-409C-BE32-E72D297353CC}">
              <c16:uniqueId val="{00000003-5ABA-4830-BC6E-76F92141E92F}"/>
            </c:ext>
          </c:extLst>
        </c:ser>
        <c:dLbls>
          <c:showLegendKey val="0"/>
          <c:showVal val="0"/>
          <c:showCatName val="0"/>
          <c:showSerName val="0"/>
          <c:showPercent val="0"/>
          <c:showBubbleSize val="0"/>
        </c:dLbls>
        <c:gapWidth val="150"/>
        <c:overlap val="100"/>
        <c:axId val="246714344"/>
        <c:axId val="246715656"/>
      </c:barChart>
      <c:catAx>
        <c:axId val="24671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5656"/>
        <c:crosses val="autoZero"/>
        <c:auto val="1"/>
        <c:lblAlgn val="ctr"/>
        <c:lblOffset val="100"/>
        <c:noMultiLvlLbl val="0"/>
      </c:catAx>
      <c:valAx>
        <c:axId val="246715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1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9</c:v>
                </c:pt>
                <c:pt idx="2">
                  <c:v>2</c:v>
                </c:pt>
                <c:pt idx="3">
                  <c:v>5</c:v>
                </c:pt>
                <c:pt idx="4">
                  <c:v>5</c:v>
                </c:pt>
                <c:pt idx="5">
                  <c:v>6</c:v>
                </c:pt>
                <c:pt idx="6">
                  <c:v>5</c:v>
                </c:pt>
              </c:numCache>
            </c:numRef>
          </c:val>
          <c:extLst>
            <c:ext xmlns:c16="http://schemas.microsoft.com/office/drawing/2014/chart" uri="{C3380CC4-5D6E-409C-BE32-E72D297353CC}">
              <c16:uniqueId val="{00000000-CBF7-45DB-A592-8FDC7A06CFB7}"/>
            </c:ext>
          </c:extLst>
        </c:ser>
        <c:dLbls>
          <c:showLegendKey val="0"/>
          <c:showVal val="0"/>
          <c:showCatName val="0"/>
          <c:showSerName val="0"/>
          <c:showPercent val="0"/>
          <c:showBubbleSize val="0"/>
        </c:dLbls>
        <c:gapWidth val="219"/>
        <c:overlap val="-27"/>
        <c:axId val="296957776"/>
        <c:axId val="296956464"/>
      </c:barChart>
      <c:catAx>
        <c:axId val="29695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56464"/>
        <c:crosses val="autoZero"/>
        <c:auto val="1"/>
        <c:lblAlgn val="ctr"/>
        <c:lblOffset val="100"/>
        <c:noMultiLvlLbl val="0"/>
      </c:catAx>
      <c:valAx>
        <c:axId val="29695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5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24</c:v>
                </c:pt>
                <c:pt idx="2">
                  <c:v>28</c:v>
                </c:pt>
                <c:pt idx="3">
                  <c:v>58</c:v>
                </c:pt>
                <c:pt idx="4">
                  <c:v>31</c:v>
                </c:pt>
                <c:pt idx="5">
                  <c:v>19</c:v>
                </c:pt>
                <c:pt idx="6">
                  <c:v>12</c:v>
                </c:pt>
              </c:numCache>
            </c:numRef>
          </c:val>
          <c:extLst>
            <c:ext xmlns:c16="http://schemas.microsoft.com/office/drawing/2014/chart" uri="{C3380CC4-5D6E-409C-BE32-E72D297353CC}">
              <c16:uniqueId val="{00000000-0B24-4430-B096-669B995D5917}"/>
            </c:ext>
          </c:extLst>
        </c:ser>
        <c:dLbls>
          <c:showLegendKey val="0"/>
          <c:showVal val="0"/>
          <c:showCatName val="0"/>
          <c:showSerName val="0"/>
          <c:showPercent val="0"/>
          <c:showBubbleSize val="0"/>
        </c:dLbls>
        <c:gapWidth val="219"/>
        <c:overlap val="-27"/>
        <c:axId val="296958760"/>
        <c:axId val="296954168"/>
      </c:barChart>
      <c:catAx>
        <c:axId val="29695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54168"/>
        <c:crosses val="autoZero"/>
        <c:auto val="1"/>
        <c:lblAlgn val="ctr"/>
        <c:lblOffset val="100"/>
        <c:noMultiLvlLbl val="0"/>
      </c:catAx>
      <c:valAx>
        <c:axId val="29695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5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2</c:v>
                </c:pt>
                <c:pt idx="3">
                  <c:v>0</c:v>
                </c:pt>
                <c:pt idx="4">
                  <c:v>0</c:v>
                </c:pt>
                <c:pt idx="5">
                  <c:v>0</c:v>
                </c:pt>
                <c:pt idx="6">
                  <c:v>0</c:v>
                </c:pt>
                <c:pt idx="7">
                  <c:v>0</c:v>
                </c:pt>
                <c:pt idx="8">
                  <c:v>0</c:v>
                </c:pt>
                <c:pt idx="9">
                  <c:v>0</c:v>
                </c:pt>
                <c:pt idx="10">
                  <c:v>0</c:v>
                </c:pt>
                <c:pt idx="11">
                  <c:v>1</c:v>
                </c:pt>
                <c:pt idx="12">
                  <c:v>0</c:v>
                </c:pt>
                <c:pt idx="13">
                  <c:v>12</c:v>
                </c:pt>
                <c:pt idx="14">
                  <c:v>10</c:v>
                </c:pt>
                <c:pt idx="15">
                  <c:v>3</c:v>
                </c:pt>
                <c:pt idx="16">
                  <c:v>0</c:v>
                </c:pt>
                <c:pt idx="17">
                  <c:v>1</c:v>
                </c:pt>
                <c:pt idx="18">
                  <c:v>1</c:v>
                </c:pt>
                <c:pt idx="19">
                  <c:v>0</c:v>
                </c:pt>
                <c:pt idx="20">
                  <c:v>3</c:v>
                </c:pt>
                <c:pt idx="21">
                  <c:v>2</c:v>
                </c:pt>
                <c:pt idx="22">
                  <c:v>1</c:v>
                </c:pt>
                <c:pt idx="23">
                  <c:v>0</c:v>
                </c:pt>
              </c:numCache>
            </c:numRef>
          </c:val>
          <c:smooth val="0"/>
          <c:extLst>
            <c:ext xmlns:c16="http://schemas.microsoft.com/office/drawing/2014/chart" uri="{C3380CC4-5D6E-409C-BE32-E72D297353CC}">
              <c16:uniqueId val="{00000000-C39F-45A9-ACED-AB3AA50BB149}"/>
            </c:ext>
          </c:extLst>
        </c:ser>
        <c:dLbls>
          <c:showLegendKey val="0"/>
          <c:showVal val="0"/>
          <c:showCatName val="0"/>
          <c:showSerName val="0"/>
          <c:showPercent val="0"/>
          <c:showBubbleSize val="0"/>
        </c:dLbls>
        <c:smooth val="0"/>
        <c:axId val="296949904"/>
        <c:axId val="296951216"/>
      </c:lineChart>
      <c:catAx>
        <c:axId val="29694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51216"/>
        <c:crosses val="autoZero"/>
        <c:auto val="1"/>
        <c:lblAlgn val="ctr"/>
        <c:lblOffset val="100"/>
        <c:noMultiLvlLbl val="0"/>
      </c:catAx>
      <c:valAx>
        <c:axId val="29695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4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LinkedIn</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58395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497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2868651"/>
                    </a:ext>
                  </a:extLst>
                </a:gridCol>
                <a:gridCol w="1069848">
                  <a:extLst>
                    <a:ext uri="{9D8B030D-6E8A-4147-A177-3AD203B41FA5}">
                      <a16:colId xmlns:a16="http://schemas.microsoft.com/office/drawing/2014/main" val="3700538979"/>
                    </a:ext>
                  </a:extLst>
                </a:gridCol>
                <a:gridCol w="1069848">
                  <a:extLst>
                    <a:ext uri="{9D8B030D-6E8A-4147-A177-3AD203B41FA5}">
                      <a16:colId xmlns:a16="http://schemas.microsoft.com/office/drawing/2014/main" val="3200107100"/>
                    </a:ext>
                  </a:extLst>
                </a:gridCol>
                <a:gridCol w="1069848">
                  <a:extLst>
                    <a:ext uri="{9D8B030D-6E8A-4147-A177-3AD203B41FA5}">
                      <a16:colId xmlns:a16="http://schemas.microsoft.com/office/drawing/2014/main" val="1713936576"/>
                    </a:ext>
                  </a:extLst>
                </a:gridCol>
                <a:gridCol w="1069848">
                  <a:extLst>
                    <a:ext uri="{9D8B030D-6E8A-4147-A177-3AD203B41FA5}">
                      <a16:colId xmlns:a16="http://schemas.microsoft.com/office/drawing/2014/main" val="258418176"/>
                    </a:ext>
                  </a:extLst>
                </a:gridCol>
                <a:gridCol w="1069848">
                  <a:extLst>
                    <a:ext uri="{9D8B030D-6E8A-4147-A177-3AD203B41FA5}">
                      <a16:colId xmlns:a16="http://schemas.microsoft.com/office/drawing/2014/main" val="1975184121"/>
                    </a:ext>
                  </a:extLst>
                </a:gridCol>
                <a:gridCol w="1069848">
                  <a:extLst>
                    <a:ext uri="{9D8B030D-6E8A-4147-A177-3AD203B41FA5}">
                      <a16:colId xmlns:a16="http://schemas.microsoft.com/office/drawing/2014/main" val="21055817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46246242"/>
                  </a:ext>
                </a:extLst>
              </a:tr>
              <a:tr h="370840">
                <a:tc>
                  <a:txBody>
                    <a:bodyPr/>
                    <a:lstStyle/>
                    <a:p>
                      <a:r>
                        <a:rPr lang="en-US" sz="1000"/>
                        <a:t>Banco BHD León</a:t>
                      </a:r>
                    </a:p>
                  </a:txBody>
                  <a:tcPr/>
                </a:tc>
                <a:tc>
                  <a:txBody>
                    <a:bodyPr/>
                    <a:lstStyle/>
                    <a:p>
                      <a:r>
                        <a:rPr lang="en-US" sz="1000"/>
                        <a:t>8023</a:t>
                      </a:r>
                    </a:p>
                  </a:txBody>
                  <a:tcPr/>
                </a:tc>
                <a:tc>
                  <a:txBody>
                    <a:bodyPr/>
                    <a:lstStyle/>
                    <a:p>
                      <a:r>
                        <a:rPr lang="en-US" sz="1000"/>
                        <a:t>673</a:t>
                      </a:r>
                    </a:p>
                  </a:txBody>
                  <a:tcPr/>
                </a:tc>
                <a:tc>
                  <a:txBody>
                    <a:bodyPr/>
                    <a:lstStyle/>
                    <a:p>
                      <a:r>
                        <a:rPr lang="en-US" sz="1000"/>
                        <a:t>36</a:t>
                      </a:r>
                    </a:p>
                  </a:txBody>
                  <a:tcPr/>
                </a:tc>
                <a:tc>
                  <a:txBody>
                    <a:bodyPr/>
                    <a:lstStyle/>
                    <a:p>
                      <a:r>
                        <a:rPr lang="en-US" sz="1000"/>
                        <a:t>291</a:t>
                      </a:r>
                    </a:p>
                  </a:txBody>
                  <a:tcPr/>
                </a:tc>
                <a:tc>
                  <a:txBody>
                    <a:bodyPr/>
                    <a:lstStyle/>
                    <a:p>
                      <a:r>
                        <a:rPr lang="en-US" sz="1000"/>
                        <a:t>4</a:t>
                      </a:r>
                    </a:p>
                  </a:txBody>
                  <a:tcPr/>
                </a:tc>
                <a:tc>
                  <a:txBody>
                    <a:bodyPr/>
                    <a:lstStyle/>
                    <a:p>
                      <a:r>
                        <a:rPr lang="en-US" sz="1000"/>
                        <a:t>0.1066%</a:t>
                      </a:r>
                    </a:p>
                  </a:txBody>
                  <a:tcPr/>
                </a:tc>
                <a:extLst>
                  <a:ext uri="{0D108BD9-81ED-4DB2-BD59-A6C34878D82A}">
                    <a16:rowId xmlns:a16="http://schemas.microsoft.com/office/drawing/2014/main" val="1416058919"/>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381735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44683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493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43697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6049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04755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7253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22512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030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42655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172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InteractionsDistribution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62277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006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92424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8497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 By Update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92252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6009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70470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818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49744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6831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Average Likes Per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71481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335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Average Comments Per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41422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422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Average Interactions Per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70337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201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38709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946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21473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868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09714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744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89843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08/05/2017 - 07/06/2017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1973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1281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50032657"/>
                    </a:ext>
                  </a:extLst>
                </a:gridCol>
                <a:gridCol w="987552">
                  <a:extLst>
                    <a:ext uri="{9D8B030D-6E8A-4147-A177-3AD203B41FA5}">
                      <a16:colId xmlns:a16="http://schemas.microsoft.com/office/drawing/2014/main" val="3055405117"/>
                    </a:ext>
                  </a:extLst>
                </a:gridCol>
                <a:gridCol w="987552">
                  <a:extLst>
                    <a:ext uri="{9D8B030D-6E8A-4147-A177-3AD203B41FA5}">
                      <a16:colId xmlns:a16="http://schemas.microsoft.com/office/drawing/2014/main" val="1323287836"/>
                    </a:ext>
                  </a:extLst>
                </a:gridCol>
                <a:gridCol w="987552">
                  <a:extLst>
                    <a:ext uri="{9D8B030D-6E8A-4147-A177-3AD203B41FA5}">
                      <a16:colId xmlns:a16="http://schemas.microsoft.com/office/drawing/2014/main" val="1084898320"/>
                    </a:ext>
                  </a:extLst>
                </a:gridCol>
                <a:gridCol w="987552">
                  <a:extLst>
                    <a:ext uri="{9D8B030D-6E8A-4147-A177-3AD203B41FA5}">
                      <a16:colId xmlns:a16="http://schemas.microsoft.com/office/drawing/2014/main" val="1579470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575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- 2017-06-01 22:18:50</a:t>
                      </a:r>
                      <a:r>
                        <a:rPr kumimoji="0" lang="es-ES" sz="1000" b="0" i="0" u="none" strike="noStrike" kern="1200" cap="none" spc="0" normalizeH="0" baseline="0" noProof="0">
                          <a:ln>
                            <a:noFill/>
                          </a:ln>
                          <a:solidFill>
                            <a:prstClr val="black"/>
                          </a:solidFill>
                          <a:effectLst/>
                          <a:uLnTx/>
                          <a:uFillTx/>
                          <a:latin typeface="+mn-lt"/>
                          <a:ea typeface="+mn-ea"/>
                          <a:cs typeface="+mn-cs"/>
                        </a:rPr>
                        <a:t>
Trabajemos juntos contra el fraude con este tip de prevención. #TodosJuntosContraElFraude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422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- 2017-06-02 13:33:36</a:t>
                      </a:r>
                      <a:r>
                        <a:rPr kumimoji="0" lang="en-US" sz="1000" b="0" i="0" u="none" strike="noStrike" kern="1200" cap="none" spc="0" normalizeH="0" baseline="0" noProof="0">
                          <a:ln>
                            <a:noFill/>
                          </a:ln>
                          <a:solidFill>
                            <a:prstClr val="black"/>
                          </a:solidFill>
                          <a:effectLst/>
                          <a:uLnTx/>
                          <a:uFillTx/>
                          <a:latin typeface="+mn-lt"/>
                          <a:ea typeface="+mn-ea"/>
                          <a:cs typeface="+mn-cs"/>
                        </a:rPr>
                        <a:t>
Acto de inauguración del XIII Congreso Nacional de Gestión Humana de ADOARH, Negocio &amp; Talento: Sinergia que Transforma. #nominaempresarialbhdleon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#adoarh #congresoadoarh2017 #NegocioyTalento #SinergiaqueTransforma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964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- 2017-06-02 20:24:04</a:t>
                      </a:r>
                      <a:r>
                        <a:rPr kumimoji="0" lang="en-US" sz="1000" b="0" i="0" u="none" strike="noStrike" kern="1200" cap="none" spc="0" normalizeH="0" baseline="0" noProof="0">
                          <a:ln>
                            <a:noFill/>
                          </a:ln>
                          <a:solidFill>
                            <a:prstClr val="black"/>
                          </a:solidFill>
                          <a:effectLst/>
                          <a:uLnTx/>
                          <a:uFillTx/>
                          <a:latin typeface="+mn-lt"/>
                          <a:ea typeface="+mn-ea"/>
                          <a:cs typeface="+mn-cs"/>
                        </a:rPr>
                        <a:t>
#nominaempresarialbhdleon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#adoarh #congresoadoarh2017 #NegocioyTalento #SinergiaqueTransforma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182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- 2017-06-01 14:38:30</a:t>
                      </a:r>
                      <a:r>
                        <a:rPr kumimoji="0" lang="en-US" sz="1000" b="0" i="0" u="none" strike="noStrike" kern="1200" cap="none" spc="0" normalizeH="0" baseline="0" noProof="0">
                          <a:ln>
                            <a:noFill/>
                          </a:ln>
                          <a:solidFill>
                            <a:prstClr val="black"/>
                          </a:solidFill>
                          <a:effectLst/>
                          <a:uLnTx/>
                          <a:uFillTx/>
                          <a:latin typeface="+mn-lt"/>
                          <a:ea typeface="+mn-ea"/>
                          <a:cs typeface="+mn-cs"/>
                        </a:rPr>
                        <a:t>
#nominaempresarialbhdleon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#adoarh</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#congresoadoarh2017</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#NegocioyTalento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3023771"/>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30766546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9698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40958995"/>
                    </a:ext>
                  </a:extLst>
                </a:gridCol>
                <a:gridCol w="987552">
                  <a:extLst>
                    <a:ext uri="{9D8B030D-6E8A-4147-A177-3AD203B41FA5}">
                      <a16:colId xmlns:a16="http://schemas.microsoft.com/office/drawing/2014/main" val="2899975856"/>
                    </a:ext>
                  </a:extLst>
                </a:gridCol>
                <a:gridCol w="987552">
                  <a:extLst>
                    <a:ext uri="{9D8B030D-6E8A-4147-A177-3AD203B41FA5}">
                      <a16:colId xmlns:a16="http://schemas.microsoft.com/office/drawing/2014/main" val="2356133433"/>
                    </a:ext>
                  </a:extLst>
                </a:gridCol>
                <a:gridCol w="987552">
                  <a:extLst>
                    <a:ext uri="{9D8B030D-6E8A-4147-A177-3AD203B41FA5}">
                      <a16:colId xmlns:a16="http://schemas.microsoft.com/office/drawing/2014/main" val="3469136089"/>
                    </a:ext>
                  </a:extLst>
                </a:gridCol>
                <a:gridCol w="987552">
                  <a:extLst>
                    <a:ext uri="{9D8B030D-6E8A-4147-A177-3AD203B41FA5}">
                      <a16:colId xmlns:a16="http://schemas.microsoft.com/office/drawing/2014/main" val="84905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414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- 2017-05-08 15:30:06</a:t>
                      </a:r>
                      <a:r>
                        <a:rPr kumimoji="0" lang="es-ES" sz="1000" b="0" i="0" u="none" strike="noStrike" kern="1200" cap="none" spc="0" normalizeH="0" baseline="0" noProof="0">
                          <a:ln>
                            <a:noFill/>
                          </a:ln>
                          <a:solidFill>
                            <a:prstClr val="black"/>
                          </a:solidFill>
                          <a:effectLst/>
                          <a:uLnTx/>
                          <a:uFillTx/>
                          <a:latin typeface="+mn-lt"/>
                          <a:ea typeface="+mn-ea"/>
                          <a:cs typeface="+mn-cs"/>
                        </a:rPr>
                        <a:t>
Busca tu boletas del concierto de Maluma antes que nadie con tu Tarjetas de Crédito y Prepago Mastercard BHD León, y disfruta de un 15% de descuento en la boletería y en la estadía en Casa de Campo*.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Más información en https://lnkd.in/eEGzwa6 y en uepatickets.com.</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reservaciones de estadías en Casa de Campo puedes llamar al 809-523-8698.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867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- 2017-05-11 21:15:06</a:t>
                      </a:r>
                      <a:r>
                        <a:rPr kumimoji="0" lang="es-ES" sz="1000" b="0" i="0" u="none" strike="noStrike" kern="1200" cap="none" spc="0" normalizeH="0" baseline="0" noProof="0">
                          <a:ln>
                            <a:noFill/>
                          </a:ln>
                          <a:solidFill>
                            <a:prstClr val="black"/>
                          </a:solidFill>
                          <a:effectLst/>
                          <a:uLnTx/>
                          <a:uFillTx/>
                          <a:latin typeface="+mn-lt"/>
                          <a:ea typeface="+mn-ea"/>
                          <a:cs typeface="+mn-cs"/>
                        </a:rPr>
                        <a:t>
* La oferta con Tarjetas de Crédito BHD León es válida en todas tus compras.  El pago total de la compra debe ser efectuado con la tarjeta.  Aplica para compras hasta RD$75,000.  La devolución del 15% adicional se aplica sobre el precio de venta de Tiendas Corripio.  Dicha devolución se verá reflejada directamente en la tarjeta a los 30 días de realizado 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851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- 2017-05-28 13:00:07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273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- 2017-05-08 13:30:05</a:t>
                      </a:r>
                      <a:r>
                        <a:rPr kumimoji="0" lang="es-ES" sz="1000" b="0" i="0" u="none" strike="noStrike" kern="1200" cap="none" spc="0" normalizeH="0" baseline="0" noProof="0">
                          <a:ln>
                            <a:noFill/>
                          </a:ln>
                          <a:solidFill>
                            <a:prstClr val="black"/>
                          </a:solidFill>
                          <a:effectLst/>
                          <a:uLnTx/>
                          <a:uFillTx/>
                          <a:latin typeface="+mn-lt"/>
                          <a:ea typeface="+mn-ea"/>
                          <a:cs typeface="+mn-cs"/>
                        </a:rPr>
                        <a:t>
¡Este año dale a tu Mamá una sorpresa que si sea una sorpresa!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Todos los lunes de mayo recibes un 15% de devolución por tus compras en Tiendas de Cosméticos utilizando tus Tarjetas de Crédito, Débito y Prepago BHD León.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 devolución será acreditada en el mes de mayo 2017. Tope de devolución de RD$1,500 por categoría en el mes. Los comercios deben estar registrados bajo la categoría indicada. Promoción válida hasta el 31 de Mayo de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6484317"/>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941824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63633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17224795"/>
                    </a:ext>
                  </a:extLst>
                </a:gridCol>
                <a:gridCol w="987552">
                  <a:extLst>
                    <a:ext uri="{9D8B030D-6E8A-4147-A177-3AD203B41FA5}">
                      <a16:colId xmlns:a16="http://schemas.microsoft.com/office/drawing/2014/main" val="4074986512"/>
                    </a:ext>
                  </a:extLst>
                </a:gridCol>
                <a:gridCol w="987552">
                  <a:extLst>
                    <a:ext uri="{9D8B030D-6E8A-4147-A177-3AD203B41FA5}">
                      <a16:colId xmlns:a16="http://schemas.microsoft.com/office/drawing/2014/main" val="1497606559"/>
                    </a:ext>
                  </a:extLst>
                </a:gridCol>
                <a:gridCol w="987552">
                  <a:extLst>
                    <a:ext uri="{9D8B030D-6E8A-4147-A177-3AD203B41FA5}">
                      <a16:colId xmlns:a16="http://schemas.microsoft.com/office/drawing/2014/main" val="1415899076"/>
                    </a:ext>
                  </a:extLst>
                </a:gridCol>
                <a:gridCol w="987552">
                  <a:extLst>
                    <a:ext uri="{9D8B030D-6E8A-4147-A177-3AD203B41FA5}">
                      <a16:colId xmlns:a16="http://schemas.microsoft.com/office/drawing/2014/main" val="1904386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320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- 2017-05-09 14:00:15</a:t>
                      </a:r>
                      <a:r>
                        <a:rPr kumimoji="0" lang="es-ES" sz="1000" b="0" i="0" u="none" strike="noStrike" kern="1200" cap="none" spc="0" normalizeH="0" baseline="0" noProof="0">
                          <a:ln>
                            <a:noFill/>
                          </a:ln>
                          <a:solidFill>
                            <a:prstClr val="black"/>
                          </a:solidFill>
                          <a:effectLst/>
                          <a:uLnTx/>
                          <a:uFillTx/>
                          <a:latin typeface="+mn-lt"/>
                          <a:ea typeface="+mn-ea"/>
                          <a:cs typeface="+mn-cs"/>
                        </a:rPr>
                        <a:t>
La Cuenta Corriente Cero Comisión te ofrece la chequera ÉLITE que te identifica como nuestro cliente preferencial brindándote la posibilidad de girar hasta 30 cheques al mes sin costo.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4503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- 2017-05-27 13:00:08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355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- 2017-06-03 13:30:26</a:t>
                      </a:r>
                      <a:r>
                        <a:rPr kumimoji="0" lang="es-ES" sz="1000" b="0" i="0" u="none" strike="noStrike" kern="1200" cap="none" spc="0" normalizeH="0" baseline="0" noProof="0">
                          <a:ln>
                            <a:noFill/>
                          </a:ln>
                          <a:solidFill>
                            <a:prstClr val="black"/>
                          </a:solidFill>
                          <a:effectLst/>
                          <a:uLnTx/>
                          <a:uFillTx/>
                          <a:latin typeface="+mn-lt"/>
                          <a:ea typeface="+mn-ea"/>
                          <a:cs typeface="+mn-cs"/>
                        </a:rPr>
                        <a:t>
Ahora tu Superlímite, Diferido o Plazos es #CuotasBHDLeón.
Con tu Tarjetas de Crédito #BHDLeón principal puedes pagar tus consumos en la cantidad de CUOTAS que quieras, en el comercio de tu preferencia. Funciona con tu misma tarjeta crédito, sin necesidad de un plástico adicional.  
Puedes utilizarlo para tus compras a partir de RD$1,000 y pagarlo hasta en 48 cuotas fijas, iguales y consecutivas cada mes. No requiere de aprobación previa ni papeleos. #MejoraTuMundo
-
*Válido para tarjetas de crédito personales. No aplica en estaciones de combustible, supermercados ni compras internacionales.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3952"/>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3406250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02113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2494310"/>
                    </a:ext>
                  </a:extLst>
                </a:gridCol>
                <a:gridCol w="987552">
                  <a:extLst>
                    <a:ext uri="{9D8B030D-6E8A-4147-A177-3AD203B41FA5}">
                      <a16:colId xmlns:a16="http://schemas.microsoft.com/office/drawing/2014/main" val="4085793747"/>
                    </a:ext>
                  </a:extLst>
                </a:gridCol>
                <a:gridCol w="987552">
                  <a:extLst>
                    <a:ext uri="{9D8B030D-6E8A-4147-A177-3AD203B41FA5}">
                      <a16:colId xmlns:a16="http://schemas.microsoft.com/office/drawing/2014/main" val="704585833"/>
                    </a:ext>
                  </a:extLst>
                </a:gridCol>
                <a:gridCol w="987552">
                  <a:extLst>
                    <a:ext uri="{9D8B030D-6E8A-4147-A177-3AD203B41FA5}">
                      <a16:colId xmlns:a16="http://schemas.microsoft.com/office/drawing/2014/main" val="2205311883"/>
                    </a:ext>
                  </a:extLst>
                </a:gridCol>
                <a:gridCol w="987552">
                  <a:extLst>
                    <a:ext uri="{9D8B030D-6E8A-4147-A177-3AD203B41FA5}">
                      <a16:colId xmlns:a16="http://schemas.microsoft.com/office/drawing/2014/main" val="56854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5264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- 2017-05-14 14:45:03</a:t>
                      </a:r>
                      <a:r>
                        <a:rPr kumimoji="0" lang="es-ES" sz="1000" b="0" i="0" u="none" strike="noStrike" kern="1200" cap="none" spc="0" normalizeH="0" baseline="0" noProof="0">
                          <a:ln>
                            <a:noFill/>
                          </a:ln>
                          <a:solidFill>
                            <a:prstClr val="black"/>
                          </a:solidFill>
                          <a:effectLst/>
                          <a:uLnTx/>
                          <a:uFillTx/>
                          <a:latin typeface="+mn-lt"/>
                          <a:ea typeface="+mn-ea"/>
                          <a:cs typeface="+mn-cs"/>
                        </a:rPr>
                        <a:t>
* La oferta con Tarjetas de Crédito BHD León es válida en todas tus compras.  El pago total de la compra debe ser efectuado con la tarjeta.  Aplica para compras hasta RD$75,000.  La devolución del 15% adicional se aplica sobre el precio de venta de Tiendas Corripio.  Dicha devolución se verá reflejada directamente en la tarjeta a los 30 días de realizado 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688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- 2017-05-25 02:45:03</a:t>
                      </a:r>
                      <a:r>
                        <a:rPr kumimoji="0" lang="es-ES" sz="1000" b="0" i="0" u="none" strike="noStrike" kern="1200" cap="none" spc="0" normalizeH="0" baseline="0" noProof="0">
                          <a:ln>
                            <a:noFill/>
                          </a:ln>
                          <a:solidFill>
                            <a:prstClr val="black"/>
                          </a:solidFill>
                          <a:effectLst/>
                          <a:uLnTx/>
                          <a:uFillTx/>
                          <a:latin typeface="+mn-lt"/>
                          <a:ea typeface="+mn-ea"/>
                          <a:cs typeface="+mn-cs"/>
                        </a:rPr>
                        <a:t>
Con la Cuenta Corriente Cero Comisión la tasa de tu cuenta es de un interés fijo con una exoneración de hasta 5 comisiones.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149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- 2017-06-03 13:00:13</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418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- 2017-05-13 14:00:07</a:t>
                      </a:r>
                      <a:r>
                        <a:rPr kumimoji="0" lang="es-ES" sz="1000" b="0" i="0" u="none" strike="noStrike" kern="1200" cap="none" spc="0" normalizeH="0" baseline="0" noProof="0">
                          <a:ln>
                            <a:noFill/>
                          </a:ln>
                          <a:solidFill>
                            <a:prstClr val="black"/>
                          </a:solidFill>
                          <a:effectLst/>
                          <a:uLnTx/>
                          <a:uFillTx/>
                          <a:latin typeface="+mn-lt"/>
                          <a:ea typeface="+mn-ea"/>
                          <a:cs typeface="+mn-cs"/>
                        </a:rPr>
                        <a:t>
* La oferta con Tarjetas de Crédito BHD León es válida en todas tus compras.  El pago total de la compra debe ser efectuado con la tarjeta.  Aplica para compras hasta RD$75,000.  La devolución del 15% adicional se aplica sobre el precio de venta de Tiendas Corripio.  Dicha devolución se verá reflejada directamente en la tarjeta a los 30 días de realizado 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8844315"/>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1138158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933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3092289"/>
                    </a:ext>
                  </a:extLst>
                </a:gridCol>
                <a:gridCol w="987552">
                  <a:extLst>
                    <a:ext uri="{9D8B030D-6E8A-4147-A177-3AD203B41FA5}">
                      <a16:colId xmlns:a16="http://schemas.microsoft.com/office/drawing/2014/main" val="3375977085"/>
                    </a:ext>
                  </a:extLst>
                </a:gridCol>
                <a:gridCol w="987552">
                  <a:extLst>
                    <a:ext uri="{9D8B030D-6E8A-4147-A177-3AD203B41FA5}">
                      <a16:colId xmlns:a16="http://schemas.microsoft.com/office/drawing/2014/main" val="346249444"/>
                    </a:ext>
                  </a:extLst>
                </a:gridCol>
                <a:gridCol w="987552">
                  <a:extLst>
                    <a:ext uri="{9D8B030D-6E8A-4147-A177-3AD203B41FA5}">
                      <a16:colId xmlns:a16="http://schemas.microsoft.com/office/drawing/2014/main" val="482720862"/>
                    </a:ext>
                  </a:extLst>
                </a:gridCol>
                <a:gridCol w="987552">
                  <a:extLst>
                    <a:ext uri="{9D8B030D-6E8A-4147-A177-3AD203B41FA5}">
                      <a16:colId xmlns:a16="http://schemas.microsoft.com/office/drawing/2014/main" val="3223618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581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- 2017-05-16 15:30:05</a:t>
                      </a:r>
                      <a:r>
                        <a:rPr kumimoji="0" lang="es-ES" sz="1000" b="0" i="0" u="none" strike="noStrike" kern="1200" cap="none" spc="0" normalizeH="0" baseline="0" noProof="0">
                          <a:ln>
                            <a:noFill/>
                          </a:ln>
                          <a:solidFill>
                            <a:prstClr val="black"/>
                          </a:solidFill>
                          <a:effectLst/>
                          <a:uLnTx/>
                          <a:uFillTx/>
                          <a:latin typeface="+mn-lt"/>
                          <a:ea typeface="+mn-ea"/>
                          <a:cs typeface="+mn-cs"/>
                        </a:rPr>
                        <a:t>
Busca tu boletas del concierto de Maluma antes que nadie con tu Tarjetas de Crédito y Prepago Mastercard BHD León, y disfruta de un 15% de descuento en la boletería y en la estadía en Casa de Campo*.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Más información en https://lnkd.in/eEGzwa6 y en uepatickets.com.</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*Para reservaciones de estadías en Casa de Campo puedes llamar al 809-523-8698.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791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- 2017-05-22 17:00:09</a:t>
                      </a:r>
                      <a:r>
                        <a:rPr kumimoji="0" lang="es-ES" sz="1000" b="0" i="0" u="none" strike="noStrike" kern="1200" cap="none" spc="0" normalizeH="0" baseline="0" noProof="0">
                          <a:ln>
                            <a:noFill/>
                          </a:ln>
                          <a:solidFill>
                            <a:prstClr val="black"/>
                          </a:solidFill>
                          <a:effectLst/>
                          <a:uLnTx/>
                          <a:uFillTx/>
                          <a:latin typeface="+mn-lt"/>
                          <a:ea typeface="+mn-ea"/>
                          <a:cs typeface="+mn-cs"/>
                        </a:rPr>
                        <a:t>
La Cuenta Corriente Cero Comisión te ofrece la chequera ÉLITE que te identifica como nuestro cliente preferencial brindándote la posibilidad de girar hasta 30 cheques al mes sin costo.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488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- 2017-05-15 15:00:12</a:t>
                      </a:r>
                      <a:r>
                        <a:rPr kumimoji="0" lang="es-ES" sz="1000" b="0" i="0" u="none" strike="noStrike" kern="1200" cap="none" spc="0" normalizeH="0" baseline="0" noProof="0">
                          <a:ln>
                            <a:noFill/>
                          </a:ln>
                          <a:solidFill>
                            <a:prstClr val="black"/>
                          </a:solidFill>
                          <a:effectLst/>
                          <a:uLnTx/>
                          <a:uFillTx/>
                          <a:latin typeface="+mn-lt"/>
                          <a:ea typeface="+mn-ea"/>
                          <a:cs typeface="+mn-cs"/>
                        </a:rPr>
                        <a:t>
* La oferta con Tarjetas de Crédito BHD León es válida en todas tus compras.  El pago total de la compra debe ser efectuado con la tarjeta.  Aplica para compras hasta RD$75,000.  La devolución del 15% adicional se aplica sobre el precio de venta de Tiendas Corripio.  Dicha devolución se verá reflejada directamente en la tarjeta a los 30 días de realizado 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235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- 2017-05-17 14:45:04</a:t>
                      </a:r>
                      <a:r>
                        <a:rPr kumimoji="0" lang="es-ES" sz="1000" b="0" i="0" u="none" strike="noStrike" kern="1200" cap="none" spc="0" normalizeH="0" baseline="0" noProof="0">
                          <a:ln>
                            <a:noFill/>
                          </a:ln>
                          <a:solidFill>
                            <a:prstClr val="black"/>
                          </a:solidFill>
                          <a:effectLst/>
                          <a:uLnTx/>
                          <a:uFillTx/>
                          <a:latin typeface="+mn-lt"/>
                          <a:ea typeface="+mn-ea"/>
                          <a:cs typeface="+mn-cs"/>
                        </a:rPr>
                        <a:t>
Con la Cuenta Corriente Cero Comisión puedes girar hasta 30 cheques al mes sin costo, recibes la Tarjeta de Débito ÉLITE con múltiples beneficios y disfrutas de tasas atractivas de interés fijo. Conoce más de las condiciones llamando a tu Ejecutivo de Cuentas. Tu puedes ser parte del mundo de distinción #ÉLITE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381195"/>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2301113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7360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21548345"/>
                    </a:ext>
                  </a:extLst>
                </a:gridCol>
                <a:gridCol w="987552">
                  <a:extLst>
                    <a:ext uri="{9D8B030D-6E8A-4147-A177-3AD203B41FA5}">
                      <a16:colId xmlns:a16="http://schemas.microsoft.com/office/drawing/2014/main" val="1420488624"/>
                    </a:ext>
                  </a:extLst>
                </a:gridCol>
                <a:gridCol w="987552">
                  <a:extLst>
                    <a:ext uri="{9D8B030D-6E8A-4147-A177-3AD203B41FA5}">
                      <a16:colId xmlns:a16="http://schemas.microsoft.com/office/drawing/2014/main" val="3639828861"/>
                    </a:ext>
                  </a:extLst>
                </a:gridCol>
                <a:gridCol w="987552">
                  <a:extLst>
                    <a:ext uri="{9D8B030D-6E8A-4147-A177-3AD203B41FA5}">
                      <a16:colId xmlns:a16="http://schemas.microsoft.com/office/drawing/2014/main" val="2172541678"/>
                    </a:ext>
                  </a:extLst>
                </a:gridCol>
                <a:gridCol w="987552">
                  <a:extLst>
                    <a:ext uri="{9D8B030D-6E8A-4147-A177-3AD203B41FA5}">
                      <a16:colId xmlns:a16="http://schemas.microsoft.com/office/drawing/2014/main" val="545305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6349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- 2017-05-21 13:00:07</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750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- 2017-05-12 21:03:17</a:t>
                      </a:r>
                      <a:r>
                        <a:rPr kumimoji="0" lang="es-ES" sz="1000" b="0" i="0" u="none" strike="noStrike" kern="1200" cap="none" spc="0" normalizeH="0" baseline="0" noProof="0">
                          <a:ln>
                            <a:noFill/>
                          </a:ln>
                          <a:solidFill>
                            <a:prstClr val="black"/>
                          </a:solidFill>
                          <a:effectLst/>
                          <a:uLnTx/>
                          <a:uFillTx/>
                          <a:latin typeface="+mn-lt"/>
                          <a:ea typeface="+mn-ea"/>
                          <a:cs typeface="+mn-cs"/>
                        </a:rPr>
                        <a:t>
En el mes de las madres, tu Plan de Salud Visual se multiplica.  #MujerMujerSalud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35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- 2017-05-11 14:45:03</a:t>
                      </a:r>
                      <a:r>
                        <a:rPr kumimoji="0" lang="es-ES" sz="1000" b="0" i="0" u="none" strike="noStrike" kern="1200" cap="none" spc="0" normalizeH="0" baseline="0" noProof="0">
                          <a:ln>
                            <a:noFill/>
                          </a:ln>
                          <a:solidFill>
                            <a:prstClr val="black"/>
                          </a:solidFill>
                          <a:effectLst/>
                          <a:uLnTx/>
                          <a:uFillTx/>
                          <a:latin typeface="+mn-lt"/>
                          <a:ea typeface="+mn-ea"/>
                          <a:cs typeface="+mn-cs"/>
                        </a:rPr>
                        <a:t>
Tu puedes ser parte del mundo de distinción #ÉLITE #BHDLeon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Con la Cuenta Corriente Cero Comisión conjugas en un solo producto las soluciones para tus necesidades financieras.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778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- 2017-05-14 13:00:11</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575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- 2017-05-20 13:00:11</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396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- 2017-05-13 13:00:08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8243766"/>
                  </a:ext>
                </a:extLst>
              </a:tr>
            </a:tbl>
          </a:graphicData>
        </a:graphic>
      </p:graphicFrame>
      <p:sp>
        <p:nvSpPr>
          <p:cNvPr id="4" name="Text Placeholder 3"/>
          <p:cNvSpPr>
            <a:spLocks noGrp="1"/>
          </p:cNvSpPr>
          <p:nvPr>
            <p:ph type="body" sz="quarter" idx="14"/>
          </p:nvPr>
        </p:nvSpPr>
        <p:spPr/>
        <p:txBody>
          <a:bodyPr/>
          <a:lstStyle/>
          <a:p>
            <a:r>
              <a:rPr lang="en-US"/>
              <a:t>08/05/2017 - 07/06/2017</a:t>
            </a:r>
          </a:p>
        </p:txBody>
      </p:sp>
    </p:spTree>
    <p:extLst>
      <p:ext uri="{BB962C8B-B14F-4D97-AF65-F5344CB8AC3E}">
        <p14:creationId xmlns:p14="http://schemas.microsoft.com/office/powerpoint/2010/main" val="34897601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569</Words>
  <Application>Microsoft Office PowerPoint</Application>
  <PresentationFormat>On-screen Show (4:3)</PresentationFormat>
  <Paragraphs>249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LinkedIn</vt:lpstr>
      <vt:lpstr>LinkedIn Key Metrics Table</vt:lpstr>
      <vt:lpstr>LinkedIn Key Metrics Radar</vt:lpstr>
      <vt:lpstr>LinkedIn Followers Total</vt:lpstr>
      <vt:lpstr>LinkedIn Followers Change</vt:lpstr>
      <vt:lpstr>LinkedIn Updates</vt:lpstr>
      <vt:lpstr>LinkedIn Interaction Rate</vt:lpstr>
      <vt:lpstr>LinkedIn InteractionsDistribution</vt:lpstr>
      <vt:lpstr>LinkedIn Interaction Rate</vt:lpstr>
      <vt:lpstr>LinkedIn Interaction Rate By Update Type</vt:lpstr>
      <vt:lpstr>LinkedIn Interaction Rate By Hour</vt:lpstr>
      <vt:lpstr>LinkedIn Interaction Rate By Weekday</vt:lpstr>
      <vt:lpstr>LinkedIn Average Likes Per Update</vt:lpstr>
      <vt:lpstr>LinkedIn Average Comments Per Update</vt:lpstr>
      <vt:lpstr>LinkedIn Average Interactions Per Update</vt:lpstr>
      <vt:lpstr>LinkedIn Updates Type Distribution</vt:lpstr>
      <vt:lpstr>LinkedIn Updates By Weekday</vt:lpstr>
      <vt:lpstr>LinkedIn Followers Change Per Weekday</vt:lpstr>
      <vt:lpstr>LinkedIn Updates By Hour</vt:lpstr>
      <vt:lpstr>LinkedIn Updates Table - 1 of 6</vt:lpstr>
      <vt:lpstr>LinkedIn Updates Table - 2 of 6</vt:lpstr>
      <vt:lpstr>LinkedIn Updates Table - 3 of 6</vt:lpstr>
      <vt:lpstr>LinkedIn Updates Table - 4 of 6</vt:lpstr>
      <vt:lpstr>LinkedIn Updates Table - 5 of 6</vt:lpstr>
      <vt:lpstr>LinkedIn Updates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LinkedIn</dc:title>
  <dc:creator>Administrator</dc:creator>
  <cp:lastModifiedBy>Administrator</cp:lastModifiedBy>
  <cp:revision>1</cp:revision>
  <dcterms:created xsi:type="dcterms:W3CDTF">2017-06-08T15:48:47Z</dcterms:created>
  <dcterms:modified xsi:type="dcterms:W3CDTF">2017-06-08T15:49:21Z</dcterms:modified>
</cp:coreProperties>
</file>