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ppt/charts/chart12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1" r:id="rId16"/>
    <p:sldId id="272" r:id="rId17"/>
    <p:sldId id="273" r:id="rId18"/>
    <p:sldId id="274" r:id="rId19"/>
    <p:sldId id="276" r:id="rId20"/>
    <p:sldId id="277" r:id="rId21"/>
    <p:sldId id="278" r:id="rId22"/>
    <p:sldId id="280" r:id="rId23"/>
    <p:sldId id="281" r:id="rId24"/>
    <p:sldId id="282" r:id="rId25"/>
    <p:sldId id="284" r:id="rId26"/>
    <p:sldId id="285" r:id="rId2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8"/>
      <p:bold r:id="rId29"/>
      <p:italic r:id="rId30"/>
      <p:boldItalic r:id="rId3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2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3.fntdata"/><Relationship Id="rId35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7.xlsx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8.xlsx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9.xlsx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0.xlsx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_rels/chart1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1.xlsx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56817</c:v>
                </c:pt>
                <c:pt idx="1">
                  <c:v>56838</c:v>
                </c:pt>
                <c:pt idx="2">
                  <c:v>56850</c:v>
                </c:pt>
                <c:pt idx="3">
                  <c:v>56883</c:v>
                </c:pt>
                <c:pt idx="4">
                  <c:v>56902</c:v>
                </c:pt>
                <c:pt idx="5">
                  <c:v>56931</c:v>
                </c:pt>
                <c:pt idx="6">
                  <c:v>56965</c:v>
                </c:pt>
                <c:pt idx="7">
                  <c:v>57000</c:v>
                </c:pt>
                <c:pt idx="8">
                  <c:v>57044</c:v>
                </c:pt>
                <c:pt idx="9">
                  <c:v>57076</c:v>
                </c:pt>
                <c:pt idx="10">
                  <c:v>57095</c:v>
                </c:pt>
                <c:pt idx="11">
                  <c:v>57137</c:v>
                </c:pt>
                <c:pt idx="12">
                  <c:v>57153</c:v>
                </c:pt>
                <c:pt idx="13">
                  <c:v>57172</c:v>
                </c:pt>
                <c:pt idx="14">
                  <c:v>57192</c:v>
                </c:pt>
                <c:pt idx="15">
                  <c:v>57210</c:v>
                </c:pt>
                <c:pt idx="16">
                  <c:v>57240</c:v>
                </c:pt>
                <c:pt idx="17">
                  <c:v>57262</c:v>
                </c:pt>
                <c:pt idx="18">
                  <c:v>57282</c:v>
                </c:pt>
                <c:pt idx="19">
                  <c:v>57300</c:v>
                </c:pt>
                <c:pt idx="20">
                  <c:v>57313</c:v>
                </c:pt>
                <c:pt idx="21">
                  <c:v>57342</c:v>
                </c:pt>
                <c:pt idx="22">
                  <c:v>57367</c:v>
                </c:pt>
                <c:pt idx="23">
                  <c:v>57375</c:v>
                </c:pt>
                <c:pt idx="24">
                  <c:v>57412</c:v>
                </c:pt>
                <c:pt idx="25">
                  <c:v>57431</c:v>
                </c:pt>
                <c:pt idx="26">
                  <c:v>57445</c:v>
                </c:pt>
                <c:pt idx="27">
                  <c:v>57464</c:v>
                </c:pt>
                <c:pt idx="28">
                  <c:v>57483</c:v>
                </c:pt>
                <c:pt idx="29">
                  <c:v>57506</c:v>
                </c:pt>
                <c:pt idx="30">
                  <c:v>57521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1AF2-4B8C-BF56-7581464096F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0117464"/>
        <c:axId val="250116480"/>
      </c:lineChart>
      <c:catAx>
        <c:axId val="2501174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116480"/>
        <c:crosses val="autoZero"/>
        <c:auto val="1"/>
        <c:lblAlgn val="ctr"/>
        <c:lblOffset val="100"/>
        <c:noMultiLvlLbl val="0"/>
      </c:catAx>
      <c:valAx>
        <c:axId val="250116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01174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Followers</c:v>
                </c:pt>
                <c:pt idx="1">
                  <c:v>Own Tweets</c:v>
                </c:pt>
                <c:pt idx="2">
                  <c:v>Response Rate</c:v>
                </c:pt>
                <c:pt idx="3">
                  <c:v>Interaction Rate</c:v>
                </c:pt>
                <c:pt idx="4">
                  <c:v>Mentions</c:v>
                </c:pt>
                <c:pt idx="5">
                  <c:v>Retweets</c:v>
                </c:pt>
                <c:pt idx="6">
                  <c:v>Followers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100</c:v>
                </c:pt>
                <c:pt idx="4">
                  <c:v>100</c:v>
                </c:pt>
                <c:pt idx="5">
                  <c:v>100</c:v>
                </c:pt>
                <c:pt idx="6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90-48F0-9B7C-CA659BAF10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92337840"/>
        <c:axId val="292342760"/>
      </c:radarChart>
      <c:catAx>
        <c:axId val="29233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42760"/>
        <c:crosses val="autoZero"/>
        <c:auto val="1"/>
        <c:lblAlgn val="ctr"/>
        <c:lblOffset val="100"/>
        <c:noMultiLvlLbl val="0"/>
      </c:catAx>
      <c:valAx>
        <c:axId val="2923427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3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19</c:v>
                </c:pt>
                <c:pt idx="1">
                  <c:v>21</c:v>
                </c:pt>
                <c:pt idx="2">
                  <c:v>12</c:v>
                </c:pt>
                <c:pt idx="3">
                  <c:v>33</c:v>
                </c:pt>
                <c:pt idx="4">
                  <c:v>19</c:v>
                </c:pt>
                <c:pt idx="5">
                  <c:v>29</c:v>
                </c:pt>
                <c:pt idx="6">
                  <c:v>34</c:v>
                </c:pt>
                <c:pt idx="7">
                  <c:v>35</c:v>
                </c:pt>
                <c:pt idx="8">
                  <c:v>44</c:v>
                </c:pt>
                <c:pt idx="9">
                  <c:v>32</c:v>
                </c:pt>
                <c:pt idx="10">
                  <c:v>19</c:v>
                </c:pt>
                <c:pt idx="11">
                  <c:v>42</c:v>
                </c:pt>
                <c:pt idx="12">
                  <c:v>16</c:v>
                </c:pt>
                <c:pt idx="13">
                  <c:v>19</c:v>
                </c:pt>
                <c:pt idx="14">
                  <c:v>20</c:v>
                </c:pt>
                <c:pt idx="15">
                  <c:v>18</c:v>
                </c:pt>
                <c:pt idx="16">
                  <c:v>30</c:v>
                </c:pt>
                <c:pt idx="17">
                  <c:v>22</c:v>
                </c:pt>
                <c:pt idx="18">
                  <c:v>20</c:v>
                </c:pt>
                <c:pt idx="19">
                  <c:v>18</c:v>
                </c:pt>
                <c:pt idx="20">
                  <c:v>13</c:v>
                </c:pt>
                <c:pt idx="21">
                  <c:v>29</c:v>
                </c:pt>
                <c:pt idx="22">
                  <c:v>25</c:v>
                </c:pt>
                <c:pt idx="23">
                  <c:v>8</c:v>
                </c:pt>
                <c:pt idx="24">
                  <c:v>37</c:v>
                </c:pt>
                <c:pt idx="25">
                  <c:v>19</c:v>
                </c:pt>
                <c:pt idx="26">
                  <c:v>14</c:v>
                </c:pt>
                <c:pt idx="27">
                  <c:v>19</c:v>
                </c:pt>
                <c:pt idx="28">
                  <c:v>19</c:v>
                </c:pt>
                <c:pt idx="29">
                  <c:v>23</c:v>
                </c:pt>
                <c:pt idx="30">
                  <c:v>15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3C0-42E5-BC6D-81BCC58719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2341776"/>
        <c:axId val="292340136"/>
      </c:lineChart>
      <c:catAx>
        <c:axId val="2923417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40136"/>
        <c:crosses val="autoZero"/>
        <c:auto val="1"/>
        <c:lblAlgn val="ctr"/>
        <c:lblOffset val="100"/>
        <c:noMultiLvlLbl val="0"/>
      </c:catAx>
      <c:valAx>
        <c:axId val="29234013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23417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24</c:v>
                </c:pt>
                <c:pt idx="1">
                  <c:v>26</c:v>
                </c:pt>
                <c:pt idx="2">
                  <c:v>19</c:v>
                </c:pt>
                <c:pt idx="3">
                  <c:v>28</c:v>
                </c:pt>
                <c:pt idx="4">
                  <c:v>25</c:v>
                </c:pt>
                <c:pt idx="5">
                  <c:v>19</c:v>
                </c:pt>
                <c:pt idx="6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24-4574-894B-3CDEB459D8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236344"/>
        <c:axId val="298237656"/>
      </c:barChart>
      <c:catAx>
        <c:axId val="2982363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37656"/>
        <c:crosses val="autoZero"/>
        <c:auto val="1"/>
        <c:lblAlgn val="ctr"/>
        <c:lblOffset val="100"/>
        <c:noMultiLvlLbl val="0"/>
      </c:catAx>
      <c:valAx>
        <c:axId val="2982376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36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2</c:v>
                </c:pt>
                <c:pt idx="1">
                  <c:v>6</c:v>
                </c:pt>
                <c:pt idx="2">
                  <c:v>4</c:v>
                </c:pt>
                <c:pt idx="3">
                  <c:v>3</c:v>
                </c:pt>
                <c:pt idx="4">
                  <c:v>8</c:v>
                </c:pt>
                <c:pt idx="5">
                  <c:v>3</c:v>
                </c:pt>
                <c:pt idx="6">
                  <c:v>3</c:v>
                </c:pt>
                <c:pt idx="7">
                  <c:v>3</c:v>
                </c:pt>
                <c:pt idx="8">
                  <c:v>3</c:v>
                </c:pt>
                <c:pt idx="9">
                  <c:v>5</c:v>
                </c:pt>
                <c:pt idx="10">
                  <c:v>5</c:v>
                </c:pt>
                <c:pt idx="11">
                  <c:v>4</c:v>
                </c:pt>
                <c:pt idx="12">
                  <c:v>3</c:v>
                </c:pt>
                <c:pt idx="13">
                  <c:v>2</c:v>
                </c:pt>
                <c:pt idx="14">
                  <c:v>2</c:v>
                </c:pt>
                <c:pt idx="15">
                  <c:v>11</c:v>
                </c:pt>
                <c:pt idx="16">
                  <c:v>4</c:v>
                </c:pt>
                <c:pt idx="17">
                  <c:v>5</c:v>
                </c:pt>
                <c:pt idx="18">
                  <c:v>1</c:v>
                </c:pt>
                <c:pt idx="19">
                  <c:v>1</c:v>
                </c:pt>
                <c:pt idx="20">
                  <c:v>6</c:v>
                </c:pt>
                <c:pt idx="21">
                  <c:v>3</c:v>
                </c:pt>
                <c:pt idx="22">
                  <c:v>2</c:v>
                </c:pt>
                <c:pt idx="23">
                  <c:v>4</c:v>
                </c:pt>
                <c:pt idx="24">
                  <c:v>2</c:v>
                </c:pt>
                <c:pt idx="25">
                  <c:v>2</c:v>
                </c:pt>
                <c:pt idx="26">
                  <c:v>2</c:v>
                </c:pt>
                <c:pt idx="27">
                  <c:v>1</c:v>
                </c:pt>
                <c:pt idx="28">
                  <c:v>2</c:v>
                </c:pt>
                <c:pt idx="29">
                  <c:v>0</c:v>
                </c:pt>
                <c:pt idx="30">
                  <c:v>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BBA-4DFF-BD2C-E56E7F2438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8342920"/>
        <c:axId val="298349152"/>
      </c:lineChart>
      <c:catAx>
        <c:axId val="298342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49152"/>
        <c:crosses val="autoZero"/>
        <c:auto val="1"/>
        <c:lblAlgn val="ctr"/>
        <c:lblOffset val="100"/>
        <c:noMultiLvlLbl val="0"/>
      </c:catAx>
      <c:valAx>
        <c:axId val="2983491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42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Own Tweets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D68-4E5C-A3D9-58EE801894A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Retweeted Tweets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@BHDLeon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D68-4E5C-A3D9-58EE801894A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98347184"/>
        <c:axId val="298344232"/>
      </c:barChart>
      <c:catAx>
        <c:axId val="2983471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44232"/>
        <c:crosses val="autoZero"/>
        <c:auto val="1"/>
        <c:lblAlgn val="ctr"/>
        <c:lblOffset val="100"/>
        <c:noMultiLvlLbl val="0"/>
      </c:catAx>
      <c:valAx>
        <c:axId val="298344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471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</c:v>
                </c:pt>
                <c:pt idx="1">
                  <c:v>22</c:v>
                </c:pt>
                <c:pt idx="2">
                  <c:v>19</c:v>
                </c:pt>
                <c:pt idx="3">
                  <c:v>15</c:v>
                </c:pt>
                <c:pt idx="4">
                  <c:v>15</c:v>
                </c:pt>
                <c:pt idx="5">
                  <c:v>9</c:v>
                </c:pt>
                <c:pt idx="6">
                  <c:v>12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587-4581-AA23-7699B26F85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345544"/>
        <c:axId val="298236672"/>
      </c:barChart>
      <c:catAx>
        <c:axId val="2983455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236672"/>
        <c:crosses val="autoZero"/>
        <c:auto val="1"/>
        <c:lblAlgn val="ctr"/>
        <c:lblOffset val="100"/>
        <c:noMultiLvlLbl val="0"/>
      </c:catAx>
      <c:valAx>
        <c:axId val="29823667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3455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5.1018325782621003E-3</c:v>
                </c:pt>
                <c:pt idx="1">
                  <c:v>9.0640350221591996E-3</c:v>
                </c:pt>
                <c:pt idx="2">
                  <c:v>5.7999780889716997E-3</c:v>
                </c:pt>
                <c:pt idx="3">
                  <c:v>8.5127720734431006E-3</c:v>
                </c:pt>
                <c:pt idx="4">
                  <c:v>6.9967989644737997E-3</c:v>
                </c:pt>
                <c:pt idx="5">
                  <c:v>8.7459987055922006E-3</c:v>
                </c:pt>
                <c:pt idx="6">
                  <c:v>9.1832986408717995E-3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C05-4943-AAE0-4DE57089D30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52014600"/>
        <c:axId val="252007056"/>
      </c:barChart>
      <c:catAx>
        <c:axId val="2520146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07056"/>
        <c:crosses val="autoZero"/>
        <c:auto val="1"/>
        <c:lblAlgn val="ctr"/>
        <c:lblOffset val="100"/>
        <c:noMultiLvlLbl val="0"/>
      </c:catAx>
      <c:valAx>
        <c:axId val="25200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146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2</c:v>
                </c:pt>
                <c:pt idx="12">
                  <c:v>14</c:v>
                </c:pt>
                <c:pt idx="13">
                  <c:v>25</c:v>
                </c:pt>
                <c:pt idx="14">
                  <c:v>23</c:v>
                </c:pt>
                <c:pt idx="15">
                  <c:v>11</c:v>
                </c:pt>
                <c:pt idx="16">
                  <c:v>1</c:v>
                </c:pt>
                <c:pt idx="17">
                  <c:v>9</c:v>
                </c:pt>
                <c:pt idx="18">
                  <c:v>4</c:v>
                </c:pt>
                <c:pt idx="19">
                  <c:v>3</c:v>
                </c:pt>
                <c:pt idx="20">
                  <c:v>7</c:v>
                </c:pt>
                <c:pt idx="21">
                  <c:v>2</c:v>
                </c:pt>
                <c:pt idx="22">
                  <c:v>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CD1-44D0-A67A-E32189078EC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07384"/>
        <c:axId val="252011976"/>
      </c:lineChart>
      <c:catAx>
        <c:axId val="25200738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11976"/>
        <c:crosses val="autoZero"/>
        <c:auto val="1"/>
        <c:lblAlgn val="ctr"/>
        <c:lblOffset val="100"/>
        <c:noMultiLvlLbl val="0"/>
      </c:catAx>
      <c:valAx>
        <c:axId val="2520119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0738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Sheet1!$A$2:$A$25</c:f>
              <c:numCache>
                <c:formatCode>General</c:formatCode>
                <c:ptCount val="24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</c:numCache>
            </c:numRef>
          </c:cat>
          <c:val>
            <c:numRef>
              <c:f>Sheet1!$B$2:$B$25</c:f>
              <c:numCache>
                <c:formatCode>General</c:formatCode>
                <c:ptCount val="24"/>
                <c:pt idx="0">
                  <c:v>0</c:v>
                </c:pt>
                <c:pt idx="1">
                  <c:v>0</c:v>
                </c:pt>
                <c:pt idx="2">
                  <c:v>6.9972885506866004E-3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9.6212717571940998E-3</c:v>
                </c:pt>
                <c:pt idx="12">
                  <c:v>7.6220464569979E-3</c:v>
                </c:pt>
                <c:pt idx="13">
                  <c:v>6.7173970086591003E-3</c:v>
                </c:pt>
                <c:pt idx="14">
                  <c:v>6.6930586137002E-3</c:v>
                </c:pt>
                <c:pt idx="15">
                  <c:v>6.9972885506866004E-3</c:v>
                </c:pt>
                <c:pt idx="16">
                  <c:v>1.7493221376717E-3</c:v>
                </c:pt>
                <c:pt idx="17">
                  <c:v>8.5522415619502992E-3</c:v>
                </c:pt>
                <c:pt idx="18">
                  <c:v>6.5599580162687002E-3</c:v>
                </c:pt>
                <c:pt idx="19">
                  <c:v>6.4141811714626996E-3</c:v>
                </c:pt>
                <c:pt idx="20">
                  <c:v>1.0246029663504999E-2</c:v>
                </c:pt>
                <c:pt idx="21">
                  <c:v>8.7466106883582993E-3</c:v>
                </c:pt>
                <c:pt idx="22">
                  <c:v>2.3615848858567001E-2</c:v>
                </c:pt>
                <c:pt idx="23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A59-41DC-A025-A4BE3DAA2FC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52012304"/>
        <c:axId val="252020176"/>
      </c:lineChart>
      <c:catAx>
        <c:axId val="25201230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20176"/>
        <c:crosses val="autoZero"/>
        <c:auto val="1"/>
        <c:lblAlgn val="ctr"/>
        <c:lblOffset val="100"/>
        <c:noMultiLvlLbl val="0"/>
      </c:catAx>
      <c:valAx>
        <c:axId val="25202017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5201230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Sheet1!$A$2:$A$32</c:f>
              <c:strCache>
                <c:ptCount val="31"/>
                <c:pt idx="0">
                  <c:v>8/5/2017</c:v>
                </c:pt>
                <c:pt idx="1">
                  <c:v>9/5/2017</c:v>
                </c:pt>
                <c:pt idx="2">
                  <c:v>10/5/2017</c:v>
                </c:pt>
                <c:pt idx="3">
                  <c:v>11/5/2017</c:v>
                </c:pt>
                <c:pt idx="4">
                  <c:v>12/5/2017</c:v>
                </c:pt>
                <c:pt idx="5">
                  <c:v>13/05/2017</c:v>
                </c:pt>
                <c:pt idx="6">
                  <c:v>14/05/2017</c:v>
                </c:pt>
                <c:pt idx="7">
                  <c:v>15/05/2017</c:v>
                </c:pt>
                <c:pt idx="8">
                  <c:v>16/05/2017</c:v>
                </c:pt>
                <c:pt idx="9">
                  <c:v>17/05/2017</c:v>
                </c:pt>
                <c:pt idx="10">
                  <c:v>18/05/2017</c:v>
                </c:pt>
                <c:pt idx="11">
                  <c:v>19/05/2017</c:v>
                </c:pt>
                <c:pt idx="12">
                  <c:v>20/05/2017</c:v>
                </c:pt>
                <c:pt idx="13">
                  <c:v>21/05/2017</c:v>
                </c:pt>
                <c:pt idx="14">
                  <c:v>22/05/2017</c:v>
                </c:pt>
                <c:pt idx="15">
                  <c:v>23/05/2017</c:v>
                </c:pt>
                <c:pt idx="16">
                  <c:v>24/05/2017</c:v>
                </c:pt>
                <c:pt idx="17">
                  <c:v>25/05/2017</c:v>
                </c:pt>
                <c:pt idx="18">
                  <c:v>26/05/2017</c:v>
                </c:pt>
                <c:pt idx="19">
                  <c:v>27/05/2017</c:v>
                </c:pt>
                <c:pt idx="20">
                  <c:v>28/05/2017</c:v>
                </c:pt>
                <c:pt idx="21">
                  <c:v>29/05/2017</c:v>
                </c:pt>
                <c:pt idx="22">
                  <c:v>30/05/2017</c:v>
                </c:pt>
                <c:pt idx="23">
                  <c:v>31/05/2017</c:v>
                </c:pt>
                <c:pt idx="24">
                  <c:v>1/6/2017</c:v>
                </c:pt>
                <c:pt idx="25">
                  <c:v>2/6/2017</c:v>
                </c:pt>
                <c:pt idx="26">
                  <c:v>3/6/2017</c:v>
                </c:pt>
                <c:pt idx="27">
                  <c:v>4/6/2017</c:v>
                </c:pt>
                <c:pt idx="28">
                  <c:v>5/6/2017</c:v>
                </c:pt>
                <c:pt idx="29">
                  <c:v>6/6/2017</c:v>
                </c:pt>
                <c:pt idx="30">
                  <c:v>7/6/2017</c:v>
                </c:pt>
              </c:strCache>
            </c:strRef>
          </c:cat>
          <c:val>
            <c:numRef>
              <c:f>Sheet1!$B$2:$B$32</c:f>
              <c:numCache>
                <c:formatCode>General</c:formatCode>
                <c:ptCount val="31"/>
                <c:pt idx="0">
                  <c:v>7</c:v>
                </c:pt>
                <c:pt idx="1">
                  <c:v>18</c:v>
                </c:pt>
                <c:pt idx="2">
                  <c:v>23</c:v>
                </c:pt>
                <c:pt idx="3">
                  <c:v>42</c:v>
                </c:pt>
                <c:pt idx="4">
                  <c:v>22</c:v>
                </c:pt>
                <c:pt idx="5">
                  <c:v>20</c:v>
                </c:pt>
                <c:pt idx="6">
                  <c:v>10</c:v>
                </c:pt>
                <c:pt idx="7">
                  <c:v>22</c:v>
                </c:pt>
                <c:pt idx="8">
                  <c:v>20</c:v>
                </c:pt>
                <c:pt idx="9">
                  <c:v>14</c:v>
                </c:pt>
                <c:pt idx="10">
                  <c:v>17</c:v>
                </c:pt>
                <c:pt idx="11">
                  <c:v>22</c:v>
                </c:pt>
                <c:pt idx="12">
                  <c:v>10</c:v>
                </c:pt>
                <c:pt idx="13">
                  <c:v>4</c:v>
                </c:pt>
                <c:pt idx="14">
                  <c:v>10</c:v>
                </c:pt>
                <c:pt idx="15">
                  <c:v>28</c:v>
                </c:pt>
                <c:pt idx="16">
                  <c:v>10</c:v>
                </c:pt>
                <c:pt idx="17">
                  <c:v>10</c:v>
                </c:pt>
                <c:pt idx="18">
                  <c:v>11</c:v>
                </c:pt>
                <c:pt idx="19">
                  <c:v>16</c:v>
                </c:pt>
                <c:pt idx="20">
                  <c:v>6</c:v>
                </c:pt>
                <c:pt idx="21">
                  <c:v>5</c:v>
                </c:pt>
                <c:pt idx="22">
                  <c:v>6</c:v>
                </c:pt>
                <c:pt idx="23">
                  <c:v>18</c:v>
                </c:pt>
                <c:pt idx="24">
                  <c:v>8</c:v>
                </c:pt>
                <c:pt idx="25">
                  <c:v>9</c:v>
                </c:pt>
                <c:pt idx="26">
                  <c:v>11</c:v>
                </c:pt>
                <c:pt idx="27">
                  <c:v>0</c:v>
                </c:pt>
                <c:pt idx="28">
                  <c:v>7</c:v>
                </c:pt>
                <c:pt idx="29">
                  <c:v>17</c:v>
                </c:pt>
                <c:pt idx="30">
                  <c:v>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7CB4-431D-8407-6DE0A9C6DC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99570528"/>
        <c:axId val="299568560"/>
      </c:lineChart>
      <c:catAx>
        <c:axId val="299570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68560"/>
        <c:crosses val="autoZero"/>
        <c:auto val="1"/>
        <c:lblAlgn val="ctr"/>
        <c:lblOffset val="100"/>
        <c:noMultiLvlLbl val="0"/>
      </c:catAx>
      <c:valAx>
        <c:axId val="29956856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9570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@BHDLeon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Sheet1!$A$2:$A$6</c:f>
              <c:strCache>
                <c:ptCount val="5"/>
                <c:pt idx="0">
                  <c:v>0h - 2h</c:v>
                </c:pt>
                <c:pt idx="1">
                  <c:v>2h - 8h</c:v>
                </c:pt>
                <c:pt idx="2">
                  <c:v>8h - 24h</c:v>
                </c:pt>
                <c:pt idx="3">
                  <c:v>24h+</c:v>
                </c:pt>
                <c:pt idx="4">
                  <c:v>Not responded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14</c:v>
                </c:pt>
                <c:pt idx="1">
                  <c:v>2</c:v>
                </c:pt>
                <c:pt idx="2">
                  <c:v>9</c:v>
                </c:pt>
                <c:pt idx="3">
                  <c:v>4</c:v>
                </c:pt>
                <c:pt idx="4">
                  <c:v>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3CB-43B2-86EC-3908ECD5718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79755816"/>
        <c:axId val="379756800"/>
      </c:barChart>
      <c:catAx>
        <c:axId val="37975581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756800"/>
        <c:crosses val="autoZero"/>
        <c:auto val="1"/>
        <c:lblAlgn val="ctr"/>
        <c:lblOffset val="100"/>
        <c:noMultiLvlLbl val="0"/>
      </c:catAx>
      <c:valAx>
        <c:axId val="3797568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7975581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6/8/2017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8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1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Reporte Twitter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Socialad</a:t>
            </a:r>
          </a:p>
        </p:txBody>
      </p:sp>
    </p:spTree>
    <p:extLst>
      <p:ext uri="{BB962C8B-B14F-4D97-AF65-F5344CB8AC3E}">
        <p14:creationId xmlns:p14="http://schemas.microsoft.com/office/powerpoint/2010/main" val="222148729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Total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3230190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431682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Table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064685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3">
                  <a:extLst>
                    <a:ext uri="{9D8B030D-6E8A-4147-A177-3AD203B41FA5}">
                      <a16:colId xmlns:a16="http://schemas.microsoft.com/office/drawing/2014/main" val="62601959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42609510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9566470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507728650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0328968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534267945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170228519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32263263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83214830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39026123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29411054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654838566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179683978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2630746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Retweeted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to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All 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Retweets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Replies on Own 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Mentions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537296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@BHDLeon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57521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76.3%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429277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60074730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Metrics Radar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5207111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5415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01230028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2537580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Followers Change Per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19319291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171570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3395807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695244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Tweet Type Distribution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59900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296735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14310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080775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Weekday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535237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8689721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Tweets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82769223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689132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Interaction Rate By Hour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5938389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740495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- 1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9169730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66451208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13704684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3751681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22675005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2921251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5259396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73546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14:44:46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@MMujerRD: Ministra del @MMujerRD @JanetCamiloRD participa en la reunión de GBA ALL-STARTS ACADEMY, invitada por @StevenPuig @BHDLeon. h…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035039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- 2017-06-01 22:18:49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Trabajemos juntos contra el fraude con este tip de prevención. #TodosJuntosContraElFraude #BHDLeon #MejoraTuMundo https://t.co/DuvHn7CQGn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0.0418%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94387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16:38:36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@MMujerRD: “En la #RD, uno de los bancos comprometidos a servir a las #Mujeres a largo plazo, es el @BHDLeon”  @JanetCamiloRD #AllStarsA…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82796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17:30:04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uso correcto del retrovisor te permitirá tener mayor visibilidad del entorno mientras conduces, eliminando puntos ciegos. #MujerMujerVial https://t.co/A9mdCWdki8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0.0385%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01662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16:37:37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Inicia Foro «Potenciando el acceso de las mujeres a los servicios financieros: un enfoque de ecosistema» #AllStarsAcademy http…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205240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20:56:41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Panel con @miosotisr, @JanetCamiloRD, @StevenPuig, @Tonatiuh_sm, Susan Olsen y Jennifer Bisceglie. #GBAForWomen #AllStarsAcademy https://t.co/Zawr12Fg2U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0.0367%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1396493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135922942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- 2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6349509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72121016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80232114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20500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6118905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63510917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2162988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67441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16:37:49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«Sin #mujeres no hay democracia» - @JanetCamiloRD. #AllStarsAcademy https://t.co/XtrxZHefGu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32438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17:08:00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@GrupoBID_CII: Hoy @GBAforWomen: Nuestra especialista Susan Olsen explica cómo bancos pueden acceder al mercado de mujeres emprendedoras…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524549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14:14:35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El anfitrión de #AllStarsAcademy es @BHDLeon integrante de esta Alianza Global que busca acceso a capital y mercado para las m…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185938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16:37:44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En el Foro participan: @StevenPuig, @JanetCamiloRD, Tonatiuh Salinas, Miosotis Rivas, Enrique Cañas, y Jennifer Bisceglie. #Al…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70667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20:39:28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@josefinanav: Participación de @miosotisr de @onumujeresRD y la Min. de la Mujer RD, Jeannette Camilo, en el panel con @StevenPuig @BHDL…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379919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14:02:10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@miosotisr: @StevenPuig CEO del @BHDLeon da las palabras de bienvenida al #AllStarsAcademy del @GBAforWomen por primera vez se realiza e…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3199745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41950083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- 3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33151476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306847066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4713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9210148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7436536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15848159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57580336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220148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14:18:24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@ViceRDo: #AHORA en VP: @margaritacdf llega al #AllStarsAcademy organizado por @GBAforWomen y @BHDLeon. https://t.co/WBOrlvHPjd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58052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- 2017-06-03 13:30:24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Con tu Tarjeta de Crédito #BHDLeón principal puedes pagar tus consumos en la cantidad de CUOTAS que quieras. #CuotasBHDLeón #MejoraTuMundo https://t.co/OMTdtUBU3b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0.0331%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830415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14:31:30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#GenteBHDLeon que representa a República Dominicana en el #AllStarsAcademy @Gbaforwomen. https://t.co/vzuanhqB6f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0.0210%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841887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14:46:49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@GBAforWomen: .@StevenPuig opens the #AllStarsAcademy panel exploring how different stakeholders can increase women's financial access @…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552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- 2017-05-12 12:30:01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Nunca accedas a enlaces o links recibidos por correo electrónico ni descargues archivos desconocidos. ¡Trabajemos juntos contra el phishing!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0.0176%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720865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- 2017-05-28 11:40:48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madre es capaz de lograr lo mejor, y también de repetirlo.  Feliz Día de las Madres. https://t.co/PIgi66VxO4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989190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284153792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- 4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849171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168318955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47845090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84508060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758852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1096118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011763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0162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- 2017-05-26 00:07:34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@daguca66: @GBAforWomen @BHDLeon BHD Leon el banco referente de la mujer. Nuestras soluciones ayudan a la mujer en su dia a día. Constru…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078233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- 2017-05-28 12:58:21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@GBAforWomen: Experts Daniel Gutiérrez and Pura Méndez discuss how @BHDLeon transformed its sales model to better serve women #AllStarsA…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28037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14:01:52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RT @GBAforWomen: .@StevenPuig of #AllStarsAcademy Host @BHDLeon opens the GBA Master Class https://t.co/o315jMomJO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1645088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- 2017-05-23 12:30:02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Destruye siempre las Tarjetas ya caducadas cortándolas por la mitad. #ConsejosdePrevencion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0.0087%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95332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- 2017-05-21 13:00:06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Sucursales disponibles el día de hoy: https://t.co/0MGzHohvl2 https://t.co/kUJC6lGkdy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91396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- 2017-05-28 12:11:47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Una madre es capaz de lograr lo mejor, y también de repetirlo.  Feliz Día de las Madres. https://t.co/rUcbvCtUon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9071674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338837243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Own and Retweeted Tweets Table - 5 of 5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240491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114800">
                  <a:extLst>
                    <a:ext uri="{9D8B030D-6E8A-4147-A177-3AD203B41FA5}">
                      <a16:colId xmlns:a16="http://schemas.microsoft.com/office/drawing/2014/main" val="2240069215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84113158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46609704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99062660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0750669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6312081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Tweet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Retweeted Tweet?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Replies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1862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- 2017-05-14 15:00:11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Al conducir es importante tomar en cuenta que a mayor velocidad se necesita más distancia para frenar el vehículo. #MujerMujerVial https://t.co/DN20JCNemZ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0.0158%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121084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338059505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055381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21736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- 1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22066539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2051010179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622565093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92555335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74356130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6162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@JanetCamiloRD - 2017-05-23 14:23:49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La #IgualdadDeGénero es rentable para el desempeño de las empresas y la productividad financiera @ViceRDo  @MMujerRD @BHDLeon @GBAforWomen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20:56:41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923916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- 2017-05-23 14:11:03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anfitrión de #AllStarsAcademy es @BHDLeon integrante de esta Alianza Global que busca acceso a capital y mercado… https://t.co/zA3AK8SVr5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088967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@JanetCamiloRD - 2017-05-23 17:47:25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Muy agradecida del @BHDLeon y @StevenPuig gerente general, por el mural que nos donaron como un reconocimiento a la… https://t.co/2rKLRfbiO4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20:56:41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95548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@miosotisr - 2017-05-23 13:52:10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@StevenPuig CEO del @BHDLeon da las palabras de bienvenida al #AllStarsAcademy del @GBAforWomen por primera vez se… https://t.co/xPJe50Ie4j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16:38:24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713296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@MMujerRD - 2017-05-23 18:00:11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Ministra @JanetCamiloRD en nombre del #MMujer agradece al @BHDLeon y a @StevenPuig por el mural donado como un reco… https://t.co/yOz1G7XWwS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248954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@RexiFinanzas - 2017-06-03 15:52:30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Felicitamos a nuestro socio bancario @BHDLeon por esta innovación en el mercado financiero dominicano. ¡Excelente! 🔎 https://t.co/Nfa5nWFs91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681713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- 2017-05-18 00:02:51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Estas son las tasas en la nueva #FeriaFlexiMovil del @BHDLeon. Si está en tus planes adquirir un carro, recomiendo… https://t.co/BScjEkT9KW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43467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2313425461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- 2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977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467469650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75378994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30329197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4930073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38981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- 2017-05-23 14:15:42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#AHORA en VP: @margaritacdf llega al #AllStarsAcademy organizado por @GBAforWomen y @BHDLeon. https://t.co/WBOrlvHPjd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358578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@MMujerRD - 2017-05-23 16:20:25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“En la #RD, uno de los bancos comprometidos a servir a las #Mujeres a largo plazo, es el @BHDLeon”  @JanetCamiloRD… https://t.co/9SGxapBcWd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816472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@JanetCamiloRD - 2017-05-23 14:19:32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Como Ministra del @MMujerRD participando en la reunión de GBA ALL-STARTS ACADEMY, invitada por @StevenPuig @BHDLeon… https://t.co/UrPPppG3ki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20:56:41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385812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 - 2017-05-15 17:16:44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Los Goles @BHDLeon de los Guerreros Armando Maita y Leandro Silva - @atleticopantoja https://t.co/kyVfYSdktj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512198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@miosotisr - 2017-05-23 17:00:32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El .@BHDLeon introdujo el premio Mujeres que Cambian al Mundo para crear modelos a seguir por las mujeres de todo e… https://t.co/2byC7rvR9z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23/05/2017 20:56:41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3308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 - 2017-05-23 16:50:19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.@BHDLeon introduced its Women Who Change the World Award to create role models for women across the country. #AllStarsAcademy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632129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@ViceRDo - 2017-05-23 14:17:09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@StevenPuig, Gerente General del @BHDLeon da la bienvenida al evento #AllStarsAcademy organizado por la… https://t.co/ZNu2F0wRlJ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204931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309569351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Mentions Table - 3 of 3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945817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389074930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047993809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727053322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58708955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5006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@delpilarmata - 2017-05-22 13:23:27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Un total disparate la APP del @BHDLeon , En vez de facilitarle la vida a uno, se la complica.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22/05/2017 17:45:09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01131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 - 2017-05-18 23:22:34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#Infórmate | RD será sede de importante evento sobre inclusión financiera de las mujeres. @BHDLeon será anfitrión:… https://t.co/dQwrocpQ3O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36589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 - 2017-05-23 13:49:47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.@StevenPuig of #AllStarsAcademy Host @BHDLeon opens the GBA Master Class https://t.co/o315jMomJO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5216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 - 2017-05-23 16:46:12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.@BHDLeon's research found a key concern for women was family well-being, which includes economic independence #AllStarsAcademy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0153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@jsangiovanni - 2017-05-11 15:24:04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devuélvanme mis chelitos. Solo son 4,620. Yo los necesito más que ustedes..@samy_cho @flaviacasiopea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49409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mentioned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@LAPSEU - 2017-06-02 11:37:10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#ff get ready 4 a sunny and healthy super wkend SMILES @BHDLeon @Harvard @UN_Women @Pazfff @GlobalShapersSD @guadalupevaldez @RxFreedom2T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294055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150118253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2324343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32510625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233360020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6837499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372371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@Joan_rosariom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(25)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23333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@GBAforWomen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92256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@Argentarium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(21)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702463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@Leitan00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479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@juangu11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(12)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116402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@JanetCamiloRD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9209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@MarvizRodz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(10)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5908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@atleticopantoja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(9)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873768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@Laosa2412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(8)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68141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@panchomotorsrd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859049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25384133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Key Influencers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327129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291840">
                  <a:extLst>
                    <a:ext uri="{9D8B030D-6E8A-4147-A177-3AD203B41FA5}">
                      <a16:colId xmlns:a16="http://schemas.microsoft.com/office/drawing/2014/main" val="174051994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978479203"/>
                    </a:ext>
                  </a:extLst>
                </a:gridCol>
                <a:gridCol w="2468880">
                  <a:extLst>
                    <a:ext uri="{9D8B030D-6E8A-4147-A177-3AD203B41FA5}">
                      <a16:colId xmlns:a16="http://schemas.microsoft.com/office/drawing/2014/main" val="333212808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On Profiles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Mentions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833696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@adrian_aguzman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3299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@ARGuerreroS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131170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@jsangiovanni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(7)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15932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@clubpantoja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491448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@super7fm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20402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@hramsesn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4692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@rdherrera18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959627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@DeVargasCarlos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2608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@ReidyCo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3170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@OsvaldoAlcantS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 (6)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02495957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250143957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Response Times</a:t>
            </a:r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48169775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6795627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- 1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588311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86009794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380037706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88007226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102511003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451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@RalphFab - 2017-06-05 23:24:22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saludso tengo una duda en relacion a las transferencias bancarias, podrian ayudarme?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06/06/2017 13:47:39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41309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@silvioperez81 - 2017-06-03 18:26:03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Como sera 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49639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@grdelgadov - 2017-06-03 17:53:44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Como va a funcionar?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n/a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26899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@thehambleboy - 2017-05-31 22:44:21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buenas tardes, por favor me pueden explicar cuando sale en tus movimiento fondo reservado que significa 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01/06/2017 13:35:26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5862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@claudiareyesc - 2017-05-31 20:02:28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Mas de 1 hora tratando de comunicarme a "tele Agil" me pone en espera y luego se cierra la llamada. Problemas? Donde llamo?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21:20:36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8307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@MarvizRodz - 2017-05-31 20:01:43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Hay que ir a la prensa? Proconsumidor? Superintendencia de bancos? Donde debo ir para cancelar mi tarjeta?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21:06:45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88978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@MarvizRodz - 2017-05-31 20:00:46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Yo sé que tienen técnicas de retención pero engañar al cliente diciendo una cosa y hacer otra?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21:06:45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7748376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396554121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Twitter Questions Table - 2 of 2</a:t>
            </a:r>
          </a:p>
        </p:txBody>
      </p:sp>
      <p:graphicFrame>
        <p:nvGraphicFramePr>
          <p:cNvPr id="5" name="Table Placeholder 4"/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109005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937760">
                  <a:extLst>
                    <a:ext uri="{9D8B030D-6E8A-4147-A177-3AD203B41FA5}">
                      <a16:colId xmlns:a16="http://schemas.microsoft.com/office/drawing/2014/main" val="11266158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807166281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3136128828"/>
                    </a:ext>
                  </a:extLst>
                </a:gridCol>
                <a:gridCol w="822960">
                  <a:extLst>
                    <a:ext uri="{9D8B030D-6E8A-4147-A177-3AD203B41FA5}">
                      <a16:colId xmlns:a16="http://schemas.microsoft.com/office/drawing/2014/main" val="29094439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Question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Time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Retweets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68292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@MarvizRodz - 2017-05-31 19:59:51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De cancelación y que debo volver a una sucursal a hacer todo el proceso, que debo hacer? Ya no quiero NADA con ustedes.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21:06:45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10758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@ErickJunior - 2017-05-31 13:55:57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Saludos @BHDLeon 
Están teniendo problemas con las transferencias a terceros? Me da error al momento de realizar la misma.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31/05/2017 14:01:55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40521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@BHDLeon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was asked by </a:t>
                      </a: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@jmlopezv3 - 2017-05-30 20:19:11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@BHDLeon si en 1 oficina principal(kennedy) no tienen parqueo para sus clientes, que dice eso del banco?? #malservicio #elclientenoimporta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30/05/2017 20:47:09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320194"/>
                  </a:ext>
                </a:extLst>
              </a:tr>
            </a:tbl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08/05/2017 - 07/06/2017</a:t>
            </a:r>
          </a:p>
        </p:txBody>
      </p:sp>
    </p:spTree>
    <p:extLst>
      <p:ext uri="{BB962C8B-B14F-4D97-AF65-F5344CB8AC3E}">
        <p14:creationId xmlns:p14="http://schemas.microsoft.com/office/powerpoint/2010/main" val="2692167174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1272</Words>
  <Application>Microsoft Office PowerPoint</Application>
  <PresentationFormat>On-screen Show (4:3)</PresentationFormat>
  <Paragraphs>478</Paragraphs>
  <Slides>26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9" baseType="lpstr">
      <vt:lpstr>Arial</vt:lpstr>
      <vt:lpstr>Calibri</vt:lpstr>
      <vt:lpstr>quintly_template</vt:lpstr>
      <vt:lpstr>Reporte Twitter</vt:lpstr>
      <vt:lpstr>Twitter Followers Total</vt:lpstr>
      <vt:lpstr>Twitter Key Metrics Table</vt:lpstr>
      <vt:lpstr>Twitter Key Metrics Radar</vt:lpstr>
      <vt:lpstr>Twitter Followers Change</vt:lpstr>
      <vt:lpstr>Twitter Followers Change Per Weekday</vt:lpstr>
      <vt:lpstr>Twitter Own Tweets</vt:lpstr>
      <vt:lpstr>Twitter Tweet Type Distribution</vt:lpstr>
      <vt:lpstr>Twitter Own Tweets By Weekday</vt:lpstr>
      <vt:lpstr>Twitter Interaction Rate By Weekday</vt:lpstr>
      <vt:lpstr>Twitter Own Tweets By Hour</vt:lpstr>
      <vt:lpstr>Twitter Interaction Rate By Hour</vt:lpstr>
      <vt:lpstr>Twitter Own and Retweeted Tweets Table - 1 of 5</vt:lpstr>
      <vt:lpstr>Twitter Own and Retweeted Tweets Table - 2 of 5</vt:lpstr>
      <vt:lpstr>Twitter Own and Retweeted Tweets Table - 3 of 5</vt:lpstr>
      <vt:lpstr>Twitter Own and Retweeted Tweets Table - 4 of 5</vt:lpstr>
      <vt:lpstr>Twitter Own and Retweeted Tweets Table - 5 of 5</vt:lpstr>
      <vt:lpstr>Twitter Mentions</vt:lpstr>
      <vt:lpstr>Twitter Mentions Table - 1 of 3</vt:lpstr>
      <vt:lpstr>Twitter Mentions Table - 2 of 3</vt:lpstr>
      <vt:lpstr>Twitter Mentions Table - 3 of 3</vt:lpstr>
      <vt:lpstr>Twitter Key Influencers - 1 of 2</vt:lpstr>
      <vt:lpstr>Twitter Key Influencers - 2 of 2</vt:lpstr>
      <vt:lpstr>Twitter Response Times</vt:lpstr>
      <vt:lpstr>Twitter Questions Table - 1 of 2</vt:lpstr>
      <vt:lpstr>Twitter Questions Table - 2 of 2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Reporte Twitter</dc:title>
  <dc:creator>Administrator</dc:creator>
  <cp:lastModifiedBy>Administrator</cp:lastModifiedBy>
  <cp:revision>1</cp:revision>
  <dcterms:created xsi:type="dcterms:W3CDTF">2017-06-08T15:47:39Z</dcterms:created>
  <dcterms:modified xsi:type="dcterms:W3CDTF">2017-06-08T15:48:31Z</dcterms:modified>
</cp:coreProperties>
</file>