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135019</c:v>
                </c:pt>
                <c:pt idx="1">
                  <c:v>135102</c:v>
                </c:pt>
                <c:pt idx="2">
                  <c:v>135316</c:v>
                </c:pt>
                <c:pt idx="3">
                  <c:v>135417</c:v>
                </c:pt>
                <c:pt idx="4">
                  <c:v>135520</c:v>
                </c:pt>
                <c:pt idx="5">
                  <c:v>135629</c:v>
                </c:pt>
                <c:pt idx="6">
                  <c:v>135719</c:v>
                </c:pt>
                <c:pt idx="7">
                  <c:v>135823</c:v>
                </c:pt>
                <c:pt idx="8">
                  <c:v>135920</c:v>
                </c:pt>
                <c:pt idx="9">
                  <c:v>136025</c:v>
                </c:pt>
                <c:pt idx="10">
                  <c:v>136192</c:v>
                </c:pt>
                <c:pt idx="11">
                  <c:v>136332</c:v>
                </c:pt>
                <c:pt idx="12">
                  <c:v>136390</c:v>
                </c:pt>
                <c:pt idx="13">
                  <c:v>136442</c:v>
                </c:pt>
                <c:pt idx="14">
                  <c:v>136501</c:v>
                </c:pt>
                <c:pt idx="15">
                  <c:v>136564</c:v>
                </c:pt>
                <c:pt idx="16">
                  <c:v>136626</c:v>
                </c:pt>
                <c:pt idx="17">
                  <c:v>136691</c:v>
                </c:pt>
                <c:pt idx="18">
                  <c:v>136820</c:v>
                </c:pt>
                <c:pt idx="19">
                  <c:v>136949</c:v>
                </c:pt>
                <c:pt idx="20">
                  <c:v>137078</c:v>
                </c:pt>
                <c:pt idx="21">
                  <c:v>137167</c:v>
                </c:pt>
                <c:pt idx="22">
                  <c:v>137224</c:v>
                </c:pt>
                <c:pt idx="23">
                  <c:v>137418</c:v>
                </c:pt>
                <c:pt idx="24">
                  <c:v>137528</c:v>
                </c:pt>
                <c:pt idx="25">
                  <c:v>137616</c:v>
                </c:pt>
                <c:pt idx="26">
                  <c:v>137702</c:v>
                </c:pt>
                <c:pt idx="27">
                  <c:v>137820</c:v>
                </c:pt>
                <c:pt idx="28">
                  <c:v>137880</c:v>
                </c:pt>
                <c:pt idx="29">
                  <c:v>137931</c:v>
                </c:pt>
                <c:pt idx="30">
                  <c:v>138012</c:v>
                </c:pt>
              </c:numCache>
            </c:numRef>
          </c:val>
          <c:smooth val="0"/>
          <c:extLst>
            <c:ext xmlns:c16="http://schemas.microsoft.com/office/drawing/2014/chart" uri="{C3380CC4-5D6E-409C-BE32-E72D297353CC}">
              <c16:uniqueId val="{00000000-8714-46FC-950B-8866C57B0398}"/>
            </c:ext>
          </c:extLst>
        </c:ser>
        <c:dLbls>
          <c:showLegendKey val="0"/>
          <c:showVal val="0"/>
          <c:showCatName val="0"/>
          <c:showSerName val="0"/>
          <c:showPercent val="0"/>
          <c:showBubbleSize val="0"/>
        </c:dLbls>
        <c:smooth val="0"/>
        <c:axId val="291381200"/>
        <c:axId val="291380544"/>
      </c:lineChart>
      <c:catAx>
        <c:axId val="29138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80544"/>
        <c:crosses val="autoZero"/>
        <c:auto val="1"/>
        <c:lblAlgn val="ctr"/>
        <c:lblOffset val="100"/>
        <c:noMultiLvlLbl val="0"/>
      </c:catAx>
      <c:valAx>
        <c:axId val="29138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8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81</c:v>
                </c:pt>
                <c:pt idx="1">
                  <c:v>70</c:v>
                </c:pt>
                <c:pt idx="2">
                  <c:v>131</c:v>
                </c:pt>
                <c:pt idx="3">
                  <c:v>111</c:v>
                </c:pt>
                <c:pt idx="4">
                  <c:v>115</c:v>
                </c:pt>
                <c:pt idx="5">
                  <c:v>96</c:v>
                </c:pt>
                <c:pt idx="6">
                  <c:v>97</c:v>
                </c:pt>
              </c:numCache>
            </c:numRef>
          </c:val>
          <c:extLst>
            <c:ext xmlns:c16="http://schemas.microsoft.com/office/drawing/2014/chart" uri="{C3380CC4-5D6E-409C-BE32-E72D297353CC}">
              <c16:uniqueId val="{00000000-680F-4C58-9609-4FA756A43FBF}"/>
            </c:ext>
          </c:extLst>
        </c:ser>
        <c:dLbls>
          <c:showLegendKey val="0"/>
          <c:showVal val="0"/>
          <c:showCatName val="0"/>
          <c:showSerName val="0"/>
          <c:showPercent val="0"/>
          <c:showBubbleSize val="0"/>
        </c:dLbls>
        <c:gapWidth val="219"/>
        <c:overlap val="-27"/>
        <c:axId val="293199872"/>
        <c:axId val="293200528"/>
      </c:barChart>
      <c:catAx>
        <c:axId val="29319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200528"/>
        <c:crosses val="autoZero"/>
        <c:auto val="1"/>
        <c:lblAlgn val="ctr"/>
        <c:lblOffset val="100"/>
        <c:noMultiLvlLbl val="0"/>
      </c:catAx>
      <c:valAx>
        <c:axId val="29320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9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BEA-4A21-B417-5788B0651D43}"/>
            </c:ext>
          </c:extLst>
        </c:ser>
        <c:dLbls>
          <c:showLegendKey val="0"/>
          <c:showVal val="0"/>
          <c:showCatName val="0"/>
          <c:showSerName val="0"/>
          <c:showPercent val="0"/>
          <c:showBubbleSize val="0"/>
        </c:dLbls>
        <c:axId val="293193312"/>
        <c:axId val="293193640"/>
      </c:radarChart>
      <c:catAx>
        <c:axId val="29319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93640"/>
        <c:crosses val="autoZero"/>
        <c:auto val="1"/>
        <c:lblAlgn val="ctr"/>
        <c:lblOffset val="100"/>
        <c:noMultiLvlLbl val="0"/>
      </c:catAx>
      <c:valAx>
        <c:axId val="29319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9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93</c:v>
                </c:pt>
                <c:pt idx="1">
                  <c:v>83</c:v>
                </c:pt>
                <c:pt idx="2">
                  <c:v>214</c:v>
                </c:pt>
                <c:pt idx="3">
                  <c:v>101</c:v>
                </c:pt>
                <c:pt idx="4">
                  <c:v>103</c:v>
                </c:pt>
                <c:pt idx="5">
                  <c:v>109</c:v>
                </c:pt>
                <c:pt idx="6">
                  <c:v>90</c:v>
                </c:pt>
                <c:pt idx="7">
                  <c:v>104</c:v>
                </c:pt>
                <c:pt idx="8">
                  <c:v>97</c:v>
                </c:pt>
                <c:pt idx="9">
                  <c:v>105</c:v>
                </c:pt>
                <c:pt idx="10">
                  <c:v>167</c:v>
                </c:pt>
                <c:pt idx="11">
                  <c:v>140</c:v>
                </c:pt>
                <c:pt idx="12">
                  <c:v>58</c:v>
                </c:pt>
                <c:pt idx="13">
                  <c:v>52</c:v>
                </c:pt>
                <c:pt idx="14">
                  <c:v>59</c:v>
                </c:pt>
                <c:pt idx="15">
                  <c:v>63</c:v>
                </c:pt>
                <c:pt idx="16">
                  <c:v>62</c:v>
                </c:pt>
                <c:pt idx="17">
                  <c:v>65</c:v>
                </c:pt>
                <c:pt idx="18">
                  <c:v>129</c:v>
                </c:pt>
                <c:pt idx="19">
                  <c:v>129</c:v>
                </c:pt>
                <c:pt idx="20">
                  <c:v>129</c:v>
                </c:pt>
                <c:pt idx="21">
                  <c:v>89</c:v>
                </c:pt>
                <c:pt idx="22">
                  <c:v>57</c:v>
                </c:pt>
                <c:pt idx="23">
                  <c:v>194</c:v>
                </c:pt>
                <c:pt idx="24">
                  <c:v>110</c:v>
                </c:pt>
                <c:pt idx="25">
                  <c:v>88</c:v>
                </c:pt>
                <c:pt idx="26">
                  <c:v>86</c:v>
                </c:pt>
                <c:pt idx="27">
                  <c:v>118</c:v>
                </c:pt>
                <c:pt idx="28">
                  <c:v>60</c:v>
                </c:pt>
                <c:pt idx="29">
                  <c:v>51</c:v>
                </c:pt>
                <c:pt idx="30">
                  <c:v>81</c:v>
                </c:pt>
              </c:numCache>
            </c:numRef>
          </c:val>
          <c:smooth val="0"/>
          <c:extLst>
            <c:ext xmlns:c16="http://schemas.microsoft.com/office/drawing/2014/chart" uri="{C3380CC4-5D6E-409C-BE32-E72D297353CC}">
              <c16:uniqueId val="{00000000-94D1-4118-805B-AF49D2BC95A0}"/>
            </c:ext>
          </c:extLst>
        </c:ser>
        <c:dLbls>
          <c:showLegendKey val="0"/>
          <c:showVal val="0"/>
          <c:showCatName val="0"/>
          <c:showSerName val="0"/>
          <c:showPercent val="0"/>
          <c:showBubbleSize val="0"/>
        </c:dLbls>
        <c:smooth val="0"/>
        <c:axId val="294687048"/>
        <c:axId val="294686720"/>
      </c:lineChart>
      <c:catAx>
        <c:axId val="29468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86720"/>
        <c:crosses val="autoZero"/>
        <c:auto val="1"/>
        <c:lblAlgn val="ctr"/>
        <c:lblOffset val="100"/>
        <c:noMultiLvlLbl val="0"/>
      </c:catAx>
      <c:valAx>
        <c:axId val="29468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8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1.0396152578330001E-2</c:v>
                </c:pt>
                <c:pt idx="1">
                  <c:v>9.4983457251339998E-3</c:v>
                </c:pt>
                <c:pt idx="2">
                  <c:v>1.1192909204117E-2</c:v>
                </c:pt>
                <c:pt idx="3">
                  <c:v>1.0804673479104999E-2</c:v>
                </c:pt>
                <c:pt idx="4">
                  <c:v>1.0593369564911E-2</c:v>
                </c:pt>
                <c:pt idx="5">
                  <c:v>1.2648182739381999E-2</c:v>
                </c:pt>
                <c:pt idx="6">
                  <c:v>1.2903625693429E-2</c:v>
                </c:pt>
              </c:numCache>
            </c:numRef>
          </c:val>
          <c:extLst>
            <c:ext xmlns:c16="http://schemas.microsoft.com/office/drawing/2014/chart" uri="{C3380CC4-5D6E-409C-BE32-E72D297353CC}">
              <c16:uniqueId val="{00000000-78A0-40A1-8E7C-D06A8BB31FB0}"/>
            </c:ext>
          </c:extLst>
        </c:ser>
        <c:dLbls>
          <c:showLegendKey val="0"/>
          <c:showVal val="0"/>
          <c:showCatName val="0"/>
          <c:showSerName val="0"/>
          <c:showPercent val="0"/>
          <c:showBubbleSize val="0"/>
        </c:dLbls>
        <c:gapWidth val="219"/>
        <c:overlap val="-27"/>
        <c:axId val="245645000"/>
        <c:axId val="245646312"/>
      </c:barChart>
      <c:catAx>
        <c:axId val="24564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46312"/>
        <c:crosses val="autoZero"/>
        <c:auto val="1"/>
        <c:lblAlgn val="ctr"/>
        <c:lblOffset val="100"/>
        <c:noMultiLvlLbl val="0"/>
      </c:catAx>
      <c:valAx>
        <c:axId val="24564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4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5</c:v>
                </c:pt>
                <c:pt idx="1">
                  <c:v>7</c:v>
                </c:pt>
                <c:pt idx="2">
                  <c:v>6</c:v>
                </c:pt>
                <c:pt idx="3">
                  <c:v>6</c:v>
                </c:pt>
                <c:pt idx="4">
                  <c:v>10</c:v>
                </c:pt>
                <c:pt idx="5">
                  <c:v>4</c:v>
                </c:pt>
                <c:pt idx="6">
                  <c:v>4</c:v>
                </c:pt>
                <c:pt idx="7">
                  <c:v>4</c:v>
                </c:pt>
                <c:pt idx="8">
                  <c:v>4</c:v>
                </c:pt>
                <c:pt idx="9">
                  <c:v>5</c:v>
                </c:pt>
                <c:pt idx="10">
                  <c:v>6</c:v>
                </c:pt>
                <c:pt idx="11">
                  <c:v>7</c:v>
                </c:pt>
                <c:pt idx="12">
                  <c:v>5</c:v>
                </c:pt>
                <c:pt idx="13">
                  <c:v>2</c:v>
                </c:pt>
                <c:pt idx="14">
                  <c:v>8</c:v>
                </c:pt>
                <c:pt idx="15">
                  <c:v>12</c:v>
                </c:pt>
                <c:pt idx="16">
                  <c:v>6</c:v>
                </c:pt>
                <c:pt idx="17">
                  <c:v>9</c:v>
                </c:pt>
                <c:pt idx="18">
                  <c:v>6</c:v>
                </c:pt>
                <c:pt idx="19">
                  <c:v>2</c:v>
                </c:pt>
                <c:pt idx="20">
                  <c:v>6</c:v>
                </c:pt>
                <c:pt idx="21">
                  <c:v>5</c:v>
                </c:pt>
                <c:pt idx="22">
                  <c:v>5</c:v>
                </c:pt>
                <c:pt idx="23">
                  <c:v>4</c:v>
                </c:pt>
                <c:pt idx="24">
                  <c:v>3</c:v>
                </c:pt>
                <c:pt idx="25">
                  <c:v>3</c:v>
                </c:pt>
                <c:pt idx="26">
                  <c:v>4</c:v>
                </c:pt>
                <c:pt idx="27">
                  <c:v>1</c:v>
                </c:pt>
                <c:pt idx="28">
                  <c:v>4</c:v>
                </c:pt>
                <c:pt idx="29">
                  <c:v>2</c:v>
                </c:pt>
                <c:pt idx="30">
                  <c:v>4</c:v>
                </c:pt>
              </c:numCache>
            </c:numRef>
          </c:val>
          <c:smooth val="0"/>
          <c:extLst>
            <c:ext xmlns:c16="http://schemas.microsoft.com/office/drawing/2014/chart" uri="{C3380CC4-5D6E-409C-BE32-E72D297353CC}">
              <c16:uniqueId val="{00000000-6594-4EAB-BFF8-0C0ACBFB8DB5}"/>
            </c:ext>
          </c:extLst>
        </c:ser>
        <c:dLbls>
          <c:showLegendKey val="0"/>
          <c:showVal val="0"/>
          <c:showCatName val="0"/>
          <c:showSerName val="0"/>
          <c:showPercent val="0"/>
          <c:showBubbleSize val="0"/>
        </c:dLbls>
        <c:smooth val="0"/>
        <c:axId val="294340688"/>
        <c:axId val="294340360"/>
      </c:lineChart>
      <c:catAx>
        <c:axId val="29434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40360"/>
        <c:crosses val="autoZero"/>
        <c:auto val="1"/>
        <c:lblAlgn val="ctr"/>
        <c:lblOffset val="100"/>
        <c:noMultiLvlLbl val="0"/>
      </c:catAx>
      <c:valAx>
        <c:axId val="29434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4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c:v>
                </c:pt>
                <c:pt idx="1">
                  <c:v>30</c:v>
                </c:pt>
                <c:pt idx="2">
                  <c:v>25</c:v>
                </c:pt>
                <c:pt idx="3">
                  <c:v>24</c:v>
                </c:pt>
                <c:pt idx="4">
                  <c:v>26</c:v>
                </c:pt>
                <c:pt idx="5">
                  <c:v>15</c:v>
                </c:pt>
                <c:pt idx="6">
                  <c:v>13</c:v>
                </c:pt>
              </c:numCache>
            </c:numRef>
          </c:val>
          <c:extLst>
            <c:ext xmlns:c16="http://schemas.microsoft.com/office/drawing/2014/chart" uri="{C3380CC4-5D6E-409C-BE32-E72D297353CC}">
              <c16:uniqueId val="{00000000-FF65-4F25-8F86-F1F6E827C11C}"/>
            </c:ext>
          </c:extLst>
        </c:ser>
        <c:dLbls>
          <c:showLegendKey val="0"/>
          <c:showVal val="0"/>
          <c:showCatName val="0"/>
          <c:showSerName val="0"/>
          <c:showPercent val="0"/>
          <c:showBubbleSize val="0"/>
        </c:dLbls>
        <c:gapWidth val="219"/>
        <c:overlap val="-27"/>
        <c:axId val="366334360"/>
        <c:axId val="366330424"/>
      </c:barChart>
      <c:catAx>
        <c:axId val="36633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0424"/>
        <c:crosses val="autoZero"/>
        <c:auto val="1"/>
        <c:lblAlgn val="ctr"/>
        <c:lblOffset val="100"/>
        <c:noMultiLvlLbl val="0"/>
      </c:catAx>
      <c:valAx>
        <c:axId val="36633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c:v>
                </c:pt>
              </c:numCache>
            </c:numRef>
          </c:val>
          <c:extLst>
            <c:ext xmlns:c16="http://schemas.microsoft.com/office/drawing/2014/chart" uri="{C3380CC4-5D6E-409C-BE32-E72D297353CC}">
              <c16:uniqueId val="{00000000-C530-4E1E-8A0C-4EEDDF99F4A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148</c:v>
                </c:pt>
              </c:numCache>
            </c:numRef>
          </c:val>
          <c:extLst>
            <c:ext xmlns:c16="http://schemas.microsoft.com/office/drawing/2014/chart" uri="{C3380CC4-5D6E-409C-BE32-E72D297353CC}">
              <c16:uniqueId val="{00000001-C530-4E1E-8A0C-4EEDDF99F4A6}"/>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4</c:v>
                </c:pt>
              </c:numCache>
            </c:numRef>
          </c:val>
          <c:extLst>
            <c:ext xmlns:c16="http://schemas.microsoft.com/office/drawing/2014/chart" uri="{C3380CC4-5D6E-409C-BE32-E72D297353CC}">
              <c16:uniqueId val="{00000002-C530-4E1E-8A0C-4EEDDF99F4A6}"/>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6</c:v>
                </c:pt>
              </c:numCache>
            </c:numRef>
          </c:val>
          <c:extLst>
            <c:ext xmlns:c16="http://schemas.microsoft.com/office/drawing/2014/chart" uri="{C3380CC4-5D6E-409C-BE32-E72D297353CC}">
              <c16:uniqueId val="{00000003-C530-4E1E-8A0C-4EEDDF99F4A6}"/>
            </c:ext>
          </c:extLst>
        </c:ser>
        <c:dLbls>
          <c:showLegendKey val="0"/>
          <c:showVal val="0"/>
          <c:showCatName val="0"/>
          <c:showSerName val="0"/>
          <c:showPercent val="0"/>
          <c:showBubbleSize val="0"/>
        </c:dLbls>
        <c:gapWidth val="150"/>
        <c:overlap val="100"/>
        <c:axId val="366328456"/>
        <c:axId val="366332064"/>
      </c:barChart>
      <c:catAx>
        <c:axId val="36632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2064"/>
        <c:crosses val="autoZero"/>
        <c:auto val="1"/>
        <c:lblAlgn val="ctr"/>
        <c:lblOffset val="100"/>
        <c:noMultiLvlLbl val="0"/>
      </c:catAx>
      <c:valAx>
        <c:axId val="366332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2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1.2456128781717E-2</c:v>
                </c:pt>
                <c:pt idx="3">
                  <c:v>0</c:v>
                </c:pt>
                <c:pt idx="4">
                  <c:v>4.7626374753625004E-3</c:v>
                </c:pt>
                <c:pt idx="5">
                  <c:v>0</c:v>
                </c:pt>
                <c:pt idx="6">
                  <c:v>0</c:v>
                </c:pt>
                <c:pt idx="7">
                  <c:v>0</c:v>
                </c:pt>
                <c:pt idx="8">
                  <c:v>0</c:v>
                </c:pt>
                <c:pt idx="9">
                  <c:v>0</c:v>
                </c:pt>
                <c:pt idx="10">
                  <c:v>0</c:v>
                </c:pt>
                <c:pt idx="11">
                  <c:v>1.7585122985954001E-2</c:v>
                </c:pt>
                <c:pt idx="12">
                  <c:v>1.1430329940869999E-2</c:v>
                </c:pt>
                <c:pt idx="13">
                  <c:v>1.1608928846196E-2</c:v>
                </c:pt>
                <c:pt idx="14">
                  <c:v>9.4571155593065996E-3</c:v>
                </c:pt>
                <c:pt idx="15">
                  <c:v>8.0191417320206008E-3</c:v>
                </c:pt>
                <c:pt idx="16">
                  <c:v>1.0257988408472999E-2</c:v>
                </c:pt>
                <c:pt idx="17">
                  <c:v>1.0257988408472999E-2</c:v>
                </c:pt>
                <c:pt idx="18">
                  <c:v>1.3607535643893E-2</c:v>
                </c:pt>
                <c:pt idx="19">
                  <c:v>1.0257988408472999E-2</c:v>
                </c:pt>
                <c:pt idx="20">
                  <c:v>1.5631220431959001E-2</c:v>
                </c:pt>
                <c:pt idx="21">
                  <c:v>1.1357058595095001E-2</c:v>
                </c:pt>
                <c:pt idx="22">
                  <c:v>2.2225641551691998E-2</c:v>
                </c:pt>
                <c:pt idx="23">
                  <c:v>0</c:v>
                </c:pt>
              </c:numCache>
            </c:numRef>
          </c:val>
          <c:smooth val="0"/>
          <c:extLst>
            <c:ext xmlns:c16="http://schemas.microsoft.com/office/drawing/2014/chart" uri="{C3380CC4-5D6E-409C-BE32-E72D297353CC}">
              <c16:uniqueId val="{00000000-B227-49C6-BEF2-65516EF1A5CF}"/>
            </c:ext>
          </c:extLst>
        </c:ser>
        <c:dLbls>
          <c:showLegendKey val="0"/>
          <c:showVal val="0"/>
          <c:showCatName val="0"/>
          <c:showSerName val="0"/>
          <c:showPercent val="0"/>
          <c:showBubbleSize val="0"/>
        </c:dLbls>
        <c:smooth val="0"/>
        <c:axId val="366333048"/>
        <c:axId val="366333376"/>
      </c:lineChart>
      <c:catAx>
        <c:axId val="366333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3376"/>
        <c:crosses val="autoZero"/>
        <c:auto val="1"/>
        <c:lblAlgn val="ctr"/>
        <c:lblOffset val="100"/>
        <c:noMultiLvlLbl val="0"/>
      </c:catAx>
      <c:valAx>
        <c:axId val="36633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c:v>
                </c:pt>
                <c:pt idx="3">
                  <c:v>0</c:v>
                </c:pt>
                <c:pt idx="4">
                  <c:v>2</c:v>
                </c:pt>
                <c:pt idx="5">
                  <c:v>0</c:v>
                </c:pt>
                <c:pt idx="6">
                  <c:v>0</c:v>
                </c:pt>
                <c:pt idx="7">
                  <c:v>0</c:v>
                </c:pt>
                <c:pt idx="8">
                  <c:v>0</c:v>
                </c:pt>
                <c:pt idx="9">
                  <c:v>0</c:v>
                </c:pt>
                <c:pt idx="10">
                  <c:v>0</c:v>
                </c:pt>
                <c:pt idx="11">
                  <c:v>1</c:v>
                </c:pt>
                <c:pt idx="12">
                  <c:v>15</c:v>
                </c:pt>
                <c:pt idx="13">
                  <c:v>32</c:v>
                </c:pt>
                <c:pt idx="14">
                  <c:v>43</c:v>
                </c:pt>
                <c:pt idx="15">
                  <c:v>18</c:v>
                </c:pt>
                <c:pt idx="16">
                  <c:v>4</c:v>
                </c:pt>
                <c:pt idx="17">
                  <c:v>13</c:v>
                </c:pt>
                <c:pt idx="18">
                  <c:v>7</c:v>
                </c:pt>
                <c:pt idx="19">
                  <c:v>7</c:v>
                </c:pt>
                <c:pt idx="20">
                  <c:v>9</c:v>
                </c:pt>
                <c:pt idx="21">
                  <c:v>4</c:v>
                </c:pt>
                <c:pt idx="22">
                  <c:v>3</c:v>
                </c:pt>
                <c:pt idx="23">
                  <c:v>0</c:v>
                </c:pt>
              </c:numCache>
            </c:numRef>
          </c:val>
          <c:smooth val="0"/>
          <c:extLst>
            <c:ext xmlns:c16="http://schemas.microsoft.com/office/drawing/2014/chart" uri="{C3380CC4-5D6E-409C-BE32-E72D297353CC}">
              <c16:uniqueId val="{00000000-0BDB-49DA-9DE5-BAA3853E7B4B}"/>
            </c:ext>
          </c:extLst>
        </c:ser>
        <c:dLbls>
          <c:showLegendKey val="0"/>
          <c:showVal val="0"/>
          <c:showCatName val="0"/>
          <c:showSerName val="0"/>
          <c:showPercent val="0"/>
          <c:showBubbleSize val="0"/>
        </c:dLbls>
        <c:smooth val="0"/>
        <c:axId val="366342560"/>
        <c:axId val="366346168"/>
      </c:lineChart>
      <c:catAx>
        <c:axId val="36634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46168"/>
        <c:crosses val="autoZero"/>
        <c:auto val="1"/>
        <c:lblAlgn val="ctr"/>
        <c:lblOffset val="100"/>
        <c:noMultiLvlLbl val="0"/>
      </c:catAx>
      <c:valAx>
        <c:axId val="36634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4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5.6613917408679E-3</c:v>
                </c:pt>
                <c:pt idx="1">
                  <c:v>1.244837585308E-2</c:v>
                </c:pt>
                <c:pt idx="2">
                  <c:v>1.0649713916659E-2</c:v>
                </c:pt>
                <c:pt idx="3">
                  <c:v>0</c:v>
                </c:pt>
                <c:pt idx="4">
                  <c:v>1.9421054304954E-2</c:v>
                </c:pt>
                <c:pt idx="5">
                  <c:v>0</c:v>
                </c:pt>
                <c:pt idx="6">
                  <c:v>0</c:v>
                </c:pt>
              </c:numCache>
            </c:numRef>
          </c:val>
          <c:extLst>
            <c:ext xmlns:c16="http://schemas.microsoft.com/office/drawing/2014/chart" uri="{C3380CC4-5D6E-409C-BE32-E72D297353CC}">
              <c16:uniqueId val="{00000000-E6E9-418D-A814-F1EF92FBAFB8}"/>
            </c:ext>
          </c:extLst>
        </c:ser>
        <c:dLbls>
          <c:showLegendKey val="0"/>
          <c:showVal val="0"/>
          <c:showCatName val="0"/>
          <c:showSerName val="0"/>
          <c:showPercent val="0"/>
          <c:showBubbleSize val="0"/>
        </c:dLbls>
        <c:gapWidth val="219"/>
        <c:overlap val="-27"/>
        <c:axId val="366338952"/>
        <c:axId val="366345184"/>
      </c:barChart>
      <c:catAx>
        <c:axId val="36633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45184"/>
        <c:crosses val="autoZero"/>
        <c:auto val="1"/>
        <c:lblAlgn val="ctr"/>
        <c:lblOffset val="100"/>
        <c:noMultiLvlLbl val="0"/>
      </c:catAx>
      <c:valAx>
        <c:axId val="36634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3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2009</c:v>
                </c:pt>
              </c:numCache>
            </c:numRef>
          </c:val>
          <c:extLst>
            <c:ext xmlns:c16="http://schemas.microsoft.com/office/drawing/2014/chart" uri="{C3380CC4-5D6E-409C-BE32-E72D297353CC}">
              <c16:uniqueId val="{00000000-E826-4F4E-9D7D-CE2720981A2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23</c:v>
                </c:pt>
              </c:numCache>
            </c:numRef>
          </c:val>
          <c:extLst>
            <c:ext xmlns:c16="http://schemas.microsoft.com/office/drawing/2014/chart" uri="{C3380CC4-5D6E-409C-BE32-E72D297353CC}">
              <c16:uniqueId val="{00000001-E826-4F4E-9D7D-CE2720981A2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c:v>
                </c:pt>
              </c:numCache>
            </c:numRef>
          </c:val>
          <c:extLst>
            <c:ext xmlns:c16="http://schemas.microsoft.com/office/drawing/2014/chart" uri="{C3380CC4-5D6E-409C-BE32-E72D297353CC}">
              <c16:uniqueId val="{00000002-E826-4F4E-9D7D-CE2720981A2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1</c:v>
                </c:pt>
              </c:numCache>
            </c:numRef>
          </c:val>
          <c:extLst>
            <c:ext xmlns:c16="http://schemas.microsoft.com/office/drawing/2014/chart" uri="{C3380CC4-5D6E-409C-BE32-E72D297353CC}">
              <c16:uniqueId val="{00000003-E826-4F4E-9D7D-CE2720981A2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0</c:v>
                </c:pt>
              </c:numCache>
            </c:numRef>
          </c:val>
          <c:extLst>
            <c:ext xmlns:c16="http://schemas.microsoft.com/office/drawing/2014/chart" uri="{C3380CC4-5D6E-409C-BE32-E72D297353CC}">
              <c16:uniqueId val="{00000004-E826-4F4E-9D7D-CE2720981A2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1</c:v>
                </c:pt>
              </c:numCache>
            </c:numRef>
          </c:val>
          <c:extLst>
            <c:ext xmlns:c16="http://schemas.microsoft.com/office/drawing/2014/chart" uri="{C3380CC4-5D6E-409C-BE32-E72D297353CC}">
              <c16:uniqueId val="{00000005-E826-4F4E-9D7D-CE2720981A2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150</c:v>
                </c:pt>
              </c:numCache>
            </c:numRef>
          </c:val>
          <c:extLst>
            <c:ext xmlns:c16="http://schemas.microsoft.com/office/drawing/2014/chart" uri="{C3380CC4-5D6E-409C-BE32-E72D297353CC}">
              <c16:uniqueId val="{00000006-E826-4F4E-9D7D-CE2720981A2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171</c:v>
                </c:pt>
              </c:numCache>
            </c:numRef>
          </c:val>
          <c:extLst>
            <c:ext xmlns:c16="http://schemas.microsoft.com/office/drawing/2014/chart" uri="{C3380CC4-5D6E-409C-BE32-E72D297353CC}">
              <c16:uniqueId val="{00000007-E826-4F4E-9D7D-CE2720981A24}"/>
            </c:ext>
          </c:extLst>
        </c:ser>
        <c:dLbls>
          <c:showLegendKey val="0"/>
          <c:showVal val="0"/>
          <c:showCatName val="0"/>
          <c:showSerName val="0"/>
          <c:showPercent val="0"/>
          <c:showBubbleSize val="0"/>
        </c:dLbls>
        <c:gapWidth val="150"/>
        <c:overlap val="100"/>
        <c:axId val="366341248"/>
        <c:axId val="366345512"/>
      </c:barChart>
      <c:catAx>
        <c:axId val="36634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45512"/>
        <c:crosses val="autoZero"/>
        <c:auto val="1"/>
        <c:lblAlgn val="ctr"/>
        <c:lblOffset val="100"/>
        <c:noMultiLvlLbl val="0"/>
      </c:catAx>
      <c:valAx>
        <c:axId val="366345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4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E88-4750-864F-C75F44C0B694}"/>
            </c:ext>
          </c:extLst>
        </c:ser>
        <c:dLbls>
          <c:showLegendKey val="0"/>
          <c:showVal val="0"/>
          <c:showCatName val="0"/>
          <c:showSerName val="0"/>
          <c:showPercent val="0"/>
          <c:showBubbleSize val="0"/>
        </c:dLbls>
        <c:gapWidth val="219"/>
        <c:overlap val="-27"/>
        <c:axId val="397320288"/>
        <c:axId val="397327176"/>
      </c:barChart>
      <c:catAx>
        <c:axId val="39732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7176"/>
        <c:crosses val="autoZero"/>
        <c:auto val="1"/>
        <c:lblAlgn val="ctr"/>
        <c:lblOffset val="100"/>
        <c:noMultiLvlLbl val="0"/>
      </c:catAx>
      <c:valAx>
        <c:axId val="39732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53463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114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89758784"/>
                    </a:ext>
                  </a:extLst>
                </a:gridCol>
                <a:gridCol w="740664">
                  <a:extLst>
                    <a:ext uri="{9D8B030D-6E8A-4147-A177-3AD203B41FA5}">
                      <a16:colId xmlns:a16="http://schemas.microsoft.com/office/drawing/2014/main" val="4189231749"/>
                    </a:ext>
                  </a:extLst>
                </a:gridCol>
                <a:gridCol w="740664">
                  <a:extLst>
                    <a:ext uri="{9D8B030D-6E8A-4147-A177-3AD203B41FA5}">
                      <a16:colId xmlns:a16="http://schemas.microsoft.com/office/drawing/2014/main" val="1898928614"/>
                    </a:ext>
                  </a:extLst>
                </a:gridCol>
                <a:gridCol w="740664">
                  <a:extLst>
                    <a:ext uri="{9D8B030D-6E8A-4147-A177-3AD203B41FA5}">
                      <a16:colId xmlns:a16="http://schemas.microsoft.com/office/drawing/2014/main" val="1936351677"/>
                    </a:ext>
                  </a:extLst>
                </a:gridCol>
                <a:gridCol w="740664">
                  <a:extLst>
                    <a:ext uri="{9D8B030D-6E8A-4147-A177-3AD203B41FA5}">
                      <a16:colId xmlns:a16="http://schemas.microsoft.com/office/drawing/2014/main" val="352977065"/>
                    </a:ext>
                  </a:extLst>
                </a:gridCol>
                <a:gridCol w="740664">
                  <a:extLst>
                    <a:ext uri="{9D8B030D-6E8A-4147-A177-3AD203B41FA5}">
                      <a16:colId xmlns:a16="http://schemas.microsoft.com/office/drawing/2014/main" val="2160419624"/>
                    </a:ext>
                  </a:extLst>
                </a:gridCol>
                <a:gridCol w="740664">
                  <a:extLst>
                    <a:ext uri="{9D8B030D-6E8A-4147-A177-3AD203B41FA5}">
                      <a16:colId xmlns:a16="http://schemas.microsoft.com/office/drawing/2014/main" val="3980721967"/>
                    </a:ext>
                  </a:extLst>
                </a:gridCol>
                <a:gridCol w="740664">
                  <a:extLst>
                    <a:ext uri="{9D8B030D-6E8A-4147-A177-3AD203B41FA5}">
                      <a16:colId xmlns:a16="http://schemas.microsoft.com/office/drawing/2014/main" val="1267560544"/>
                    </a:ext>
                  </a:extLst>
                </a:gridCol>
                <a:gridCol w="740664">
                  <a:extLst>
                    <a:ext uri="{9D8B030D-6E8A-4147-A177-3AD203B41FA5}">
                      <a16:colId xmlns:a16="http://schemas.microsoft.com/office/drawing/2014/main" val="1519495377"/>
                    </a:ext>
                  </a:extLst>
                </a:gridCol>
                <a:gridCol w="740664">
                  <a:extLst>
                    <a:ext uri="{9D8B030D-6E8A-4147-A177-3AD203B41FA5}">
                      <a16:colId xmlns:a16="http://schemas.microsoft.com/office/drawing/2014/main" val="348056212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00361949"/>
                  </a:ext>
                </a:extLst>
              </a:tr>
              <a:tr h="370840">
                <a:tc>
                  <a:txBody>
                    <a:bodyPr/>
                    <a:lstStyle/>
                    <a:p>
                      <a:r>
                        <a:rPr lang="en-US" sz="1000"/>
                        <a:t>Banco BHD León</a:t>
                      </a:r>
                    </a:p>
                  </a:txBody>
                  <a:tcPr/>
                </a:tc>
                <a:tc>
                  <a:txBody>
                    <a:bodyPr/>
                    <a:lstStyle/>
                    <a:p>
                      <a:r>
                        <a:rPr lang="en-US" sz="1000"/>
                        <a:t>138012</a:t>
                      </a:r>
                    </a:p>
                  </a:txBody>
                  <a:tcPr/>
                </a:tc>
                <a:tc>
                  <a:txBody>
                    <a:bodyPr/>
                    <a:lstStyle/>
                    <a:p>
                      <a:r>
                        <a:rPr lang="en-US" sz="1000"/>
                        <a:t>3086</a:t>
                      </a:r>
                    </a:p>
                  </a:txBody>
                  <a:tcPr/>
                </a:tc>
                <a:tc>
                  <a:txBody>
                    <a:bodyPr/>
                    <a:lstStyle/>
                    <a:p>
                      <a:r>
                        <a:rPr lang="en-US" sz="1000"/>
                        <a:t>159</a:t>
                      </a:r>
                    </a:p>
                  </a:txBody>
                  <a:tcPr/>
                </a:tc>
                <a:tc>
                  <a:txBody>
                    <a:bodyPr/>
                    <a:lstStyle/>
                    <a:p>
                      <a:r>
                        <a:rPr lang="en-US" sz="1000"/>
                        <a:t>2037</a:t>
                      </a:r>
                    </a:p>
                  </a:txBody>
                  <a:tcPr/>
                </a:tc>
                <a:tc>
                  <a:txBody>
                    <a:bodyPr/>
                    <a:lstStyle/>
                    <a:p>
                      <a:r>
                        <a:rPr lang="en-US" sz="1000"/>
                        <a:t>150</a:t>
                      </a:r>
                    </a:p>
                  </a:txBody>
                  <a:tcPr/>
                </a:tc>
                <a:tc>
                  <a:txBody>
                    <a:bodyPr/>
                    <a:lstStyle/>
                    <a:p>
                      <a:r>
                        <a:rPr lang="en-US" sz="1000"/>
                        <a:t>171</a:t>
                      </a:r>
                    </a:p>
                  </a:txBody>
                  <a:tcPr/>
                </a:tc>
                <a:tc>
                  <a:txBody>
                    <a:bodyPr/>
                    <a:lstStyle/>
                    <a:p>
                      <a:r>
                        <a:rPr lang="en-US" sz="1000"/>
                        <a:t>0</a:t>
                      </a:r>
                    </a:p>
                  </a:txBody>
                  <a:tcPr/>
                </a:tc>
                <a:tc>
                  <a:txBody>
                    <a:bodyPr/>
                    <a:lstStyle/>
                    <a:p>
                      <a:r>
                        <a:rPr lang="en-US" sz="1000"/>
                        <a:t>0.0109%</a:t>
                      </a:r>
                    </a:p>
                  </a:txBody>
                  <a:tcPr/>
                </a:tc>
                <a:tc>
                  <a:txBody>
                    <a:bodyPr/>
                    <a:lstStyle/>
                    <a:p>
                      <a:r>
                        <a:rPr lang="en-US" sz="1000"/>
                        <a:t>0.0%</a:t>
                      </a:r>
                    </a:p>
                  </a:txBody>
                  <a:tcPr/>
                </a:tc>
                <a:extLst>
                  <a:ext uri="{0D108BD9-81ED-4DB2-BD59-A6C34878D82A}">
                    <a16:rowId xmlns:a16="http://schemas.microsoft.com/office/drawing/2014/main" val="4231048079"/>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4235118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42190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8561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64162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7189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67298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1655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59697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520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08057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051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83288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162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7993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7192820"/>
                    </a:ext>
                  </a:extLst>
                </a:gridCol>
                <a:gridCol w="658368">
                  <a:extLst>
                    <a:ext uri="{9D8B030D-6E8A-4147-A177-3AD203B41FA5}">
                      <a16:colId xmlns:a16="http://schemas.microsoft.com/office/drawing/2014/main" val="12197187"/>
                    </a:ext>
                  </a:extLst>
                </a:gridCol>
                <a:gridCol w="658368">
                  <a:extLst>
                    <a:ext uri="{9D8B030D-6E8A-4147-A177-3AD203B41FA5}">
                      <a16:colId xmlns:a16="http://schemas.microsoft.com/office/drawing/2014/main" val="2836817624"/>
                    </a:ext>
                  </a:extLst>
                </a:gridCol>
                <a:gridCol w="658368">
                  <a:extLst>
                    <a:ext uri="{9D8B030D-6E8A-4147-A177-3AD203B41FA5}">
                      <a16:colId xmlns:a16="http://schemas.microsoft.com/office/drawing/2014/main" val="312985683"/>
                    </a:ext>
                  </a:extLst>
                </a:gridCol>
                <a:gridCol w="658368">
                  <a:extLst>
                    <a:ext uri="{9D8B030D-6E8A-4147-A177-3AD203B41FA5}">
                      <a16:colId xmlns:a16="http://schemas.microsoft.com/office/drawing/2014/main" val="1559779910"/>
                    </a:ext>
                  </a:extLst>
                </a:gridCol>
                <a:gridCol w="658368">
                  <a:extLst>
                    <a:ext uri="{9D8B030D-6E8A-4147-A177-3AD203B41FA5}">
                      <a16:colId xmlns:a16="http://schemas.microsoft.com/office/drawing/2014/main" val="2951578095"/>
                    </a:ext>
                  </a:extLst>
                </a:gridCol>
                <a:gridCol w="658368">
                  <a:extLst>
                    <a:ext uri="{9D8B030D-6E8A-4147-A177-3AD203B41FA5}">
                      <a16:colId xmlns:a16="http://schemas.microsoft.com/office/drawing/2014/main" val="3897555313"/>
                    </a:ext>
                  </a:extLst>
                </a:gridCol>
                <a:gridCol w="658368">
                  <a:extLst>
                    <a:ext uri="{9D8B030D-6E8A-4147-A177-3AD203B41FA5}">
                      <a16:colId xmlns:a16="http://schemas.microsoft.com/office/drawing/2014/main" val="3158782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819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- 2017-05-30 20:18:32</a:t>
                      </a:r>
                      <a:r>
                        <a:rPr kumimoji="0" lang="es-ES" sz="1000" b="0" i="0" u="none" strike="noStrike" kern="1200" cap="none" spc="0" normalizeH="0" baseline="0" noProof="0">
                          <a:ln>
                            <a:noFill/>
                          </a:ln>
                          <a:solidFill>
                            <a:prstClr val="black"/>
                          </a:solidFill>
                          <a:effectLst/>
                          <a:uLnTx/>
                          <a:uFillTx/>
                          <a:latin typeface="+mn-lt"/>
                          <a:ea typeface="+mn-ea"/>
                          <a:cs typeface="+mn-cs"/>
                        </a:rPr>
                        <a:t>
Nuestra #GenteBHDLeon celebra la bendición de la Sucursal Baní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248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- 2017-06-03 13:30:23</a:t>
                      </a:r>
                      <a:r>
                        <a:rPr kumimoji="0" lang="es-ES" sz="1000" b="0" i="0" u="none" strike="noStrike" kern="1200" cap="none" spc="0" normalizeH="0" baseline="0" noProof="0">
                          <a:ln>
                            <a:noFill/>
                          </a:ln>
                          <a:solidFill>
                            <a:prstClr val="black"/>
                          </a:solidFill>
                          <a:effectLst/>
                          <a:uLnTx/>
                          <a:uFillTx/>
                          <a:latin typeface="+mn-lt"/>
                          <a:ea typeface="+mn-ea"/>
                          <a:cs typeface="+mn-cs"/>
                        </a:rPr>
                        <a:t>
Ahora tu Superlímite, Diferido o Plazos es #CuotasBHDLeón.
Con tu Tarjetas de Crédito #BHDLeón principal puedes pagar tus consumos en la cantidad de CUOTAS que quieras, en el comercio de tu preferencia. Funciona con tu misma tarjeta crédito, sin necesidad de un plástico adicional.  
Puedes utilizarlo para tus compras a partir de RD$1,000 y pagarlo hasta en 48 cuotas fijas, iguales y consecutivas cada mes. No requiere de aprobación previa ni papeleos. #MejoraTuMundo
-
*Válido para tarjetas de crédito personales. No aplica en estaciones de combustible, supermercados ni compras internacionales.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26615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- 2017-06-01 22:18:50</a:t>
                      </a:r>
                      <a:r>
                        <a:rPr kumimoji="0" lang="es-ES" sz="1000" b="0" i="0" u="none" strike="noStrike" kern="1200" cap="none" spc="0" normalizeH="0" baseline="0" noProof="0">
                          <a:ln>
                            <a:noFill/>
                          </a:ln>
                          <a:solidFill>
                            <a:prstClr val="black"/>
                          </a:solidFill>
                          <a:effectLst/>
                          <a:uLnTx/>
                          <a:uFillTx/>
                          <a:latin typeface="+mn-lt"/>
                          <a:ea typeface="+mn-ea"/>
                          <a:cs typeface="+mn-cs"/>
                        </a:rPr>
                        <a:t>
Trabajemos juntos contra el fraude con este tip de prevención. #TodosJuntosContraElFraude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17771676"/>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1506086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51340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8276055"/>
                    </a:ext>
                  </a:extLst>
                </a:gridCol>
                <a:gridCol w="658368">
                  <a:extLst>
                    <a:ext uri="{9D8B030D-6E8A-4147-A177-3AD203B41FA5}">
                      <a16:colId xmlns:a16="http://schemas.microsoft.com/office/drawing/2014/main" val="1152100939"/>
                    </a:ext>
                  </a:extLst>
                </a:gridCol>
                <a:gridCol w="658368">
                  <a:extLst>
                    <a:ext uri="{9D8B030D-6E8A-4147-A177-3AD203B41FA5}">
                      <a16:colId xmlns:a16="http://schemas.microsoft.com/office/drawing/2014/main" val="2486404725"/>
                    </a:ext>
                  </a:extLst>
                </a:gridCol>
                <a:gridCol w="658368">
                  <a:extLst>
                    <a:ext uri="{9D8B030D-6E8A-4147-A177-3AD203B41FA5}">
                      <a16:colId xmlns:a16="http://schemas.microsoft.com/office/drawing/2014/main" val="970737034"/>
                    </a:ext>
                  </a:extLst>
                </a:gridCol>
                <a:gridCol w="658368">
                  <a:extLst>
                    <a:ext uri="{9D8B030D-6E8A-4147-A177-3AD203B41FA5}">
                      <a16:colId xmlns:a16="http://schemas.microsoft.com/office/drawing/2014/main" val="390034760"/>
                    </a:ext>
                  </a:extLst>
                </a:gridCol>
                <a:gridCol w="658368">
                  <a:extLst>
                    <a:ext uri="{9D8B030D-6E8A-4147-A177-3AD203B41FA5}">
                      <a16:colId xmlns:a16="http://schemas.microsoft.com/office/drawing/2014/main" val="2237120803"/>
                    </a:ext>
                  </a:extLst>
                </a:gridCol>
                <a:gridCol w="658368">
                  <a:extLst>
                    <a:ext uri="{9D8B030D-6E8A-4147-A177-3AD203B41FA5}">
                      <a16:colId xmlns:a16="http://schemas.microsoft.com/office/drawing/2014/main" val="3927676178"/>
                    </a:ext>
                  </a:extLst>
                </a:gridCol>
                <a:gridCol w="658368">
                  <a:extLst>
                    <a:ext uri="{9D8B030D-6E8A-4147-A177-3AD203B41FA5}">
                      <a16:colId xmlns:a16="http://schemas.microsoft.com/office/drawing/2014/main" val="2129478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437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- 2017-05-17 18:22:49</a:t>
                      </a:r>
                      <a:r>
                        <a:rPr kumimoji="0" lang="es-ES" sz="1000" b="0" i="0" u="none" strike="noStrike" kern="1200" cap="none" spc="0" normalizeH="0" baseline="0" noProof="0">
                          <a:ln>
                            <a:noFill/>
                          </a:ln>
                          <a:solidFill>
                            <a:prstClr val="black"/>
                          </a:solidFill>
                          <a:effectLst/>
                          <a:uLnTx/>
                          <a:uFillTx/>
                          <a:latin typeface="+mn-lt"/>
                          <a:ea typeface="+mn-ea"/>
                          <a:cs typeface="+mn-cs"/>
                        </a:rPr>
                        <a:t>
#MujerMujer Vial.  Una selección de productos, con beneficios especiales para ti y tu vehículo. 
Feria #Fleximóvil del 18 al 21 de mayo del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704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- 2017-05-28 12:05:37</a:t>
                      </a:r>
                      <a:r>
                        <a:rPr kumimoji="0" lang="es-ES" sz="1000" b="0" i="0" u="none" strike="noStrike" kern="1200" cap="none" spc="0" normalizeH="0" baseline="0" noProof="0">
                          <a:ln>
                            <a:noFill/>
                          </a:ln>
                          <a:solidFill>
                            <a:prstClr val="black"/>
                          </a:solidFill>
                          <a:effectLst/>
                          <a:uLnTx/>
                          <a:uFillTx/>
                          <a:latin typeface="+mn-lt"/>
                          <a:ea typeface="+mn-ea"/>
                          <a:cs typeface="+mn-cs"/>
                        </a:rPr>
                        <a:t>
Una madre es capaz de lograr lo mejor, y también de repetirlo.  Feliz Día de las Madres.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541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- 2017-06-02 13:33:34</a:t>
                      </a:r>
                      <a:r>
                        <a:rPr kumimoji="0" lang="en-US" sz="1000" b="0" i="0" u="none" strike="noStrike" kern="1200" cap="none" spc="0" normalizeH="0" baseline="0" noProof="0">
                          <a:ln>
                            <a:noFill/>
                          </a:ln>
                          <a:solidFill>
                            <a:prstClr val="black"/>
                          </a:solidFill>
                          <a:effectLst/>
                          <a:uLnTx/>
                          <a:uFillTx/>
                          <a:latin typeface="+mn-lt"/>
                          <a:ea typeface="+mn-ea"/>
                          <a:cs typeface="+mn-cs"/>
                        </a:rPr>
                        <a:t>
Acto de inauguración del XIII Congreso Nacional de Gestión Humana de ADOARH, Negocio &amp; Talento: Sinergia que Transforma. #nominaempresarialbhdleon
#adoarh #congresoadoarh2017 #NegocioyTalento #SinergiaqueTransforma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291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- 2017-05-16 14:00:09</a:t>
                      </a:r>
                      <a:r>
                        <a:rPr kumimoji="0" lang="es-ES" sz="1000" b="0" i="0" u="none" strike="noStrike" kern="1200" cap="none" spc="0" normalizeH="0" baseline="0" noProof="0">
                          <a:ln>
                            <a:noFill/>
                          </a:ln>
                          <a:solidFill>
                            <a:prstClr val="black"/>
                          </a:solidFill>
                          <a:effectLst/>
                          <a:uLnTx/>
                          <a:uFillTx/>
                          <a:latin typeface="+mn-lt"/>
                          <a:ea typeface="+mn-ea"/>
                          <a:cs typeface="+mn-cs"/>
                        </a:rPr>
                        <a:t>
Llévate el vehículo que te enamora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8316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- 2017-05-21 13:00:04</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2486691"/>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3334440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8248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6817445"/>
                    </a:ext>
                  </a:extLst>
                </a:gridCol>
                <a:gridCol w="658368">
                  <a:extLst>
                    <a:ext uri="{9D8B030D-6E8A-4147-A177-3AD203B41FA5}">
                      <a16:colId xmlns:a16="http://schemas.microsoft.com/office/drawing/2014/main" val="3541709211"/>
                    </a:ext>
                  </a:extLst>
                </a:gridCol>
                <a:gridCol w="658368">
                  <a:extLst>
                    <a:ext uri="{9D8B030D-6E8A-4147-A177-3AD203B41FA5}">
                      <a16:colId xmlns:a16="http://schemas.microsoft.com/office/drawing/2014/main" val="2680413692"/>
                    </a:ext>
                  </a:extLst>
                </a:gridCol>
                <a:gridCol w="658368">
                  <a:extLst>
                    <a:ext uri="{9D8B030D-6E8A-4147-A177-3AD203B41FA5}">
                      <a16:colId xmlns:a16="http://schemas.microsoft.com/office/drawing/2014/main" val="3434662545"/>
                    </a:ext>
                  </a:extLst>
                </a:gridCol>
                <a:gridCol w="658368">
                  <a:extLst>
                    <a:ext uri="{9D8B030D-6E8A-4147-A177-3AD203B41FA5}">
                      <a16:colId xmlns:a16="http://schemas.microsoft.com/office/drawing/2014/main" val="2277192289"/>
                    </a:ext>
                  </a:extLst>
                </a:gridCol>
                <a:gridCol w="658368">
                  <a:extLst>
                    <a:ext uri="{9D8B030D-6E8A-4147-A177-3AD203B41FA5}">
                      <a16:colId xmlns:a16="http://schemas.microsoft.com/office/drawing/2014/main" val="1661588048"/>
                    </a:ext>
                  </a:extLst>
                </a:gridCol>
                <a:gridCol w="658368">
                  <a:extLst>
                    <a:ext uri="{9D8B030D-6E8A-4147-A177-3AD203B41FA5}">
                      <a16:colId xmlns:a16="http://schemas.microsoft.com/office/drawing/2014/main" val="2768826739"/>
                    </a:ext>
                  </a:extLst>
                </a:gridCol>
                <a:gridCol w="658368">
                  <a:extLst>
                    <a:ext uri="{9D8B030D-6E8A-4147-A177-3AD203B41FA5}">
                      <a16:colId xmlns:a16="http://schemas.microsoft.com/office/drawing/2014/main" val="3744701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776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- 2017-05-18 12:30:02</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phishing@bhdleon.com.do.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805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- 2017-05-08 17:00:04</a:t>
                      </a:r>
                      <a:r>
                        <a:rPr kumimoji="0" lang="es-ES" sz="1000" b="0" i="0" u="none" strike="noStrike" kern="1200" cap="none" spc="0" normalizeH="0" baseline="0" noProof="0">
                          <a:ln>
                            <a:noFill/>
                          </a:ln>
                          <a:solidFill>
                            <a:prstClr val="black"/>
                          </a:solidFill>
                          <a:effectLst/>
                          <a:uLnTx/>
                          <a:uFillTx/>
                          <a:latin typeface="+mn-lt"/>
                          <a:ea typeface="+mn-ea"/>
                          <a:cs typeface="+mn-cs"/>
                        </a:rPr>
                        <a:t>
El vehículo que te enamora espera por ti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592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- 2017-05-11 20:23:32</a:t>
                      </a:r>
                      <a:r>
                        <a:rPr kumimoji="0" lang="es-ES" sz="1000" b="0" i="0" u="none" strike="noStrike" kern="1200" cap="none" spc="0" normalizeH="0" baseline="0" noProof="0">
                          <a:ln>
                            <a:noFill/>
                          </a:ln>
                          <a:solidFill>
                            <a:prstClr val="black"/>
                          </a:solidFill>
                          <a:effectLst/>
                          <a:uLnTx/>
                          <a:uFillTx/>
                          <a:latin typeface="+mn-lt"/>
                          <a:ea typeface="+mn-ea"/>
                          <a:cs typeface="+mn-cs"/>
                        </a:rPr>
                        <a:t>
Apoyamos la fiesta dominicana de la música clásica y el talento de los jóvenes músicos porque creemos en el arte y la cultura como enfoque de nuestro compromiso social #FMSD2017 #FMSD #FundacionSinfonia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472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- 2017-05-18 14:45:02</a:t>
                      </a:r>
                      <a:r>
                        <a:rPr kumimoji="0" lang="es-ES" sz="1000" b="0" i="0" u="none" strike="noStrike" kern="1200" cap="none" spc="0" normalizeH="0" baseline="0" noProof="0">
                          <a:ln>
                            <a:noFill/>
                          </a:ln>
                          <a:solidFill>
                            <a:prstClr val="black"/>
                          </a:solidFill>
                          <a:effectLst/>
                          <a:uLnTx/>
                          <a:uFillTx/>
                          <a:latin typeface="+mn-lt"/>
                          <a:ea typeface="+mn-ea"/>
                          <a:cs typeface="+mn-cs"/>
                        </a:rPr>
                        <a:t>
El vehículo que te enamora espera por ti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1301486"/>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383879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23712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8543735"/>
                    </a:ext>
                  </a:extLst>
                </a:gridCol>
                <a:gridCol w="658368">
                  <a:extLst>
                    <a:ext uri="{9D8B030D-6E8A-4147-A177-3AD203B41FA5}">
                      <a16:colId xmlns:a16="http://schemas.microsoft.com/office/drawing/2014/main" val="2475585831"/>
                    </a:ext>
                  </a:extLst>
                </a:gridCol>
                <a:gridCol w="658368">
                  <a:extLst>
                    <a:ext uri="{9D8B030D-6E8A-4147-A177-3AD203B41FA5}">
                      <a16:colId xmlns:a16="http://schemas.microsoft.com/office/drawing/2014/main" val="486067437"/>
                    </a:ext>
                  </a:extLst>
                </a:gridCol>
                <a:gridCol w="658368">
                  <a:extLst>
                    <a:ext uri="{9D8B030D-6E8A-4147-A177-3AD203B41FA5}">
                      <a16:colId xmlns:a16="http://schemas.microsoft.com/office/drawing/2014/main" val="3844448370"/>
                    </a:ext>
                  </a:extLst>
                </a:gridCol>
                <a:gridCol w="658368">
                  <a:extLst>
                    <a:ext uri="{9D8B030D-6E8A-4147-A177-3AD203B41FA5}">
                      <a16:colId xmlns:a16="http://schemas.microsoft.com/office/drawing/2014/main" val="3799482701"/>
                    </a:ext>
                  </a:extLst>
                </a:gridCol>
                <a:gridCol w="658368">
                  <a:extLst>
                    <a:ext uri="{9D8B030D-6E8A-4147-A177-3AD203B41FA5}">
                      <a16:colId xmlns:a16="http://schemas.microsoft.com/office/drawing/2014/main" val="2321248749"/>
                    </a:ext>
                  </a:extLst>
                </a:gridCol>
                <a:gridCol w="658368">
                  <a:extLst>
                    <a:ext uri="{9D8B030D-6E8A-4147-A177-3AD203B41FA5}">
                      <a16:colId xmlns:a16="http://schemas.microsoft.com/office/drawing/2014/main" val="982040200"/>
                    </a:ext>
                  </a:extLst>
                </a:gridCol>
                <a:gridCol w="658368">
                  <a:extLst>
                    <a:ext uri="{9D8B030D-6E8A-4147-A177-3AD203B41FA5}">
                      <a16:colId xmlns:a16="http://schemas.microsoft.com/office/drawing/2014/main" val="3219196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376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- 2017-05-31 13:00:03</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phishing@bhdleon.com.do.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0742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- 2017-05-19 22:15:22</a:t>
                      </a:r>
                      <a:r>
                        <a:rPr kumimoji="0" lang="es-ES" sz="1000" b="0" i="0" u="none" strike="noStrike" kern="1200" cap="none" spc="0" normalizeH="0" baseline="0" noProof="0">
                          <a:ln>
                            <a:noFill/>
                          </a:ln>
                          <a:solidFill>
                            <a:prstClr val="black"/>
                          </a:solidFill>
                          <a:effectLst/>
                          <a:uLnTx/>
                          <a:uFillTx/>
                          <a:latin typeface="+mn-lt"/>
                          <a:ea typeface="+mn-ea"/>
                          <a:cs typeface="+mn-cs"/>
                        </a:rPr>
                        <a:t>
¡La Feria #Fleximovil #BHDLeon anda flechando vehículos! Cambia el tuyo por el que realmente te enamora hasta el 21 de mayo en todos los concesionarios y dealers del pais!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9121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- 2017-05-20 13:00:04</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6396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- 2017-05-24 11:49:24</a:t>
                      </a:r>
                      <a:r>
                        <a:rPr kumimoji="0" lang="es-ES" sz="1000" b="0" i="0" u="none" strike="noStrike" kern="1200" cap="none" spc="0" normalizeH="0" baseline="0" noProof="0">
                          <a:ln>
                            <a:noFill/>
                          </a:ln>
                          <a:solidFill>
                            <a:prstClr val="black"/>
                          </a:solidFill>
                          <a:effectLst/>
                          <a:uLnTx/>
                          <a:uFillTx/>
                          <a:latin typeface="+mn-lt"/>
                          <a:ea typeface="+mn-ea"/>
                          <a:cs typeface="+mn-cs"/>
                        </a:rPr>
                        <a:t>
Margarita Cedeño de Fernández celebró el compromiso del Banco BHD León como entidad comercial referente para la mujer en el país y valoró como positivo los avances de la banca nacional en cuanto a la inclusión financiera. #AllStarsAcademy #GBAForWomen Global Banking Alliance for Women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9002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- 2017-05-08 12:30:02</a:t>
                      </a:r>
                      <a:r>
                        <a:rPr kumimoji="0" lang="es-ES" sz="1000" b="0" i="0" u="none" strike="noStrike" kern="1200" cap="none" spc="0" normalizeH="0" baseline="0" noProof="0">
                          <a:ln>
                            <a:noFill/>
                          </a:ln>
                          <a:solidFill>
                            <a:prstClr val="black"/>
                          </a:solidFill>
                          <a:effectLst/>
                          <a:uLnTx/>
                          <a:uFillTx/>
                          <a:latin typeface="+mn-lt"/>
                          <a:ea typeface="+mn-ea"/>
                          <a:cs typeface="+mn-cs"/>
                        </a:rPr>
                        <a:t>
En este mes de las madres aprovecha nuestros planes de 6 y 12 meses sin intereses en Rainbow Dominicana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0772394"/>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1180791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9354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3471319"/>
                    </a:ext>
                  </a:extLst>
                </a:gridCol>
                <a:gridCol w="658368">
                  <a:extLst>
                    <a:ext uri="{9D8B030D-6E8A-4147-A177-3AD203B41FA5}">
                      <a16:colId xmlns:a16="http://schemas.microsoft.com/office/drawing/2014/main" val="1044368909"/>
                    </a:ext>
                  </a:extLst>
                </a:gridCol>
                <a:gridCol w="658368">
                  <a:extLst>
                    <a:ext uri="{9D8B030D-6E8A-4147-A177-3AD203B41FA5}">
                      <a16:colId xmlns:a16="http://schemas.microsoft.com/office/drawing/2014/main" val="479049678"/>
                    </a:ext>
                  </a:extLst>
                </a:gridCol>
                <a:gridCol w="658368">
                  <a:extLst>
                    <a:ext uri="{9D8B030D-6E8A-4147-A177-3AD203B41FA5}">
                      <a16:colId xmlns:a16="http://schemas.microsoft.com/office/drawing/2014/main" val="3715559260"/>
                    </a:ext>
                  </a:extLst>
                </a:gridCol>
                <a:gridCol w="658368">
                  <a:extLst>
                    <a:ext uri="{9D8B030D-6E8A-4147-A177-3AD203B41FA5}">
                      <a16:colId xmlns:a16="http://schemas.microsoft.com/office/drawing/2014/main" val="2480749824"/>
                    </a:ext>
                  </a:extLst>
                </a:gridCol>
                <a:gridCol w="658368">
                  <a:extLst>
                    <a:ext uri="{9D8B030D-6E8A-4147-A177-3AD203B41FA5}">
                      <a16:colId xmlns:a16="http://schemas.microsoft.com/office/drawing/2014/main" val="3788283698"/>
                    </a:ext>
                  </a:extLst>
                </a:gridCol>
                <a:gridCol w="658368">
                  <a:extLst>
                    <a:ext uri="{9D8B030D-6E8A-4147-A177-3AD203B41FA5}">
                      <a16:colId xmlns:a16="http://schemas.microsoft.com/office/drawing/2014/main" val="3342073992"/>
                    </a:ext>
                  </a:extLst>
                </a:gridCol>
                <a:gridCol w="658368">
                  <a:extLst>
                    <a:ext uri="{9D8B030D-6E8A-4147-A177-3AD203B41FA5}">
                      <a16:colId xmlns:a16="http://schemas.microsoft.com/office/drawing/2014/main" val="1466744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5094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- 2017-05-22 14:45:02</a:t>
                      </a:r>
                      <a:r>
                        <a:rPr kumimoji="0" lang="es-ES" sz="1000" b="0" i="0" u="none" strike="noStrike" kern="1200" cap="none" spc="0" normalizeH="0" baseline="0" noProof="0">
                          <a:ln>
                            <a:noFill/>
                          </a:ln>
                          <a:solidFill>
                            <a:prstClr val="black"/>
                          </a:solidFill>
                          <a:effectLst/>
                          <a:uLnTx/>
                          <a:uFillTx/>
                          <a:latin typeface="+mn-lt"/>
                          <a:ea typeface="+mn-ea"/>
                          <a:cs typeface="+mn-cs"/>
                        </a:rPr>
                        <a:t>
Ahorra desde un 96.2% en tu factura eléctrica con @AirSole y aprovecha nuestras ofertas de financiamiento con nuestros Préstamos Ágiles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992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- 2017-05-30 13:45:02</a:t>
                      </a:r>
                      <a:r>
                        <a:rPr kumimoji="0" lang="es-ES" sz="1000" b="0" i="0" u="none" strike="noStrike" kern="1200" cap="none" spc="0" normalizeH="0" baseline="0" noProof="0">
                          <a:ln>
                            <a:noFill/>
                          </a:ln>
                          <a:solidFill>
                            <a:prstClr val="black"/>
                          </a:solidFill>
                          <a:effectLst/>
                          <a:uLnTx/>
                          <a:uFillTx/>
                          <a:latin typeface="+mn-lt"/>
                          <a:ea typeface="+mn-ea"/>
                          <a:cs typeface="+mn-cs"/>
                        </a:rPr>
                        <a:t>
Utiliza tu Tarjeta Mastercard BHD León en compras online y participa para uno de los 10 premios de tus compras online gratis por todo un año. Esta promoción es válida hasta el 31 de mayo de 2017.
Conoce más en http://mstr.cd/EcommerceMastercard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0904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- 2017-05-10 14:45:02</a:t>
                      </a:r>
                      <a:r>
                        <a:rPr kumimoji="0" lang="es-ES" sz="1000" b="0" i="0" u="none" strike="noStrike" kern="1200" cap="none" spc="0" normalizeH="0" baseline="0" noProof="0">
                          <a:ln>
                            <a:noFill/>
                          </a:ln>
                          <a:solidFill>
                            <a:prstClr val="black"/>
                          </a:solidFill>
                          <a:effectLst/>
                          <a:uLnTx/>
                          <a:uFillTx/>
                          <a:latin typeface="+mn-lt"/>
                          <a:ea typeface="+mn-ea"/>
                          <a:cs typeface="+mn-cs"/>
                        </a:rPr>
                        <a:t>
Llévate el vehículo que te enamora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594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- 2017-06-05 14:45:02</a:t>
                      </a:r>
                      <a:r>
                        <a:rPr kumimoji="0" lang="es-ES" sz="1000" b="0" i="0" u="none" strike="noStrike" kern="1200" cap="none" spc="0" normalizeH="0" baseline="0" noProof="0">
                          <a:ln>
                            <a:noFill/>
                          </a:ln>
                          <a:solidFill>
                            <a:prstClr val="black"/>
                          </a:solidFill>
                          <a:effectLst/>
                          <a:uLnTx/>
                          <a:uFillTx/>
                          <a:latin typeface="+mn-lt"/>
                          <a:ea typeface="+mn-ea"/>
                          <a:cs typeface="+mn-cs"/>
                        </a:rPr>
                        <a:t>
Aprovecha esta oferta de Tarjetas de Crédito, Débito y Prepago BHD León en Optimax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606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- 2017-05-14 13:00:07</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5034168"/>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214227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77268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2931022"/>
                    </a:ext>
                  </a:extLst>
                </a:gridCol>
                <a:gridCol w="658368">
                  <a:extLst>
                    <a:ext uri="{9D8B030D-6E8A-4147-A177-3AD203B41FA5}">
                      <a16:colId xmlns:a16="http://schemas.microsoft.com/office/drawing/2014/main" val="554594680"/>
                    </a:ext>
                  </a:extLst>
                </a:gridCol>
                <a:gridCol w="658368">
                  <a:extLst>
                    <a:ext uri="{9D8B030D-6E8A-4147-A177-3AD203B41FA5}">
                      <a16:colId xmlns:a16="http://schemas.microsoft.com/office/drawing/2014/main" val="3975212164"/>
                    </a:ext>
                  </a:extLst>
                </a:gridCol>
                <a:gridCol w="658368">
                  <a:extLst>
                    <a:ext uri="{9D8B030D-6E8A-4147-A177-3AD203B41FA5}">
                      <a16:colId xmlns:a16="http://schemas.microsoft.com/office/drawing/2014/main" val="1042035490"/>
                    </a:ext>
                  </a:extLst>
                </a:gridCol>
                <a:gridCol w="658368">
                  <a:extLst>
                    <a:ext uri="{9D8B030D-6E8A-4147-A177-3AD203B41FA5}">
                      <a16:colId xmlns:a16="http://schemas.microsoft.com/office/drawing/2014/main" val="793100332"/>
                    </a:ext>
                  </a:extLst>
                </a:gridCol>
                <a:gridCol w="658368">
                  <a:extLst>
                    <a:ext uri="{9D8B030D-6E8A-4147-A177-3AD203B41FA5}">
                      <a16:colId xmlns:a16="http://schemas.microsoft.com/office/drawing/2014/main" val="4264138610"/>
                    </a:ext>
                  </a:extLst>
                </a:gridCol>
                <a:gridCol w="658368">
                  <a:extLst>
                    <a:ext uri="{9D8B030D-6E8A-4147-A177-3AD203B41FA5}">
                      <a16:colId xmlns:a16="http://schemas.microsoft.com/office/drawing/2014/main" val="2447303445"/>
                    </a:ext>
                  </a:extLst>
                </a:gridCol>
                <a:gridCol w="658368">
                  <a:extLst>
                    <a:ext uri="{9D8B030D-6E8A-4147-A177-3AD203B41FA5}">
                      <a16:colId xmlns:a16="http://schemas.microsoft.com/office/drawing/2014/main" val="4114036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633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- 2017-05-12 19:21:40</a:t>
                      </a:r>
                      <a:r>
                        <a:rPr kumimoji="0" lang="es-ES" sz="1000" b="0" i="0" u="none" strike="noStrike" kern="1200" cap="none" spc="0" normalizeH="0" baseline="0" noProof="0">
                          <a:ln>
                            <a:noFill/>
                          </a:ln>
                          <a:solidFill>
                            <a:prstClr val="black"/>
                          </a:solidFill>
                          <a:effectLst/>
                          <a:uLnTx/>
                          <a:uFillTx/>
                          <a:latin typeface="+mn-lt"/>
                          <a:ea typeface="+mn-ea"/>
                          <a:cs typeface="+mn-cs"/>
                        </a:rPr>
                        <a:t>
#LatePost.  Disfruta la fiesta dominicana de la música clásica #FMSD2017 #FMSD #FundacionSinfonia #BHDLeon #MejoraTuMundo
#CompromisoSocial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2699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- 2017-05-10 15:30:07</a:t>
                      </a:r>
                      <a:r>
                        <a:rPr kumimoji="0" lang="es-ES" sz="1000" b="0" i="0" u="none" strike="noStrike" kern="1200" cap="none" spc="0" normalizeH="0" baseline="0" noProof="0">
                          <a:ln>
                            <a:noFill/>
                          </a:ln>
                          <a:solidFill>
                            <a:prstClr val="black"/>
                          </a:solidFill>
                          <a:effectLst/>
                          <a:uLnTx/>
                          <a:uFillTx/>
                          <a:latin typeface="+mn-lt"/>
                          <a:ea typeface="+mn-ea"/>
                          <a:cs typeface="+mn-cs"/>
                        </a:rPr>
                        <a:t>
#MujerMujer obtén el vehículo que deseas y transita con cómodas cuotas que se ajustan a tu presupuesto aprovechando nuestra Feria #Fleximóvil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6968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- 2017-05-21 14:45:02</a:t>
                      </a:r>
                      <a:r>
                        <a:rPr kumimoji="0" lang="es-ES" sz="1000" b="0" i="0" u="none" strike="noStrike" kern="1200" cap="none" spc="0" normalizeH="0" baseline="0" noProof="0">
                          <a:ln>
                            <a:noFill/>
                          </a:ln>
                          <a:solidFill>
                            <a:prstClr val="black"/>
                          </a:solidFill>
                          <a:effectLst/>
                          <a:uLnTx/>
                          <a:uFillTx/>
                          <a:latin typeface="+mn-lt"/>
                          <a:ea typeface="+mn-ea"/>
                          <a:cs typeface="+mn-cs"/>
                        </a:rPr>
                        <a:t>
Llévate el vehículo que te enamora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0199206"/>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3497379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02523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3933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27448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72055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57711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199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51189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253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67590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7379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86400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4784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11407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46774822"/>
                    </a:ext>
                  </a:extLst>
                </a:gridCol>
                <a:gridCol w="2468880">
                  <a:extLst>
                    <a:ext uri="{9D8B030D-6E8A-4147-A177-3AD203B41FA5}">
                      <a16:colId xmlns:a16="http://schemas.microsoft.com/office/drawing/2014/main" val="3189655259"/>
                    </a:ext>
                  </a:extLst>
                </a:gridCol>
                <a:gridCol w="822960">
                  <a:extLst>
                    <a:ext uri="{9D8B030D-6E8A-4147-A177-3AD203B41FA5}">
                      <a16:colId xmlns:a16="http://schemas.microsoft.com/office/drawing/2014/main" val="3730260885"/>
                    </a:ext>
                  </a:extLst>
                </a:gridCol>
                <a:gridCol w="822960">
                  <a:extLst>
                    <a:ext uri="{9D8B030D-6E8A-4147-A177-3AD203B41FA5}">
                      <a16:colId xmlns:a16="http://schemas.microsoft.com/office/drawing/2014/main" val="2261570560"/>
                    </a:ext>
                  </a:extLst>
                </a:gridCol>
                <a:gridCol w="822960">
                  <a:extLst>
                    <a:ext uri="{9D8B030D-6E8A-4147-A177-3AD203B41FA5}">
                      <a16:colId xmlns:a16="http://schemas.microsoft.com/office/drawing/2014/main" val="100329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73212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Ortiz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93030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Elvia Sil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66446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Fausto Josmer Antomarchi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43308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Jean Carlos de la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13344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Teresa Baez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702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Edwin Doctorado Guerrero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9355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Nellyi Carias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1122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Miguel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0985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Lic Kendy DE Jesus Osoria Holquin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2814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Ruht Delania Pereyra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15720546"/>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1219675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32632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2035085"/>
                    </a:ext>
                  </a:extLst>
                </a:gridCol>
                <a:gridCol w="2468880">
                  <a:extLst>
                    <a:ext uri="{9D8B030D-6E8A-4147-A177-3AD203B41FA5}">
                      <a16:colId xmlns:a16="http://schemas.microsoft.com/office/drawing/2014/main" val="283121578"/>
                    </a:ext>
                  </a:extLst>
                </a:gridCol>
                <a:gridCol w="822960">
                  <a:extLst>
                    <a:ext uri="{9D8B030D-6E8A-4147-A177-3AD203B41FA5}">
                      <a16:colId xmlns:a16="http://schemas.microsoft.com/office/drawing/2014/main" val="377189802"/>
                    </a:ext>
                  </a:extLst>
                </a:gridCol>
                <a:gridCol w="822960">
                  <a:extLst>
                    <a:ext uri="{9D8B030D-6E8A-4147-A177-3AD203B41FA5}">
                      <a16:colId xmlns:a16="http://schemas.microsoft.com/office/drawing/2014/main" val="866160130"/>
                    </a:ext>
                  </a:extLst>
                </a:gridCol>
                <a:gridCol w="822960">
                  <a:extLst>
                    <a:ext uri="{9D8B030D-6E8A-4147-A177-3AD203B41FA5}">
                      <a16:colId xmlns:a16="http://schemas.microsoft.com/office/drawing/2014/main" val="3638114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1051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Antonio Aponte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2900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Gianna Peralta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4834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Glenis Bonilla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9012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Frias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27115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65146982"/>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4147401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29652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15772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879</Words>
  <Application>Microsoft Office PowerPoint</Application>
  <PresentationFormat>On-screen Show (4:3)</PresentationFormat>
  <Paragraphs>412</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Reporte Facebook</vt:lpstr>
      <vt:lpstr>Facebook Key Metrics Table</vt:lpstr>
      <vt:lpstr>Facebook Fans Total</vt:lpstr>
      <vt:lpstr>Facebook Fans Change Per Weekday</vt:lpstr>
      <vt:lpstr>Facebook Key Metrics Radar</vt:lpstr>
      <vt:lpstr>Facebook Fans Change</vt:lpstr>
      <vt:lpstr>Facebook Interaction Rate By Weekday</vt:lpstr>
      <vt:lpstr>Facebook Own Posts</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2017-06-08T15:38:48Z</dcterms:created>
  <dcterms:modified xsi:type="dcterms:W3CDTF">2017-06-08T15:39:36Z</dcterms:modified>
</cp:coreProperties>
</file>