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Sheet1!$B$2:$B$6</c:f>
              <c:numCache>
                <c:formatCode>General</c:formatCode>
                <c:ptCount val="5"/>
                <c:pt idx="0">
                  <c:v>100</c:v>
                </c:pt>
                <c:pt idx="1">
                  <c:v>100</c:v>
                </c:pt>
                <c:pt idx="2">
                  <c:v>100</c:v>
                </c:pt>
                <c:pt idx="3">
                  <c:v>100</c:v>
                </c:pt>
                <c:pt idx="4">
                  <c:v>100</c:v>
                </c:pt>
              </c:numCache>
            </c:numRef>
          </c:val>
          <c:extLst>
            <c:ext xmlns:c16="http://schemas.microsoft.com/office/drawing/2014/chart" uri="{C3380CC4-5D6E-409C-BE32-E72D297353CC}">
              <c16:uniqueId val="{00000000-06DC-46FF-ADAC-765A3B0A0F41}"/>
            </c:ext>
          </c:extLst>
        </c:ser>
        <c:dLbls>
          <c:showLegendKey val="0"/>
          <c:showVal val="0"/>
          <c:showCatName val="0"/>
          <c:showSerName val="0"/>
          <c:showPercent val="0"/>
          <c:showBubbleSize val="0"/>
        </c:dLbls>
        <c:axId val="283073096"/>
        <c:axId val="283073424"/>
      </c:radarChart>
      <c:catAx>
        <c:axId val="283073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73424"/>
        <c:crosses val="autoZero"/>
        <c:auto val="1"/>
        <c:lblAlgn val="ctr"/>
        <c:lblOffset val="100"/>
        <c:noMultiLvlLbl val="0"/>
      </c:catAx>
      <c:valAx>
        <c:axId val="283073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7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Sheet1!$A$2:$A$32</c:f>
              <c:strCache>
                <c:ptCount val="31"/>
                <c:pt idx="0">
                  <c:v>1/5/2017</c:v>
                </c:pt>
                <c:pt idx="1">
                  <c:v>2/5/2017</c:v>
                </c:pt>
                <c:pt idx="2">
                  <c:v>3/5/2017</c:v>
                </c:pt>
                <c:pt idx="3">
                  <c:v>4/5/2017</c:v>
                </c:pt>
                <c:pt idx="4">
                  <c:v>5/5/2017</c:v>
                </c:pt>
                <c:pt idx="5">
                  <c:v>6/5/2017</c:v>
                </c:pt>
                <c:pt idx="6">
                  <c:v>7/5/2017</c:v>
                </c:pt>
                <c:pt idx="7">
                  <c:v>8/5/2017</c:v>
                </c:pt>
                <c:pt idx="8">
                  <c:v>9/5/2017</c:v>
                </c:pt>
                <c:pt idx="9">
                  <c:v>10/5/2017</c:v>
                </c:pt>
                <c:pt idx="10">
                  <c:v>11/5/2017</c:v>
                </c:pt>
                <c:pt idx="11">
                  <c:v>12/5/2017</c:v>
                </c:pt>
                <c:pt idx="12">
                  <c:v>13/05/2017</c:v>
                </c:pt>
                <c:pt idx="13">
                  <c:v>14/05/2017</c:v>
                </c:pt>
                <c:pt idx="14">
                  <c:v>15/05/2017</c:v>
                </c:pt>
                <c:pt idx="15">
                  <c:v>16/05/2017</c:v>
                </c:pt>
                <c:pt idx="16">
                  <c:v>17/05/2017</c:v>
                </c:pt>
                <c:pt idx="17">
                  <c:v>18/05/2017</c:v>
                </c:pt>
                <c:pt idx="18">
                  <c:v>19/05/2017</c:v>
                </c:pt>
                <c:pt idx="19">
                  <c:v>20/05/2017</c:v>
                </c:pt>
                <c:pt idx="20">
                  <c:v>21/05/2017</c:v>
                </c:pt>
                <c:pt idx="21">
                  <c:v>22/05/2017</c:v>
                </c:pt>
                <c:pt idx="22">
                  <c:v>23/05/2017</c:v>
                </c:pt>
                <c:pt idx="23">
                  <c:v>24/05/2017</c:v>
                </c:pt>
                <c:pt idx="24">
                  <c:v>25/05/2017</c:v>
                </c:pt>
                <c:pt idx="25">
                  <c:v>26/05/2017</c:v>
                </c:pt>
                <c:pt idx="26">
                  <c:v>27/05/2017</c:v>
                </c:pt>
                <c:pt idx="27">
                  <c:v>28/05/2017</c:v>
                </c:pt>
                <c:pt idx="28">
                  <c:v>29/05/2017</c:v>
                </c:pt>
                <c:pt idx="29">
                  <c:v>30/05/2017</c:v>
                </c:pt>
                <c:pt idx="30">
                  <c:v>31/05/2017</c:v>
                </c:pt>
              </c:strCache>
            </c:strRef>
          </c:cat>
          <c:val>
            <c:numRef>
              <c:f>Sheet1!$B$2:$B$32</c:f>
              <c:numCache>
                <c:formatCode>General</c:formatCode>
                <c:ptCount val="31"/>
                <c:pt idx="0">
                  <c:v>7294</c:v>
                </c:pt>
                <c:pt idx="1">
                  <c:v>7304</c:v>
                </c:pt>
                <c:pt idx="2">
                  <c:v>7314</c:v>
                </c:pt>
                <c:pt idx="3">
                  <c:v>7324</c:v>
                </c:pt>
                <c:pt idx="4">
                  <c:v>7330</c:v>
                </c:pt>
                <c:pt idx="5">
                  <c:v>7344</c:v>
                </c:pt>
                <c:pt idx="6">
                  <c:v>7350</c:v>
                </c:pt>
                <c:pt idx="7">
                  <c:v>7358</c:v>
                </c:pt>
                <c:pt idx="8">
                  <c:v>7368</c:v>
                </c:pt>
                <c:pt idx="9">
                  <c:v>7387</c:v>
                </c:pt>
                <c:pt idx="10">
                  <c:v>7399</c:v>
                </c:pt>
                <c:pt idx="11">
                  <c:v>7406</c:v>
                </c:pt>
                <c:pt idx="12">
                  <c:v>7412</c:v>
                </c:pt>
                <c:pt idx="13">
                  <c:v>7419</c:v>
                </c:pt>
                <c:pt idx="14">
                  <c:v>7424</c:v>
                </c:pt>
                <c:pt idx="15">
                  <c:v>7431</c:v>
                </c:pt>
                <c:pt idx="16">
                  <c:v>7465</c:v>
                </c:pt>
                <c:pt idx="18">
                  <c:v>7541</c:v>
                </c:pt>
                <c:pt idx="19">
                  <c:v>7571</c:v>
                </c:pt>
                <c:pt idx="20">
                  <c:v>7575</c:v>
                </c:pt>
                <c:pt idx="21">
                  <c:v>7581</c:v>
                </c:pt>
                <c:pt idx="24">
                  <c:v>7707</c:v>
                </c:pt>
                <c:pt idx="25">
                  <c:v>7732</c:v>
                </c:pt>
                <c:pt idx="26">
                  <c:v>7748</c:v>
                </c:pt>
                <c:pt idx="27">
                  <c:v>7756</c:v>
                </c:pt>
                <c:pt idx="28">
                  <c:v>7768</c:v>
                </c:pt>
                <c:pt idx="29">
                  <c:v>7800</c:v>
                </c:pt>
                <c:pt idx="30">
                  <c:v>7826</c:v>
                </c:pt>
              </c:numCache>
            </c:numRef>
          </c:val>
          <c:smooth val="0"/>
          <c:extLst>
            <c:ext xmlns:c16="http://schemas.microsoft.com/office/drawing/2014/chart" uri="{C3380CC4-5D6E-409C-BE32-E72D297353CC}">
              <c16:uniqueId val="{00000000-19CC-4D45-8CA1-E218F8F0A55C}"/>
            </c:ext>
          </c:extLst>
        </c:ser>
        <c:dLbls>
          <c:showLegendKey val="0"/>
          <c:showVal val="0"/>
          <c:showCatName val="0"/>
          <c:showSerName val="0"/>
          <c:showPercent val="0"/>
          <c:showBubbleSize val="0"/>
        </c:dLbls>
        <c:smooth val="0"/>
        <c:axId val="283074736"/>
        <c:axId val="283076376"/>
      </c:lineChart>
      <c:catAx>
        <c:axId val="283074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76376"/>
        <c:crosses val="autoZero"/>
        <c:auto val="1"/>
        <c:lblAlgn val="ctr"/>
        <c:lblOffset val="100"/>
        <c:noMultiLvlLbl val="0"/>
      </c:catAx>
      <c:valAx>
        <c:axId val="283076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74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Sheet1!$A$2:$A$32</c:f>
              <c:strCache>
                <c:ptCount val="31"/>
                <c:pt idx="0">
                  <c:v>1/5/2017</c:v>
                </c:pt>
                <c:pt idx="1">
                  <c:v>2/5/2017</c:v>
                </c:pt>
                <c:pt idx="2">
                  <c:v>3/5/2017</c:v>
                </c:pt>
                <c:pt idx="3">
                  <c:v>4/5/2017</c:v>
                </c:pt>
                <c:pt idx="4">
                  <c:v>5/5/2017</c:v>
                </c:pt>
                <c:pt idx="5">
                  <c:v>6/5/2017</c:v>
                </c:pt>
                <c:pt idx="6">
                  <c:v>7/5/2017</c:v>
                </c:pt>
                <c:pt idx="7">
                  <c:v>8/5/2017</c:v>
                </c:pt>
                <c:pt idx="8">
                  <c:v>9/5/2017</c:v>
                </c:pt>
                <c:pt idx="9">
                  <c:v>10/5/2017</c:v>
                </c:pt>
                <c:pt idx="10">
                  <c:v>11/5/2017</c:v>
                </c:pt>
                <c:pt idx="11">
                  <c:v>12/5/2017</c:v>
                </c:pt>
                <c:pt idx="12">
                  <c:v>13/05/2017</c:v>
                </c:pt>
                <c:pt idx="13">
                  <c:v>14/05/2017</c:v>
                </c:pt>
                <c:pt idx="14">
                  <c:v>15/05/2017</c:v>
                </c:pt>
                <c:pt idx="15">
                  <c:v>16/05/2017</c:v>
                </c:pt>
                <c:pt idx="16">
                  <c:v>17/05/2017</c:v>
                </c:pt>
                <c:pt idx="17">
                  <c:v>18/05/2017</c:v>
                </c:pt>
                <c:pt idx="18">
                  <c:v>19/05/2017</c:v>
                </c:pt>
                <c:pt idx="19">
                  <c:v>20/05/2017</c:v>
                </c:pt>
                <c:pt idx="20">
                  <c:v>21/05/2017</c:v>
                </c:pt>
                <c:pt idx="21">
                  <c:v>22/05/2017</c:v>
                </c:pt>
                <c:pt idx="22">
                  <c:v>23/05/2017</c:v>
                </c:pt>
                <c:pt idx="23">
                  <c:v>24/05/2017</c:v>
                </c:pt>
                <c:pt idx="24">
                  <c:v>25/05/2017</c:v>
                </c:pt>
                <c:pt idx="25">
                  <c:v>26/05/2017</c:v>
                </c:pt>
                <c:pt idx="26">
                  <c:v>27/05/2017</c:v>
                </c:pt>
                <c:pt idx="27">
                  <c:v>28/05/2017</c:v>
                </c:pt>
                <c:pt idx="28">
                  <c:v>29/05/2017</c:v>
                </c:pt>
                <c:pt idx="29">
                  <c:v>30/05/2017</c:v>
                </c:pt>
                <c:pt idx="30">
                  <c:v>31/05/2017</c:v>
                </c:pt>
              </c:strCache>
            </c:strRef>
          </c:cat>
          <c:val>
            <c:numRef>
              <c:f>Sheet1!$B$2:$B$32</c:f>
              <c:numCache>
                <c:formatCode>General</c:formatCode>
                <c:ptCount val="31"/>
                <c:pt idx="0">
                  <c:v>6</c:v>
                </c:pt>
                <c:pt idx="1">
                  <c:v>10</c:v>
                </c:pt>
                <c:pt idx="2">
                  <c:v>10</c:v>
                </c:pt>
                <c:pt idx="3">
                  <c:v>10</c:v>
                </c:pt>
                <c:pt idx="4">
                  <c:v>6</c:v>
                </c:pt>
                <c:pt idx="5">
                  <c:v>14</c:v>
                </c:pt>
                <c:pt idx="6">
                  <c:v>6</c:v>
                </c:pt>
                <c:pt idx="7">
                  <c:v>8</c:v>
                </c:pt>
                <c:pt idx="8">
                  <c:v>10</c:v>
                </c:pt>
                <c:pt idx="9">
                  <c:v>19</c:v>
                </c:pt>
                <c:pt idx="10">
                  <c:v>12</c:v>
                </c:pt>
                <c:pt idx="11">
                  <c:v>7</c:v>
                </c:pt>
                <c:pt idx="12">
                  <c:v>6</c:v>
                </c:pt>
                <c:pt idx="13">
                  <c:v>7</c:v>
                </c:pt>
                <c:pt idx="14">
                  <c:v>5</c:v>
                </c:pt>
                <c:pt idx="15">
                  <c:v>7</c:v>
                </c:pt>
                <c:pt idx="16">
                  <c:v>34</c:v>
                </c:pt>
                <c:pt idx="18">
                  <c:v>76</c:v>
                </c:pt>
                <c:pt idx="19">
                  <c:v>30</c:v>
                </c:pt>
                <c:pt idx="20">
                  <c:v>4</c:v>
                </c:pt>
                <c:pt idx="21">
                  <c:v>6</c:v>
                </c:pt>
                <c:pt idx="24">
                  <c:v>126</c:v>
                </c:pt>
                <c:pt idx="25">
                  <c:v>25</c:v>
                </c:pt>
                <c:pt idx="26">
                  <c:v>16</c:v>
                </c:pt>
                <c:pt idx="27">
                  <c:v>8</c:v>
                </c:pt>
                <c:pt idx="28">
                  <c:v>12</c:v>
                </c:pt>
                <c:pt idx="29">
                  <c:v>32</c:v>
                </c:pt>
                <c:pt idx="30">
                  <c:v>26</c:v>
                </c:pt>
              </c:numCache>
            </c:numRef>
          </c:val>
          <c:smooth val="0"/>
          <c:extLst>
            <c:ext xmlns:c16="http://schemas.microsoft.com/office/drawing/2014/chart" uri="{C3380CC4-5D6E-409C-BE32-E72D297353CC}">
              <c16:uniqueId val="{00000000-29D0-46B8-9550-B4FA1C967BED}"/>
            </c:ext>
          </c:extLst>
        </c:ser>
        <c:dLbls>
          <c:showLegendKey val="0"/>
          <c:showVal val="0"/>
          <c:showCatName val="0"/>
          <c:showSerName val="0"/>
          <c:showPercent val="0"/>
          <c:showBubbleSize val="0"/>
        </c:dLbls>
        <c:smooth val="0"/>
        <c:axId val="241769624"/>
        <c:axId val="241309336"/>
      </c:lineChart>
      <c:catAx>
        <c:axId val="241769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309336"/>
        <c:crosses val="autoZero"/>
        <c:auto val="1"/>
        <c:lblAlgn val="ctr"/>
        <c:lblOffset val="100"/>
        <c:noMultiLvlLbl val="0"/>
      </c:catAx>
      <c:valAx>
        <c:axId val="241309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769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Sheet1!$A$2:$A$32</c:f>
              <c:strCache>
                <c:ptCount val="31"/>
                <c:pt idx="0">
                  <c:v>1/5/2017</c:v>
                </c:pt>
                <c:pt idx="1">
                  <c:v>2/5/2017</c:v>
                </c:pt>
                <c:pt idx="2">
                  <c:v>3/5/2017</c:v>
                </c:pt>
                <c:pt idx="3">
                  <c:v>4/5/2017</c:v>
                </c:pt>
                <c:pt idx="4">
                  <c:v>5/5/2017</c:v>
                </c:pt>
                <c:pt idx="5">
                  <c:v>6/5/2017</c:v>
                </c:pt>
                <c:pt idx="6">
                  <c:v>7/5/2017</c:v>
                </c:pt>
                <c:pt idx="7">
                  <c:v>8/5/2017</c:v>
                </c:pt>
                <c:pt idx="8">
                  <c:v>9/5/2017</c:v>
                </c:pt>
                <c:pt idx="9">
                  <c:v>10/5/2017</c:v>
                </c:pt>
                <c:pt idx="10">
                  <c:v>11/5/2017</c:v>
                </c:pt>
                <c:pt idx="11">
                  <c:v>12/5/2017</c:v>
                </c:pt>
                <c:pt idx="12">
                  <c:v>13/05/2017</c:v>
                </c:pt>
                <c:pt idx="13">
                  <c:v>14/05/2017</c:v>
                </c:pt>
                <c:pt idx="14">
                  <c:v>15/05/2017</c:v>
                </c:pt>
                <c:pt idx="15">
                  <c:v>16/05/2017</c:v>
                </c:pt>
                <c:pt idx="16">
                  <c:v>17/05/2017</c:v>
                </c:pt>
                <c:pt idx="17">
                  <c:v>18/05/2017</c:v>
                </c:pt>
                <c:pt idx="18">
                  <c:v>19/05/2017</c:v>
                </c:pt>
                <c:pt idx="19">
                  <c:v>20/05/2017</c:v>
                </c:pt>
                <c:pt idx="20">
                  <c:v>21/05/2017</c:v>
                </c:pt>
                <c:pt idx="21">
                  <c:v>22/05/2017</c:v>
                </c:pt>
                <c:pt idx="22">
                  <c:v>23/05/2017</c:v>
                </c:pt>
                <c:pt idx="23">
                  <c:v>24/05/2017</c:v>
                </c:pt>
                <c:pt idx="24">
                  <c:v>25/05/2017</c:v>
                </c:pt>
                <c:pt idx="25">
                  <c:v>26/05/2017</c:v>
                </c:pt>
                <c:pt idx="26">
                  <c:v>27/05/2017</c:v>
                </c:pt>
                <c:pt idx="27">
                  <c:v>28/05/2017</c:v>
                </c:pt>
                <c:pt idx="28">
                  <c:v>29/05/2017</c:v>
                </c:pt>
                <c:pt idx="29">
                  <c:v>30/05/2017</c:v>
                </c:pt>
                <c:pt idx="30">
                  <c:v>31/05/2017</c:v>
                </c:pt>
              </c:strCache>
            </c:strRef>
          </c:cat>
          <c:val>
            <c:numRef>
              <c:f>Sheet1!$B$2:$B$32</c:f>
              <c:numCache>
                <c:formatCode>General</c:formatCode>
                <c:ptCount val="31"/>
                <c:pt idx="0">
                  <c:v>3</c:v>
                </c:pt>
                <c:pt idx="1">
                  <c:v>0</c:v>
                </c:pt>
                <c:pt idx="2">
                  <c:v>1</c:v>
                </c:pt>
                <c:pt idx="3">
                  <c:v>0</c:v>
                </c:pt>
                <c:pt idx="4">
                  <c:v>1</c:v>
                </c:pt>
                <c:pt idx="5">
                  <c:v>1</c:v>
                </c:pt>
                <c:pt idx="6">
                  <c:v>1</c:v>
                </c:pt>
                <c:pt idx="7">
                  <c:v>2</c:v>
                </c:pt>
                <c:pt idx="8">
                  <c:v>1</c:v>
                </c:pt>
                <c:pt idx="9">
                  <c:v>0</c:v>
                </c:pt>
                <c:pt idx="10">
                  <c:v>2</c:v>
                </c:pt>
                <c:pt idx="11">
                  <c:v>3</c:v>
                </c:pt>
                <c:pt idx="12">
                  <c:v>2</c:v>
                </c:pt>
                <c:pt idx="13">
                  <c:v>2</c:v>
                </c:pt>
                <c:pt idx="14">
                  <c:v>1</c:v>
                </c:pt>
                <c:pt idx="15">
                  <c:v>2</c:v>
                </c:pt>
                <c:pt idx="16">
                  <c:v>1</c:v>
                </c:pt>
                <c:pt idx="17">
                  <c:v>0</c:v>
                </c:pt>
                <c:pt idx="18">
                  <c:v>0</c:v>
                </c:pt>
                <c:pt idx="19">
                  <c:v>1</c:v>
                </c:pt>
                <c:pt idx="20">
                  <c:v>1</c:v>
                </c:pt>
                <c:pt idx="21">
                  <c:v>1</c:v>
                </c:pt>
                <c:pt idx="22">
                  <c:v>6</c:v>
                </c:pt>
                <c:pt idx="23">
                  <c:v>1</c:v>
                </c:pt>
                <c:pt idx="24">
                  <c:v>1</c:v>
                </c:pt>
                <c:pt idx="25">
                  <c:v>0</c:v>
                </c:pt>
                <c:pt idx="26">
                  <c:v>1</c:v>
                </c:pt>
                <c:pt idx="27">
                  <c:v>1</c:v>
                </c:pt>
                <c:pt idx="28">
                  <c:v>0</c:v>
                </c:pt>
                <c:pt idx="29">
                  <c:v>0</c:v>
                </c:pt>
                <c:pt idx="30">
                  <c:v>0</c:v>
                </c:pt>
              </c:numCache>
            </c:numRef>
          </c:val>
          <c:smooth val="0"/>
          <c:extLst>
            <c:ext xmlns:c16="http://schemas.microsoft.com/office/drawing/2014/chart" uri="{C3380CC4-5D6E-409C-BE32-E72D297353CC}">
              <c16:uniqueId val="{00000000-9AC4-4FFD-9C18-30F078F0FBF8}"/>
            </c:ext>
          </c:extLst>
        </c:ser>
        <c:dLbls>
          <c:showLegendKey val="0"/>
          <c:showVal val="0"/>
          <c:showCatName val="0"/>
          <c:showSerName val="0"/>
          <c:showPercent val="0"/>
          <c:showBubbleSize val="0"/>
        </c:dLbls>
        <c:smooth val="0"/>
        <c:axId val="241313600"/>
        <c:axId val="241314912"/>
      </c:lineChart>
      <c:catAx>
        <c:axId val="24131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314912"/>
        <c:crosses val="autoZero"/>
        <c:auto val="1"/>
        <c:lblAlgn val="ctr"/>
        <c:lblOffset val="100"/>
        <c:noMultiLvlLbl val="0"/>
      </c:catAx>
      <c:valAx>
        <c:axId val="241314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313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Sheet1!$A$2:$A$32</c:f>
              <c:strCache>
                <c:ptCount val="31"/>
                <c:pt idx="0">
                  <c:v>1/5/2017</c:v>
                </c:pt>
                <c:pt idx="1">
                  <c:v>2/5/2017</c:v>
                </c:pt>
                <c:pt idx="2">
                  <c:v>3/5/2017</c:v>
                </c:pt>
                <c:pt idx="3">
                  <c:v>4/5/2017</c:v>
                </c:pt>
                <c:pt idx="4">
                  <c:v>5/5/2017</c:v>
                </c:pt>
                <c:pt idx="5">
                  <c:v>6/5/2017</c:v>
                </c:pt>
                <c:pt idx="6">
                  <c:v>7/5/2017</c:v>
                </c:pt>
                <c:pt idx="7">
                  <c:v>8/5/2017</c:v>
                </c:pt>
                <c:pt idx="8">
                  <c:v>9/5/2017</c:v>
                </c:pt>
                <c:pt idx="9">
                  <c:v>10/5/2017</c:v>
                </c:pt>
                <c:pt idx="10">
                  <c:v>11/5/2017</c:v>
                </c:pt>
                <c:pt idx="11">
                  <c:v>12/5/2017</c:v>
                </c:pt>
                <c:pt idx="12">
                  <c:v>13/05/2017</c:v>
                </c:pt>
                <c:pt idx="13">
                  <c:v>14/05/2017</c:v>
                </c:pt>
                <c:pt idx="14">
                  <c:v>15/05/2017</c:v>
                </c:pt>
                <c:pt idx="15">
                  <c:v>16/05/2017</c:v>
                </c:pt>
                <c:pt idx="16">
                  <c:v>17/05/2017</c:v>
                </c:pt>
                <c:pt idx="17">
                  <c:v>18/05/2017</c:v>
                </c:pt>
                <c:pt idx="18">
                  <c:v>19/05/2017</c:v>
                </c:pt>
                <c:pt idx="19">
                  <c:v>20/05/2017</c:v>
                </c:pt>
                <c:pt idx="20">
                  <c:v>21/05/2017</c:v>
                </c:pt>
                <c:pt idx="21">
                  <c:v>22/05/2017</c:v>
                </c:pt>
                <c:pt idx="22">
                  <c:v>23/05/2017</c:v>
                </c:pt>
                <c:pt idx="23">
                  <c:v>24/05/2017</c:v>
                </c:pt>
                <c:pt idx="24">
                  <c:v>25/05/2017</c:v>
                </c:pt>
                <c:pt idx="25">
                  <c:v>26/05/2017</c:v>
                </c:pt>
                <c:pt idx="26">
                  <c:v>27/05/2017</c:v>
                </c:pt>
                <c:pt idx="27">
                  <c:v>28/05/2017</c:v>
                </c:pt>
                <c:pt idx="28">
                  <c:v>29/05/2017</c:v>
                </c:pt>
                <c:pt idx="29">
                  <c:v>30/05/2017</c:v>
                </c:pt>
                <c:pt idx="30">
                  <c:v>31/05/2017</c:v>
                </c:pt>
              </c:strCache>
            </c:strRef>
          </c:cat>
          <c:val>
            <c:numRef>
              <c:f>Sheet1!$B$2:$B$32</c:f>
              <c:numCache>
                <c:formatCode>General</c:formatCode>
                <c:ptCount val="31"/>
                <c:pt idx="0">
                  <c:v>0.12801170392722</c:v>
                </c:pt>
                <c:pt idx="1">
                  <c:v>0</c:v>
                </c:pt>
                <c:pt idx="2">
                  <c:v>9.5772335476808995E-2</c:v>
                </c:pt>
                <c:pt idx="3">
                  <c:v>0</c:v>
                </c:pt>
                <c:pt idx="4">
                  <c:v>8.1888904053500994E-2</c:v>
                </c:pt>
                <c:pt idx="5">
                  <c:v>5.4518195447730997E-2</c:v>
                </c:pt>
                <c:pt idx="6">
                  <c:v>6.8054988430651997E-2</c:v>
                </c:pt>
                <c:pt idx="7">
                  <c:v>0.11558335599673999</c:v>
                </c:pt>
                <c:pt idx="8">
                  <c:v>0.10865136493277</c:v>
                </c:pt>
                <c:pt idx="9">
                  <c:v>0</c:v>
                </c:pt>
                <c:pt idx="10">
                  <c:v>8.1157852022182994E-2</c:v>
                </c:pt>
                <c:pt idx="11">
                  <c:v>3.1523011798612999E-2</c:v>
                </c:pt>
                <c:pt idx="12">
                  <c:v>4.7239843433661999E-2</c:v>
                </c:pt>
                <c:pt idx="13">
                  <c:v>6.7430883344572007E-2</c:v>
                </c:pt>
                <c:pt idx="14">
                  <c:v>5.3901091497103003E-2</c:v>
                </c:pt>
                <c:pt idx="15">
                  <c:v>4.7125353440151001E-2</c:v>
                </c:pt>
                <c:pt idx="16">
                  <c:v>5.3705692803436997E-2</c:v>
                </c:pt>
                <c:pt idx="17">
                  <c:v>0</c:v>
                </c:pt>
                <c:pt idx="18">
                  <c:v>0</c:v>
                </c:pt>
                <c:pt idx="19">
                  <c:v>3.9703546850184998E-2</c:v>
                </c:pt>
                <c:pt idx="20">
                  <c:v>5.2819226198335997E-2</c:v>
                </c:pt>
                <c:pt idx="21">
                  <c:v>6.5980469780945003E-2</c:v>
                </c:pt>
                <c:pt idx="22">
                  <c:v>0</c:v>
                </c:pt>
                <c:pt idx="23">
                  <c:v>0</c:v>
                </c:pt>
                <c:pt idx="24">
                  <c:v>7.8492935635793001E-2</c:v>
                </c:pt>
                <c:pt idx="25">
                  <c:v>0</c:v>
                </c:pt>
                <c:pt idx="26">
                  <c:v>0.10335917312661</c:v>
                </c:pt>
                <c:pt idx="27">
                  <c:v>0.11609907120743</c:v>
                </c:pt>
                <c:pt idx="28">
                  <c:v>0</c:v>
                </c:pt>
                <c:pt idx="29">
                  <c:v>0</c:v>
                </c:pt>
                <c:pt idx="30">
                  <c:v>0</c:v>
                </c:pt>
              </c:numCache>
            </c:numRef>
          </c:val>
          <c:smooth val="0"/>
          <c:extLst>
            <c:ext xmlns:c16="http://schemas.microsoft.com/office/drawing/2014/chart" uri="{C3380CC4-5D6E-409C-BE32-E72D297353CC}">
              <c16:uniqueId val="{00000000-E3CD-4C48-B4F3-78EB042FCE7D}"/>
            </c:ext>
          </c:extLst>
        </c:ser>
        <c:dLbls>
          <c:showLegendKey val="0"/>
          <c:showVal val="0"/>
          <c:showCatName val="0"/>
          <c:showSerName val="0"/>
          <c:showPercent val="0"/>
          <c:showBubbleSize val="0"/>
        </c:dLbls>
        <c:smooth val="0"/>
        <c:axId val="241312616"/>
        <c:axId val="241312288"/>
      </c:lineChart>
      <c:catAx>
        <c:axId val="241312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312288"/>
        <c:crosses val="autoZero"/>
        <c:auto val="1"/>
        <c:lblAlgn val="ctr"/>
        <c:lblOffset val="100"/>
        <c:noMultiLvlLbl val="0"/>
      </c:catAx>
      <c:valAx>
        <c:axId val="241312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312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246</c:v>
                </c:pt>
              </c:numCache>
            </c:numRef>
          </c:val>
          <c:extLst>
            <c:ext xmlns:c16="http://schemas.microsoft.com/office/drawing/2014/chart" uri="{C3380CC4-5D6E-409C-BE32-E72D297353CC}">
              <c16:uniqueId val="{00000000-D860-4F29-9AA4-7D5051E099E5}"/>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3</c:v>
                </c:pt>
              </c:numCache>
            </c:numRef>
          </c:val>
          <c:extLst>
            <c:ext xmlns:c16="http://schemas.microsoft.com/office/drawing/2014/chart" uri="{C3380CC4-5D6E-409C-BE32-E72D297353CC}">
              <c16:uniqueId val="{00000001-D860-4F29-9AA4-7D5051E099E5}"/>
            </c:ext>
          </c:extLst>
        </c:ser>
        <c:dLbls>
          <c:showLegendKey val="0"/>
          <c:showVal val="0"/>
          <c:showCatName val="0"/>
          <c:showSerName val="0"/>
          <c:showPercent val="0"/>
          <c:showBubbleSize val="0"/>
        </c:dLbls>
        <c:gapWidth val="150"/>
        <c:overlap val="100"/>
        <c:axId val="284205272"/>
        <c:axId val="284207896"/>
      </c:barChart>
      <c:catAx>
        <c:axId val="284205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07896"/>
        <c:crosses val="autoZero"/>
        <c:auto val="1"/>
        <c:lblAlgn val="ctr"/>
        <c:lblOffset val="100"/>
        <c:noMultiLvlLbl val="0"/>
      </c:catAx>
      <c:valAx>
        <c:axId val="284207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05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Sheet1!$A$2:$A$32</c:f>
              <c:strCache>
                <c:ptCount val="31"/>
                <c:pt idx="0">
                  <c:v>1/5/2017</c:v>
                </c:pt>
                <c:pt idx="1">
                  <c:v>2/5/2017</c:v>
                </c:pt>
                <c:pt idx="2">
                  <c:v>3/5/2017</c:v>
                </c:pt>
                <c:pt idx="3">
                  <c:v>4/5/2017</c:v>
                </c:pt>
                <c:pt idx="4">
                  <c:v>5/5/2017</c:v>
                </c:pt>
                <c:pt idx="5">
                  <c:v>6/5/2017</c:v>
                </c:pt>
                <c:pt idx="6">
                  <c:v>7/5/2017</c:v>
                </c:pt>
                <c:pt idx="7">
                  <c:v>8/5/2017</c:v>
                </c:pt>
                <c:pt idx="8">
                  <c:v>9/5/2017</c:v>
                </c:pt>
                <c:pt idx="9">
                  <c:v>10/5/2017</c:v>
                </c:pt>
                <c:pt idx="10">
                  <c:v>11/5/2017</c:v>
                </c:pt>
                <c:pt idx="11">
                  <c:v>12/5/2017</c:v>
                </c:pt>
                <c:pt idx="12">
                  <c:v>13/05/2017</c:v>
                </c:pt>
                <c:pt idx="13">
                  <c:v>14/05/2017</c:v>
                </c:pt>
                <c:pt idx="14">
                  <c:v>15/05/2017</c:v>
                </c:pt>
                <c:pt idx="15">
                  <c:v>16/05/2017</c:v>
                </c:pt>
                <c:pt idx="16">
                  <c:v>17/05/2017</c:v>
                </c:pt>
                <c:pt idx="17">
                  <c:v>18/05/2017</c:v>
                </c:pt>
                <c:pt idx="18">
                  <c:v>19/05/2017</c:v>
                </c:pt>
                <c:pt idx="19">
                  <c:v>20/05/2017</c:v>
                </c:pt>
                <c:pt idx="20">
                  <c:v>21/05/2017</c:v>
                </c:pt>
                <c:pt idx="21">
                  <c:v>22/05/2017</c:v>
                </c:pt>
                <c:pt idx="22">
                  <c:v>23/05/2017</c:v>
                </c:pt>
                <c:pt idx="23">
                  <c:v>24/05/2017</c:v>
                </c:pt>
                <c:pt idx="24">
                  <c:v>25/05/2017</c:v>
                </c:pt>
                <c:pt idx="25">
                  <c:v>26/05/2017</c:v>
                </c:pt>
                <c:pt idx="26">
                  <c:v>27/05/2017</c:v>
                </c:pt>
                <c:pt idx="27">
                  <c:v>28/05/2017</c:v>
                </c:pt>
                <c:pt idx="28">
                  <c:v>29/05/2017</c:v>
                </c:pt>
                <c:pt idx="29">
                  <c:v>30/05/2017</c:v>
                </c:pt>
                <c:pt idx="30">
                  <c:v>31/05/2017</c:v>
                </c:pt>
              </c:strCache>
            </c:strRef>
          </c:cat>
          <c:val>
            <c:numRef>
              <c:f>Sheet1!$B$2:$B$32</c:f>
              <c:numCache>
                <c:formatCode>General</c:formatCode>
                <c:ptCount val="31"/>
                <c:pt idx="0">
                  <c:v>0.12801170392722</c:v>
                </c:pt>
                <c:pt idx="1">
                  <c:v>0</c:v>
                </c:pt>
                <c:pt idx="2">
                  <c:v>9.5772335476808995E-2</c:v>
                </c:pt>
                <c:pt idx="3">
                  <c:v>0</c:v>
                </c:pt>
                <c:pt idx="4">
                  <c:v>8.1888904053500994E-2</c:v>
                </c:pt>
                <c:pt idx="5">
                  <c:v>5.4518195447730997E-2</c:v>
                </c:pt>
                <c:pt idx="6">
                  <c:v>6.8054988430651997E-2</c:v>
                </c:pt>
                <c:pt idx="7">
                  <c:v>0.11558335599673999</c:v>
                </c:pt>
                <c:pt idx="8">
                  <c:v>0.10865136493277</c:v>
                </c:pt>
                <c:pt idx="9">
                  <c:v>0</c:v>
                </c:pt>
                <c:pt idx="10">
                  <c:v>8.1157852022182994E-2</c:v>
                </c:pt>
                <c:pt idx="11">
                  <c:v>3.1523011798612999E-2</c:v>
                </c:pt>
                <c:pt idx="12">
                  <c:v>4.7239843433661999E-2</c:v>
                </c:pt>
                <c:pt idx="13">
                  <c:v>6.7430883344572007E-2</c:v>
                </c:pt>
                <c:pt idx="14">
                  <c:v>5.3901091497103003E-2</c:v>
                </c:pt>
                <c:pt idx="15">
                  <c:v>4.7125353440151001E-2</c:v>
                </c:pt>
                <c:pt idx="16">
                  <c:v>5.3705692803436997E-2</c:v>
                </c:pt>
                <c:pt idx="17">
                  <c:v>0</c:v>
                </c:pt>
                <c:pt idx="18">
                  <c:v>0</c:v>
                </c:pt>
                <c:pt idx="19">
                  <c:v>3.9703546850184998E-2</c:v>
                </c:pt>
                <c:pt idx="20">
                  <c:v>5.2819226198335997E-2</c:v>
                </c:pt>
                <c:pt idx="21">
                  <c:v>6.5980469780945003E-2</c:v>
                </c:pt>
                <c:pt idx="22">
                  <c:v>0</c:v>
                </c:pt>
                <c:pt idx="23">
                  <c:v>0</c:v>
                </c:pt>
                <c:pt idx="24">
                  <c:v>7.8492935635793001E-2</c:v>
                </c:pt>
                <c:pt idx="25">
                  <c:v>0</c:v>
                </c:pt>
                <c:pt idx="26">
                  <c:v>0.10335917312661</c:v>
                </c:pt>
                <c:pt idx="27">
                  <c:v>0.11609907120743</c:v>
                </c:pt>
                <c:pt idx="28">
                  <c:v>0</c:v>
                </c:pt>
                <c:pt idx="29">
                  <c:v>0</c:v>
                </c:pt>
                <c:pt idx="30">
                  <c:v>0</c:v>
                </c:pt>
              </c:numCache>
            </c:numRef>
          </c:val>
          <c:smooth val="0"/>
          <c:extLst>
            <c:ext xmlns:c16="http://schemas.microsoft.com/office/drawing/2014/chart" uri="{C3380CC4-5D6E-409C-BE32-E72D297353CC}">
              <c16:uniqueId val="{00000000-CE07-42E6-ADA4-81442DED9320}"/>
            </c:ext>
          </c:extLst>
        </c:ser>
        <c:dLbls>
          <c:showLegendKey val="0"/>
          <c:showVal val="0"/>
          <c:showCatName val="0"/>
          <c:showSerName val="0"/>
          <c:showPercent val="0"/>
          <c:showBubbleSize val="0"/>
        </c:dLbls>
        <c:smooth val="0"/>
        <c:axId val="284204944"/>
        <c:axId val="284206256"/>
      </c:lineChart>
      <c:catAx>
        <c:axId val="284204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06256"/>
        <c:crosses val="autoZero"/>
        <c:auto val="1"/>
        <c:lblAlgn val="ctr"/>
        <c:lblOffset val="100"/>
        <c:noMultiLvlLbl val="0"/>
      </c:catAx>
      <c:valAx>
        <c:axId val="284206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04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Sheet1!$A$2:$A$5</c:f>
              <c:strCache>
                <c:ptCount val="4"/>
                <c:pt idx="0">
                  <c:v>Status</c:v>
                </c:pt>
                <c:pt idx="1">
                  <c:v>Photo</c:v>
                </c:pt>
                <c:pt idx="2">
                  <c:v>Link</c:v>
                </c:pt>
                <c:pt idx="3">
                  <c:v>Misc</c:v>
                </c:pt>
              </c:strCache>
            </c:strRef>
          </c:cat>
          <c:val>
            <c:numRef>
              <c:f>Sheet1!$B$2:$B$5</c:f>
              <c:numCache>
                <c:formatCode>General</c:formatCode>
                <c:ptCount val="4"/>
                <c:pt idx="0">
                  <c:v>0</c:v>
                </c:pt>
                <c:pt idx="1">
                  <c:v>7.4712904064518998E-2</c:v>
                </c:pt>
                <c:pt idx="2">
                  <c:v>0</c:v>
                </c:pt>
                <c:pt idx="3">
                  <c:v>0</c:v>
                </c:pt>
              </c:numCache>
            </c:numRef>
          </c:val>
          <c:extLst>
            <c:ext xmlns:c16="http://schemas.microsoft.com/office/drawing/2014/chart" uri="{C3380CC4-5D6E-409C-BE32-E72D297353CC}">
              <c16:uniqueId val="{00000000-96F6-498B-B006-6D55C075A9D6}"/>
            </c:ext>
          </c:extLst>
        </c:ser>
        <c:dLbls>
          <c:showLegendKey val="0"/>
          <c:showVal val="0"/>
          <c:showCatName val="0"/>
          <c:showSerName val="0"/>
          <c:showPercent val="0"/>
          <c:showBubbleSize val="0"/>
        </c:dLbls>
        <c:gapWidth val="219"/>
        <c:overlap val="-27"/>
        <c:axId val="286786976"/>
        <c:axId val="286790912"/>
      </c:barChart>
      <c:catAx>
        <c:axId val="286786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90912"/>
        <c:crosses val="autoZero"/>
        <c:auto val="1"/>
        <c:lblAlgn val="ctr"/>
        <c:lblOffset val="100"/>
        <c:noMultiLvlLbl val="0"/>
      </c:catAx>
      <c:valAx>
        <c:axId val="286790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8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5.2910052910052997E-2</c:v>
                </c:pt>
                <c:pt idx="3">
                  <c:v>0</c:v>
                </c:pt>
                <c:pt idx="4">
                  <c:v>0</c:v>
                </c:pt>
                <c:pt idx="5">
                  <c:v>0</c:v>
                </c:pt>
                <c:pt idx="6">
                  <c:v>0</c:v>
                </c:pt>
                <c:pt idx="7">
                  <c:v>0</c:v>
                </c:pt>
                <c:pt idx="8">
                  <c:v>0</c:v>
                </c:pt>
                <c:pt idx="9">
                  <c:v>0</c:v>
                </c:pt>
                <c:pt idx="10">
                  <c:v>0</c:v>
                </c:pt>
                <c:pt idx="11">
                  <c:v>0.21825396825397</c:v>
                </c:pt>
                <c:pt idx="12">
                  <c:v>5.2910052910052997E-2</c:v>
                </c:pt>
                <c:pt idx="13">
                  <c:v>8.5978835978836002E-2</c:v>
                </c:pt>
                <c:pt idx="14">
                  <c:v>8.9285714285713996E-2</c:v>
                </c:pt>
                <c:pt idx="15">
                  <c:v>7.9365079365079E-2</c:v>
                </c:pt>
                <c:pt idx="16">
                  <c:v>0</c:v>
                </c:pt>
                <c:pt idx="17">
                  <c:v>6.6137566137565995E-2</c:v>
                </c:pt>
                <c:pt idx="18">
                  <c:v>2.6455026455025999E-2</c:v>
                </c:pt>
                <c:pt idx="19">
                  <c:v>0</c:v>
                </c:pt>
                <c:pt idx="20">
                  <c:v>0.13888888888889001</c:v>
                </c:pt>
                <c:pt idx="21">
                  <c:v>7.9365079365079E-2</c:v>
                </c:pt>
                <c:pt idx="22">
                  <c:v>0</c:v>
                </c:pt>
                <c:pt idx="23">
                  <c:v>0</c:v>
                </c:pt>
              </c:numCache>
            </c:numRef>
          </c:val>
          <c:smooth val="0"/>
          <c:extLst>
            <c:ext xmlns:c16="http://schemas.microsoft.com/office/drawing/2014/chart" uri="{C3380CC4-5D6E-409C-BE32-E72D297353CC}">
              <c16:uniqueId val="{00000000-81E1-458D-AB18-F69080F83D9F}"/>
            </c:ext>
          </c:extLst>
        </c:ser>
        <c:dLbls>
          <c:showLegendKey val="0"/>
          <c:showVal val="0"/>
          <c:showCatName val="0"/>
          <c:showSerName val="0"/>
          <c:showPercent val="0"/>
          <c:showBubbleSize val="0"/>
        </c:dLbls>
        <c:smooth val="0"/>
        <c:axId val="286784352"/>
        <c:axId val="286788944"/>
      </c:lineChart>
      <c:catAx>
        <c:axId val="286784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88944"/>
        <c:crosses val="autoZero"/>
        <c:auto val="1"/>
        <c:lblAlgn val="ctr"/>
        <c:lblOffset val="100"/>
        <c:noMultiLvlLbl val="0"/>
      </c:catAx>
      <c:valAx>
        <c:axId val="286788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84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0.10204081632653</c:v>
                </c:pt>
                <c:pt idx="1">
                  <c:v>0.12786596119929</c:v>
                </c:pt>
                <c:pt idx="2">
                  <c:v>0.11904761904762</c:v>
                </c:pt>
                <c:pt idx="3">
                  <c:v>7.9365079365079E-2</c:v>
                </c:pt>
                <c:pt idx="4">
                  <c:v>4.2989417989418001E-2</c:v>
                </c:pt>
                <c:pt idx="5">
                  <c:v>5.8201058201057997E-2</c:v>
                </c:pt>
                <c:pt idx="6">
                  <c:v>7.4074074074074001E-2</c:v>
                </c:pt>
              </c:numCache>
            </c:numRef>
          </c:val>
          <c:extLst>
            <c:ext xmlns:c16="http://schemas.microsoft.com/office/drawing/2014/chart" uri="{C3380CC4-5D6E-409C-BE32-E72D297353CC}">
              <c16:uniqueId val="{00000000-B2D7-4219-8A9E-F44FEF3CDFB8}"/>
            </c:ext>
          </c:extLst>
        </c:ser>
        <c:dLbls>
          <c:showLegendKey val="0"/>
          <c:showVal val="0"/>
          <c:showCatName val="0"/>
          <c:showSerName val="0"/>
          <c:showPercent val="0"/>
          <c:showBubbleSize val="0"/>
        </c:dLbls>
        <c:gapWidth val="219"/>
        <c:overlap val="-27"/>
        <c:axId val="286785008"/>
        <c:axId val="283072440"/>
      </c:barChart>
      <c:catAx>
        <c:axId val="286785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72440"/>
        <c:crosses val="autoZero"/>
        <c:auto val="1"/>
        <c:lblAlgn val="ctr"/>
        <c:lblOffset val="100"/>
        <c:noMultiLvlLbl val="0"/>
      </c:catAx>
      <c:valAx>
        <c:axId val="283072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85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Sheet1!$A$2:$A$32</c:f>
              <c:strCache>
                <c:ptCount val="31"/>
                <c:pt idx="0">
                  <c:v>1/5/2017</c:v>
                </c:pt>
                <c:pt idx="1">
                  <c:v>2/5/2017</c:v>
                </c:pt>
                <c:pt idx="2">
                  <c:v>3/5/2017</c:v>
                </c:pt>
                <c:pt idx="3">
                  <c:v>4/5/2017</c:v>
                </c:pt>
                <c:pt idx="4">
                  <c:v>5/5/2017</c:v>
                </c:pt>
                <c:pt idx="5">
                  <c:v>6/5/2017</c:v>
                </c:pt>
                <c:pt idx="6">
                  <c:v>7/5/2017</c:v>
                </c:pt>
                <c:pt idx="7">
                  <c:v>8/5/2017</c:v>
                </c:pt>
                <c:pt idx="8">
                  <c:v>9/5/2017</c:v>
                </c:pt>
                <c:pt idx="9">
                  <c:v>10/5/2017</c:v>
                </c:pt>
                <c:pt idx="10">
                  <c:v>11/5/2017</c:v>
                </c:pt>
                <c:pt idx="11">
                  <c:v>12/5/2017</c:v>
                </c:pt>
                <c:pt idx="12">
                  <c:v>13/05/2017</c:v>
                </c:pt>
                <c:pt idx="13">
                  <c:v>14/05/2017</c:v>
                </c:pt>
                <c:pt idx="14">
                  <c:v>15/05/2017</c:v>
                </c:pt>
                <c:pt idx="15">
                  <c:v>16/05/2017</c:v>
                </c:pt>
                <c:pt idx="16">
                  <c:v>17/05/2017</c:v>
                </c:pt>
                <c:pt idx="17">
                  <c:v>18/05/2017</c:v>
                </c:pt>
                <c:pt idx="18">
                  <c:v>19/05/2017</c:v>
                </c:pt>
                <c:pt idx="19">
                  <c:v>20/05/2017</c:v>
                </c:pt>
                <c:pt idx="20">
                  <c:v>21/05/2017</c:v>
                </c:pt>
                <c:pt idx="21">
                  <c:v>22/05/2017</c:v>
                </c:pt>
                <c:pt idx="22">
                  <c:v>23/05/2017</c:v>
                </c:pt>
                <c:pt idx="23">
                  <c:v>24/05/2017</c:v>
                </c:pt>
                <c:pt idx="24">
                  <c:v>25/05/2017</c:v>
                </c:pt>
                <c:pt idx="25">
                  <c:v>26/05/2017</c:v>
                </c:pt>
                <c:pt idx="26">
                  <c:v>27/05/2017</c:v>
                </c:pt>
                <c:pt idx="27">
                  <c:v>28/05/2017</c:v>
                </c:pt>
                <c:pt idx="28">
                  <c:v>29/05/2017</c:v>
                </c:pt>
                <c:pt idx="29">
                  <c:v>30/05/2017</c:v>
                </c:pt>
                <c:pt idx="30">
                  <c:v>31/05/2017</c:v>
                </c:pt>
              </c:strCache>
            </c:strRef>
          </c:cat>
          <c:val>
            <c:numRef>
              <c:f>Sheet1!$B$2:$B$32</c:f>
              <c:numCache>
                <c:formatCode>General</c:formatCode>
                <c:ptCount val="31"/>
                <c:pt idx="0">
                  <c:v>9</c:v>
                </c:pt>
                <c:pt idx="1">
                  <c:v>0</c:v>
                </c:pt>
                <c:pt idx="2">
                  <c:v>7</c:v>
                </c:pt>
                <c:pt idx="3">
                  <c:v>0</c:v>
                </c:pt>
                <c:pt idx="4">
                  <c:v>6</c:v>
                </c:pt>
                <c:pt idx="5">
                  <c:v>4</c:v>
                </c:pt>
                <c:pt idx="6">
                  <c:v>5</c:v>
                </c:pt>
                <c:pt idx="7">
                  <c:v>8</c:v>
                </c:pt>
                <c:pt idx="8">
                  <c:v>7</c:v>
                </c:pt>
                <c:pt idx="9">
                  <c:v>0</c:v>
                </c:pt>
                <c:pt idx="10">
                  <c:v>6</c:v>
                </c:pt>
                <c:pt idx="11">
                  <c:v>2</c:v>
                </c:pt>
                <c:pt idx="12">
                  <c:v>3</c:v>
                </c:pt>
                <c:pt idx="13">
                  <c:v>5</c:v>
                </c:pt>
                <c:pt idx="14">
                  <c:v>4</c:v>
                </c:pt>
                <c:pt idx="15">
                  <c:v>3</c:v>
                </c:pt>
                <c:pt idx="16">
                  <c:v>4</c:v>
                </c:pt>
                <c:pt idx="17">
                  <c:v>0</c:v>
                </c:pt>
                <c:pt idx="18">
                  <c:v>0</c:v>
                </c:pt>
                <c:pt idx="19">
                  <c:v>3</c:v>
                </c:pt>
                <c:pt idx="20">
                  <c:v>4</c:v>
                </c:pt>
                <c:pt idx="21">
                  <c:v>5</c:v>
                </c:pt>
                <c:pt idx="22">
                  <c:v>11</c:v>
                </c:pt>
                <c:pt idx="23">
                  <c:v>15</c:v>
                </c:pt>
                <c:pt idx="24">
                  <c:v>6</c:v>
                </c:pt>
                <c:pt idx="25">
                  <c:v>0</c:v>
                </c:pt>
                <c:pt idx="26">
                  <c:v>8</c:v>
                </c:pt>
                <c:pt idx="27">
                  <c:v>9</c:v>
                </c:pt>
                <c:pt idx="28">
                  <c:v>0</c:v>
                </c:pt>
                <c:pt idx="29">
                  <c:v>0</c:v>
                </c:pt>
                <c:pt idx="30">
                  <c:v>0</c:v>
                </c:pt>
              </c:numCache>
            </c:numRef>
          </c:val>
          <c:smooth val="0"/>
          <c:extLst>
            <c:ext xmlns:c16="http://schemas.microsoft.com/office/drawing/2014/chart" uri="{C3380CC4-5D6E-409C-BE32-E72D297353CC}">
              <c16:uniqueId val="{00000000-DEE5-4F83-A616-507171B9627C}"/>
            </c:ext>
          </c:extLst>
        </c:ser>
        <c:dLbls>
          <c:showLegendKey val="0"/>
          <c:showVal val="0"/>
          <c:showCatName val="0"/>
          <c:showSerName val="0"/>
          <c:showPercent val="0"/>
          <c:showBubbleSize val="0"/>
        </c:dLbls>
        <c:smooth val="0"/>
        <c:axId val="283325136"/>
        <c:axId val="283323496"/>
      </c:lineChart>
      <c:catAx>
        <c:axId val="283325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323496"/>
        <c:crosses val="autoZero"/>
        <c:auto val="1"/>
        <c:lblAlgn val="ctr"/>
        <c:lblOffset val="100"/>
        <c:noMultiLvlLbl val="0"/>
      </c:catAx>
      <c:valAx>
        <c:axId val="283323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325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Sheet1!$A$2:$A$32</c:f>
              <c:strCache>
                <c:ptCount val="31"/>
                <c:pt idx="0">
                  <c:v>1/5/2017</c:v>
                </c:pt>
                <c:pt idx="1">
                  <c:v>2/5/2017</c:v>
                </c:pt>
                <c:pt idx="2">
                  <c:v>3/5/2017</c:v>
                </c:pt>
                <c:pt idx="3">
                  <c:v>4/5/2017</c:v>
                </c:pt>
                <c:pt idx="4">
                  <c:v>5/5/2017</c:v>
                </c:pt>
                <c:pt idx="5">
                  <c:v>6/5/2017</c:v>
                </c:pt>
                <c:pt idx="6">
                  <c:v>7/5/2017</c:v>
                </c:pt>
                <c:pt idx="7">
                  <c:v>8/5/2017</c:v>
                </c:pt>
                <c:pt idx="8">
                  <c:v>9/5/2017</c:v>
                </c:pt>
                <c:pt idx="9">
                  <c:v>10/5/2017</c:v>
                </c:pt>
                <c:pt idx="10">
                  <c:v>11/5/2017</c:v>
                </c:pt>
                <c:pt idx="11">
                  <c:v>12/5/2017</c:v>
                </c:pt>
                <c:pt idx="12">
                  <c:v>13/05/2017</c:v>
                </c:pt>
                <c:pt idx="13">
                  <c:v>14/05/2017</c:v>
                </c:pt>
                <c:pt idx="14">
                  <c:v>15/05/2017</c:v>
                </c:pt>
                <c:pt idx="15">
                  <c:v>16/05/2017</c:v>
                </c:pt>
                <c:pt idx="16">
                  <c:v>17/05/2017</c:v>
                </c:pt>
                <c:pt idx="17">
                  <c:v>18/05/2017</c:v>
                </c:pt>
                <c:pt idx="18">
                  <c:v>19/05/2017</c:v>
                </c:pt>
                <c:pt idx="19">
                  <c:v>20/05/2017</c:v>
                </c:pt>
                <c:pt idx="20">
                  <c:v>21/05/2017</c:v>
                </c:pt>
                <c:pt idx="21">
                  <c:v>22/05/2017</c:v>
                </c:pt>
                <c:pt idx="22">
                  <c:v>23/05/2017</c:v>
                </c:pt>
                <c:pt idx="23">
                  <c:v>24/05/2017</c:v>
                </c:pt>
                <c:pt idx="24">
                  <c:v>25/05/2017</c:v>
                </c:pt>
                <c:pt idx="25">
                  <c:v>26/05/2017</c:v>
                </c:pt>
                <c:pt idx="26">
                  <c:v>27/05/2017</c:v>
                </c:pt>
                <c:pt idx="27">
                  <c:v>28/05/2017</c:v>
                </c:pt>
                <c:pt idx="28">
                  <c:v>29/05/2017</c:v>
                </c:pt>
                <c:pt idx="29">
                  <c:v>30/05/2017</c:v>
                </c:pt>
                <c:pt idx="30">
                  <c:v>31/05/2017</c:v>
                </c:pt>
              </c:strCache>
            </c:strRef>
          </c:cat>
          <c:val>
            <c:numRef>
              <c:f>Sheet1!$B$2:$B$32</c:f>
              <c:numCache>
                <c:formatCode>General</c:formatCode>
                <c:ptCount val="31"/>
                <c:pt idx="0">
                  <c:v>0</c:v>
                </c:pt>
                <c:pt idx="1">
                  <c:v>0</c:v>
                </c:pt>
                <c:pt idx="2">
                  <c:v>0</c:v>
                </c:pt>
                <c:pt idx="3">
                  <c:v>0</c:v>
                </c:pt>
                <c:pt idx="4">
                  <c:v>0</c:v>
                </c:pt>
                <c:pt idx="5">
                  <c:v>0</c:v>
                </c:pt>
                <c:pt idx="6">
                  <c:v>0</c:v>
                </c:pt>
                <c:pt idx="7">
                  <c:v>0</c:v>
                </c:pt>
                <c:pt idx="8">
                  <c:v>1</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1</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E51C-477F-910E-29022D5B2DB4}"/>
            </c:ext>
          </c:extLst>
        </c:ser>
        <c:dLbls>
          <c:showLegendKey val="0"/>
          <c:showVal val="0"/>
          <c:showCatName val="0"/>
          <c:showSerName val="0"/>
          <c:showPercent val="0"/>
          <c:showBubbleSize val="0"/>
        </c:dLbls>
        <c:smooth val="0"/>
        <c:axId val="283320872"/>
        <c:axId val="283321528"/>
      </c:lineChart>
      <c:catAx>
        <c:axId val="283320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321528"/>
        <c:crosses val="autoZero"/>
        <c:auto val="1"/>
        <c:lblAlgn val="ctr"/>
        <c:lblOffset val="100"/>
        <c:noMultiLvlLbl val="0"/>
      </c:catAx>
      <c:valAx>
        <c:axId val="283321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320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Sheet1!$A$2:$A$32</c:f>
              <c:strCache>
                <c:ptCount val="31"/>
                <c:pt idx="0">
                  <c:v>1/5/2017</c:v>
                </c:pt>
                <c:pt idx="1">
                  <c:v>2/5/2017</c:v>
                </c:pt>
                <c:pt idx="2">
                  <c:v>3/5/2017</c:v>
                </c:pt>
                <c:pt idx="3">
                  <c:v>4/5/2017</c:v>
                </c:pt>
                <c:pt idx="4">
                  <c:v>5/5/2017</c:v>
                </c:pt>
                <c:pt idx="5">
                  <c:v>6/5/2017</c:v>
                </c:pt>
                <c:pt idx="6">
                  <c:v>7/5/2017</c:v>
                </c:pt>
                <c:pt idx="7">
                  <c:v>8/5/2017</c:v>
                </c:pt>
                <c:pt idx="8">
                  <c:v>9/5/2017</c:v>
                </c:pt>
                <c:pt idx="9">
                  <c:v>10/5/2017</c:v>
                </c:pt>
                <c:pt idx="10">
                  <c:v>11/5/2017</c:v>
                </c:pt>
                <c:pt idx="11">
                  <c:v>12/5/2017</c:v>
                </c:pt>
                <c:pt idx="12">
                  <c:v>13/05/2017</c:v>
                </c:pt>
                <c:pt idx="13">
                  <c:v>14/05/2017</c:v>
                </c:pt>
                <c:pt idx="14">
                  <c:v>15/05/2017</c:v>
                </c:pt>
                <c:pt idx="15">
                  <c:v>16/05/2017</c:v>
                </c:pt>
                <c:pt idx="16">
                  <c:v>17/05/2017</c:v>
                </c:pt>
                <c:pt idx="17">
                  <c:v>18/05/2017</c:v>
                </c:pt>
                <c:pt idx="18">
                  <c:v>19/05/2017</c:v>
                </c:pt>
                <c:pt idx="19">
                  <c:v>20/05/2017</c:v>
                </c:pt>
                <c:pt idx="20">
                  <c:v>21/05/2017</c:v>
                </c:pt>
                <c:pt idx="21">
                  <c:v>22/05/2017</c:v>
                </c:pt>
                <c:pt idx="22">
                  <c:v>23/05/2017</c:v>
                </c:pt>
                <c:pt idx="23">
                  <c:v>24/05/2017</c:v>
                </c:pt>
                <c:pt idx="24">
                  <c:v>25/05/2017</c:v>
                </c:pt>
                <c:pt idx="25">
                  <c:v>26/05/2017</c:v>
                </c:pt>
                <c:pt idx="26">
                  <c:v>27/05/2017</c:v>
                </c:pt>
                <c:pt idx="27">
                  <c:v>28/05/2017</c:v>
                </c:pt>
                <c:pt idx="28">
                  <c:v>29/05/2017</c:v>
                </c:pt>
                <c:pt idx="29">
                  <c:v>30/05/2017</c:v>
                </c:pt>
                <c:pt idx="30">
                  <c:v>31/05/2017</c:v>
                </c:pt>
              </c:strCache>
            </c:strRef>
          </c:cat>
          <c:val>
            <c:numRef>
              <c:f>Sheet1!$B$2:$B$32</c:f>
              <c:numCache>
                <c:formatCode>General</c:formatCode>
                <c:ptCount val="31"/>
                <c:pt idx="0">
                  <c:v>9</c:v>
                </c:pt>
                <c:pt idx="1">
                  <c:v>0</c:v>
                </c:pt>
                <c:pt idx="2">
                  <c:v>7</c:v>
                </c:pt>
                <c:pt idx="3">
                  <c:v>0</c:v>
                </c:pt>
                <c:pt idx="4">
                  <c:v>6</c:v>
                </c:pt>
                <c:pt idx="5">
                  <c:v>4</c:v>
                </c:pt>
                <c:pt idx="6">
                  <c:v>5</c:v>
                </c:pt>
                <c:pt idx="7">
                  <c:v>8</c:v>
                </c:pt>
                <c:pt idx="8">
                  <c:v>8</c:v>
                </c:pt>
                <c:pt idx="9">
                  <c:v>0</c:v>
                </c:pt>
                <c:pt idx="10">
                  <c:v>6</c:v>
                </c:pt>
                <c:pt idx="11">
                  <c:v>2</c:v>
                </c:pt>
                <c:pt idx="12">
                  <c:v>3</c:v>
                </c:pt>
                <c:pt idx="13">
                  <c:v>5</c:v>
                </c:pt>
                <c:pt idx="14">
                  <c:v>4</c:v>
                </c:pt>
                <c:pt idx="15">
                  <c:v>3</c:v>
                </c:pt>
                <c:pt idx="16">
                  <c:v>4</c:v>
                </c:pt>
                <c:pt idx="17">
                  <c:v>0</c:v>
                </c:pt>
                <c:pt idx="18">
                  <c:v>0</c:v>
                </c:pt>
                <c:pt idx="19">
                  <c:v>3</c:v>
                </c:pt>
                <c:pt idx="20">
                  <c:v>4</c:v>
                </c:pt>
                <c:pt idx="21">
                  <c:v>5</c:v>
                </c:pt>
                <c:pt idx="22">
                  <c:v>12</c:v>
                </c:pt>
                <c:pt idx="23">
                  <c:v>16</c:v>
                </c:pt>
                <c:pt idx="24">
                  <c:v>6</c:v>
                </c:pt>
                <c:pt idx="25">
                  <c:v>0</c:v>
                </c:pt>
                <c:pt idx="26">
                  <c:v>8</c:v>
                </c:pt>
                <c:pt idx="27">
                  <c:v>9</c:v>
                </c:pt>
                <c:pt idx="28">
                  <c:v>0</c:v>
                </c:pt>
                <c:pt idx="29">
                  <c:v>0</c:v>
                </c:pt>
                <c:pt idx="30">
                  <c:v>0</c:v>
                </c:pt>
              </c:numCache>
            </c:numRef>
          </c:val>
          <c:smooth val="0"/>
          <c:extLst>
            <c:ext xmlns:c16="http://schemas.microsoft.com/office/drawing/2014/chart" uri="{C3380CC4-5D6E-409C-BE32-E72D297353CC}">
              <c16:uniqueId val="{00000000-5475-4900-902A-302BCE0054B5}"/>
            </c:ext>
          </c:extLst>
        </c:ser>
        <c:dLbls>
          <c:showLegendKey val="0"/>
          <c:showVal val="0"/>
          <c:showCatName val="0"/>
          <c:showSerName val="0"/>
          <c:showPercent val="0"/>
          <c:showBubbleSize val="0"/>
        </c:dLbls>
        <c:smooth val="0"/>
        <c:axId val="283324152"/>
        <c:axId val="283324480"/>
      </c:lineChart>
      <c:catAx>
        <c:axId val="283324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324480"/>
        <c:crosses val="autoZero"/>
        <c:auto val="1"/>
        <c:lblAlgn val="ctr"/>
        <c:lblOffset val="100"/>
        <c:noMultiLvlLbl val="0"/>
      </c:catAx>
      <c:valAx>
        <c:axId val="283324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324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0</c:v>
                </c:pt>
              </c:numCache>
            </c:numRef>
          </c:val>
          <c:extLst>
            <c:ext xmlns:c16="http://schemas.microsoft.com/office/drawing/2014/chart" uri="{C3380CC4-5D6E-409C-BE32-E72D297353CC}">
              <c16:uniqueId val="{00000000-4563-425C-A9F8-E0A6F10CD3E5}"/>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0</c:v>
                </c:pt>
              </c:numCache>
            </c:numRef>
          </c:val>
          <c:extLst>
            <c:ext xmlns:c16="http://schemas.microsoft.com/office/drawing/2014/chart" uri="{C3380CC4-5D6E-409C-BE32-E72D297353CC}">
              <c16:uniqueId val="{00000001-4563-425C-A9F8-E0A6F10CD3E5}"/>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36</c:v>
                </c:pt>
              </c:numCache>
            </c:numRef>
          </c:val>
          <c:extLst>
            <c:ext xmlns:c16="http://schemas.microsoft.com/office/drawing/2014/chart" uri="{C3380CC4-5D6E-409C-BE32-E72D297353CC}">
              <c16:uniqueId val="{00000002-4563-425C-A9F8-E0A6F10CD3E5}"/>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Banco BHD León</c:v>
                </c:pt>
              </c:strCache>
            </c:strRef>
          </c:cat>
          <c:val>
            <c:numRef>
              <c:f>Sheet1!$E$2</c:f>
              <c:numCache>
                <c:formatCode>General</c:formatCode>
                <c:ptCount val="1"/>
                <c:pt idx="0">
                  <c:v>0</c:v>
                </c:pt>
              </c:numCache>
            </c:numRef>
          </c:val>
          <c:extLst>
            <c:ext xmlns:c16="http://schemas.microsoft.com/office/drawing/2014/chart" uri="{C3380CC4-5D6E-409C-BE32-E72D297353CC}">
              <c16:uniqueId val="{00000003-4563-425C-A9F8-E0A6F10CD3E5}"/>
            </c:ext>
          </c:extLst>
        </c:ser>
        <c:dLbls>
          <c:showLegendKey val="0"/>
          <c:showVal val="0"/>
          <c:showCatName val="0"/>
          <c:showSerName val="0"/>
          <c:showPercent val="0"/>
          <c:showBubbleSize val="0"/>
        </c:dLbls>
        <c:gapWidth val="150"/>
        <c:overlap val="100"/>
        <c:axId val="283331368"/>
        <c:axId val="283326120"/>
      </c:barChart>
      <c:catAx>
        <c:axId val="283331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326120"/>
        <c:crosses val="autoZero"/>
        <c:auto val="1"/>
        <c:lblAlgn val="ctr"/>
        <c:lblOffset val="100"/>
        <c:noMultiLvlLbl val="0"/>
      </c:catAx>
      <c:valAx>
        <c:axId val="2833261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331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9</c:v>
                </c:pt>
                <c:pt idx="2">
                  <c:v>3</c:v>
                </c:pt>
                <c:pt idx="3">
                  <c:v>3</c:v>
                </c:pt>
                <c:pt idx="4">
                  <c:v>4</c:v>
                </c:pt>
                <c:pt idx="5">
                  <c:v>5</c:v>
                </c:pt>
                <c:pt idx="6">
                  <c:v>5</c:v>
                </c:pt>
              </c:numCache>
            </c:numRef>
          </c:val>
          <c:extLst>
            <c:ext xmlns:c16="http://schemas.microsoft.com/office/drawing/2014/chart" uri="{C3380CC4-5D6E-409C-BE32-E72D297353CC}">
              <c16:uniqueId val="{00000000-94F3-4CEC-A247-41650D84664B}"/>
            </c:ext>
          </c:extLst>
        </c:ser>
        <c:dLbls>
          <c:showLegendKey val="0"/>
          <c:showVal val="0"/>
          <c:showCatName val="0"/>
          <c:showSerName val="0"/>
          <c:showPercent val="0"/>
          <c:showBubbleSize val="0"/>
        </c:dLbls>
        <c:gapWidth val="219"/>
        <c:overlap val="-27"/>
        <c:axId val="284207568"/>
        <c:axId val="286785664"/>
      </c:barChart>
      <c:catAx>
        <c:axId val="284207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85664"/>
        <c:crosses val="autoZero"/>
        <c:auto val="1"/>
        <c:lblAlgn val="ctr"/>
        <c:lblOffset val="100"/>
        <c:noMultiLvlLbl val="0"/>
      </c:catAx>
      <c:valAx>
        <c:axId val="286785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07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15</c:v>
                </c:pt>
                <c:pt idx="2">
                  <c:v>22</c:v>
                </c:pt>
                <c:pt idx="3">
                  <c:v>49</c:v>
                </c:pt>
                <c:pt idx="4">
                  <c:v>29</c:v>
                </c:pt>
                <c:pt idx="5">
                  <c:v>17</c:v>
                </c:pt>
                <c:pt idx="6">
                  <c:v>6</c:v>
                </c:pt>
              </c:numCache>
            </c:numRef>
          </c:val>
          <c:extLst>
            <c:ext xmlns:c16="http://schemas.microsoft.com/office/drawing/2014/chart" uri="{C3380CC4-5D6E-409C-BE32-E72D297353CC}">
              <c16:uniqueId val="{00000000-E675-4D08-96B7-2DF1F77D422A}"/>
            </c:ext>
          </c:extLst>
        </c:ser>
        <c:dLbls>
          <c:showLegendKey val="0"/>
          <c:showVal val="0"/>
          <c:showCatName val="0"/>
          <c:showSerName val="0"/>
          <c:showPercent val="0"/>
          <c:showBubbleSize val="0"/>
        </c:dLbls>
        <c:gapWidth val="219"/>
        <c:overlap val="-27"/>
        <c:axId val="287823336"/>
        <c:axId val="287822024"/>
      </c:barChart>
      <c:catAx>
        <c:axId val="287823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822024"/>
        <c:crosses val="autoZero"/>
        <c:auto val="1"/>
        <c:lblAlgn val="ctr"/>
        <c:lblOffset val="100"/>
        <c:noMultiLvlLbl val="0"/>
      </c:catAx>
      <c:valAx>
        <c:axId val="287822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823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2</c:v>
                </c:pt>
                <c:pt idx="3">
                  <c:v>0</c:v>
                </c:pt>
                <c:pt idx="4">
                  <c:v>0</c:v>
                </c:pt>
                <c:pt idx="5">
                  <c:v>0</c:v>
                </c:pt>
                <c:pt idx="6">
                  <c:v>0</c:v>
                </c:pt>
                <c:pt idx="7">
                  <c:v>0</c:v>
                </c:pt>
                <c:pt idx="8">
                  <c:v>0</c:v>
                </c:pt>
                <c:pt idx="9">
                  <c:v>0</c:v>
                </c:pt>
                <c:pt idx="10">
                  <c:v>0</c:v>
                </c:pt>
                <c:pt idx="11">
                  <c:v>2</c:v>
                </c:pt>
                <c:pt idx="12">
                  <c:v>1</c:v>
                </c:pt>
                <c:pt idx="13">
                  <c:v>10</c:v>
                </c:pt>
                <c:pt idx="14">
                  <c:v>12</c:v>
                </c:pt>
                <c:pt idx="15">
                  <c:v>3</c:v>
                </c:pt>
                <c:pt idx="16">
                  <c:v>0</c:v>
                </c:pt>
                <c:pt idx="17">
                  <c:v>1</c:v>
                </c:pt>
                <c:pt idx="18">
                  <c:v>1</c:v>
                </c:pt>
                <c:pt idx="19">
                  <c:v>0</c:v>
                </c:pt>
                <c:pt idx="20">
                  <c:v>2</c:v>
                </c:pt>
                <c:pt idx="21">
                  <c:v>2</c:v>
                </c:pt>
                <c:pt idx="22">
                  <c:v>0</c:v>
                </c:pt>
                <c:pt idx="23">
                  <c:v>0</c:v>
                </c:pt>
              </c:numCache>
            </c:numRef>
          </c:val>
          <c:smooth val="0"/>
          <c:extLst>
            <c:ext xmlns:c16="http://schemas.microsoft.com/office/drawing/2014/chart" uri="{C3380CC4-5D6E-409C-BE32-E72D297353CC}">
              <c16:uniqueId val="{00000000-87FB-4AB0-BD82-90E88F1095A0}"/>
            </c:ext>
          </c:extLst>
        </c:ser>
        <c:dLbls>
          <c:showLegendKey val="0"/>
          <c:showVal val="0"/>
          <c:showCatName val="0"/>
          <c:showSerName val="0"/>
          <c:showPercent val="0"/>
          <c:showBubbleSize val="0"/>
        </c:dLbls>
        <c:smooth val="0"/>
        <c:axId val="287823008"/>
        <c:axId val="287824648"/>
      </c:lineChart>
      <c:catAx>
        <c:axId val="287823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824648"/>
        <c:crosses val="autoZero"/>
        <c:auto val="1"/>
        <c:lblAlgn val="ctr"/>
        <c:lblOffset val="100"/>
        <c:noMultiLvlLbl val="0"/>
      </c:catAx>
      <c:valAx>
        <c:axId val="287824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823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LinkedIn</a:t>
            </a:r>
          </a:p>
        </p:txBody>
      </p:sp>
      <p:sp>
        <p:nvSpPr>
          <p:cNvPr id="3" name="Subtitle 2"/>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329763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91995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96282657"/>
                    </a:ext>
                  </a:extLst>
                </a:gridCol>
                <a:gridCol w="1069848">
                  <a:extLst>
                    <a:ext uri="{9D8B030D-6E8A-4147-A177-3AD203B41FA5}">
                      <a16:colId xmlns:a16="http://schemas.microsoft.com/office/drawing/2014/main" val="1672425470"/>
                    </a:ext>
                  </a:extLst>
                </a:gridCol>
                <a:gridCol w="1069848">
                  <a:extLst>
                    <a:ext uri="{9D8B030D-6E8A-4147-A177-3AD203B41FA5}">
                      <a16:colId xmlns:a16="http://schemas.microsoft.com/office/drawing/2014/main" val="57329885"/>
                    </a:ext>
                  </a:extLst>
                </a:gridCol>
                <a:gridCol w="1069848">
                  <a:extLst>
                    <a:ext uri="{9D8B030D-6E8A-4147-A177-3AD203B41FA5}">
                      <a16:colId xmlns:a16="http://schemas.microsoft.com/office/drawing/2014/main" val="2048129876"/>
                    </a:ext>
                  </a:extLst>
                </a:gridCol>
                <a:gridCol w="1069848">
                  <a:extLst>
                    <a:ext uri="{9D8B030D-6E8A-4147-A177-3AD203B41FA5}">
                      <a16:colId xmlns:a16="http://schemas.microsoft.com/office/drawing/2014/main" val="3574697107"/>
                    </a:ext>
                  </a:extLst>
                </a:gridCol>
                <a:gridCol w="1069848">
                  <a:extLst>
                    <a:ext uri="{9D8B030D-6E8A-4147-A177-3AD203B41FA5}">
                      <a16:colId xmlns:a16="http://schemas.microsoft.com/office/drawing/2014/main" val="3054899341"/>
                    </a:ext>
                  </a:extLst>
                </a:gridCol>
                <a:gridCol w="1069848">
                  <a:extLst>
                    <a:ext uri="{9D8B030D-6E8A-4147-A177-3AD203B41FA5}">
                      <a16:colId xmlns:a16="http://schemas.microsoft.com/office/drawing/2014/main" val="412400698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75096830"/>
                  </a:ext>
                </a:extLst>
              </a:tr>
              <a:tr h="370840">
                <a:tc>
                  <a:txBody>
                    <a:bodyPr/>
                    <a:lstStyle/>
                    <a:p>
                      <a:r>
                        <a:rPr lang="en-US" sz="1000"/>
                        <a:t>Banco BHD León</a:t>
                      </a:r>
                    </a:p>
                  </a:txBody>
                  <a:tcPr/>
                </a:tc>
                <a:tc>
                  <a:txBody>
                    <a:bodyPr/>
                    <a:lstStyle/>
                    <a:p>
                      <a:r>
                        <a:rPr lang="en-US" sz="1000"/>
                        <a:t>7826</a:t>
                      </a:r>
                    </a:p>
                  </a:txBody>
                  <a:tcPr/>
                </a:tc>
                <a:tc>
                  <a:txBody>
                    <a:bodyPr/>
                    <a:lstStyle/>
                    <a:p>
                      <a:r>
                        <a:rPr lang="en-US" sz="1000"/>
                        <a:t>538</a:t>
                      </a:r>
                    </a:p>
                  </a:txBody>
                  <a:tcPr/>
                </a:tc>
                <a:tc>
                  <a:txBody>
                    <a:bodyPr/>
                    <a:lstStyle/>
                    <a:p>
                      <a:r>
                        <a:rPr lang="en-US" sz="1000"/>
                        <a:t>36</a:t>
                      </a:r>
                    </a:p>
                  </a:txBody>
                  <a:tcPr/>
                </a:tc>
                <a:tc>
                  <a:txBody>
                    <a:bodyPr/>
                    <a:lstStyle/>
                    <a:p>
                      <a:r>
                        <a:rPr lang="en-US" sz="1000"/>
                        <a:t>246</a:t>
                      </a:r>
                    </a:p>
                  </a:txBody>
                  <a:tcPr/>
                </a:tc>
                <a:tc>
                  <a:txBody>
                    <a:bodyPr/>
                    <a:lstStyle/>
                    <a:p>
                      <a:r>
                        <a:rPr lang="en-US" sz="1000"/>
                        <a:t>3</a:t>
                      </a:r>
                    </a:p>
                  </a:txBody>
                  <a:tcPr/>
                </a:tc>
                <a:tc>
                  <a:txBody>
                    <a:bodyPr/>
                    <a:lstStyle/>
                    <a:p>
                      <a:r>
                        <a:rPr lang="en-US" sz="1000"/>
                        <a:t>0.0915%</a:t>
                      </a:r>
                    </a:p>
                  </a:txBody>
                  <a:tcPr/>
                </a:tc>
                <a:extLst>
                  <a:ext uri="{0D108BD9-81ED-4DB2-BD59-A6C34878D82A}">
                    <a16:rowId xmlns:a16="http://schemas.microsoft.com/office/drawing/2014/main" val="4056957006"/>
                  </a:ext>
                </a:extLst>
              </a:tr>
            </a:tbl>
          </a:graphicData>
        </a:graphic>
      </p:graphicFrame>
      <p:sp>
        <p:nvSpPr>
          <p:cNvPr id="4" name="Text Placeholder 3"/>
          <p:cNvSpPr>
            <a:spLocks noGrp="1"/>
          </p:cNvSpPr>
          <p:nvPr>
            <p:ph type="body" sz="quarter" idx="14"/>
          </p:nvPr>
        </p:nvSpPr>
        <p:spPr/>
        <p:txBody>
          <a:bodyPr/>
          <a:lstStyle/>
          <a:p>
            <a:r>
              <a:rPr lang="en-US"/>
              <a:t>01/05/2017 - 31/05/2017</a:t>
            </a:r>
          </a:p>
        </p:txBody>
      </p:sp>
    </p:spTree>
    <p:extLst>
      <p:ext uri="{BB962C8B-B14F-4D97-AF65-F5344CB8AC3E}">
        <p14:creationId xmlns:p14="http://schemas.microsoft.com/office/powerpoint/2010/main" val="1120447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Key Metrics Radar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333698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1712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506707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3266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90101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1684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239886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7366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Interaction Rate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617456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6951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InteractionsDistribution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08395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1068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Interaction Rate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14207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0781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Interaction Rate By Update Type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00469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3965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Interaction Rate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082761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8362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Interaction Rate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30414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7601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Average Likes Per Update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464379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4751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Average Comments Per Update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516006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21464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Average Interactions Per Update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509388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37085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Type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669049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42469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153305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58692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 Per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198825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65758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76353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49185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- 1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67288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82413233"/>
                    </a:ext>
                  </a:extLst>
                </a:gridCol>
                <a:gridCol w="987552">
                  <a:extLst>
                    <a:ext uri="{9D8B030D-6E8A-4147-A177-3AD203B41FA5}">
                      <a16:colId xmlns:a16="http://schemas.microsoft.com/office/drawing/2014/main" val="3321141622"/>
                    </a:ext>
                  </a:extLst>
                </a:gridCol>
                <a:gridCol w="987552">
                  <a:extLst>
                    <a:ext uri="{9D8B030D-6E8A-4147-A177-3AD203B41FA5}">
                      <a16:colId xmlns:a16="http://schemas.microsoft.com/office/drawing/2014/main" val="2562112154"/>
                    </a:ext>
                  </a:extLst>
                </a:gridCol>
                <a:gridCol w="987552">
                  <a:extLst>
                    <a:ext uri="{9D8B030D-6E8A-4147-A177-3AD203B41FA5}">
                      <a16:colId xmlns:a16="http://schemas.microsoft.com/office/drawing/2014/main" val="1915699853"/>
                    </a:ext>
                  </a:extLst>
                </a:gridCol>
                <a:gridCol w="987552">
                  <a:extLst>
                    <a:ext uri="{9D8B030D-6E8A-4147-A177-3AD203B41FA5}">
                      <a16:colId xmlns:a16="http://schemas.microsoft.com/office/drawing/2014/main" val="2177912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5869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- 2017-05-01 11:59:42</a:t>
                      </a:r>
                      <a:r>
                        <a:rPr kumimoji="0" lang="es-ES" sz="1000" b="0" i="0" u="none" strike="noStrike" kern="1200" cap="none" spc="0" normalizeH="0" baseline="0" noProof="0">
                          <a:ln>
                            <a:noFill/>
                          </a:ln>
                          <a:solidFill>
                            <a:prstClr val="black"/>
                          </a:solidFill>
                          <a:effectLst/>
                          <a:uLnTx/>
                          <a:uFillTx/>
                          <a:latin typeface="+mn-lt"/>
                          <a:ea typeface="+mn-ea"/>
                          <a:cs typeface="+mn-cs"/>
                        </a:rPr>
                        <a:t>
El trabajo es un rol central en la vida para los seres humanos y es el elemento principal para el desarrollo de las ideas.  #DiaDelTrabajo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43705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- 2017-05-08 15:30:06</a:t>
                      </a:r>
                      <a:r>
                        <a:rPr kumimoji="0" lang="es-ES" sz="1000" b="0" i="0" u="none" strike="noStrike" kern="1200" cap="none" spc="0" normalizeH="0" baseline="0" noProof="0">
                          <a:ln>
                            <a:noFill/>
                          </a:ln>
                          <a:solidFill>
                            <a:prstClr val="black"/>
                          </a:solidFill>
                          <a:effectLst/>
                          <a:uLnTx/>
                          <a:uFillTx/>
                          <a:latin typeface="+mn-lt"/>
                          <a:ea typeface="+mn-ea"/>
                          <a:cs typeface="+mn-cs"/>
                        </a:rPr>
                        <a:t>
Busca tu boletas del concierto de Maluma antes que nadie con tu Tarjetas de Crédito y Prepago Mastercard BHD León, y disfruta de un 15% de descuento en la boletería y en la estadía en Casa de Campo*.</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Más información en https://lnkd.in/eEGzwa6 y en uepatickets.com.</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*Para reservaciones de estadías en Casa de Campo puedes llamar al 809-523-8698.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60502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- 2017-05-11 21:15:06</a:t>
                      </a:r>
                      <a:r>
                        <a:rPr kumimoji="0" lang="es-ES" sz="1000" b="0" i="0" u="none" strike="noStrike" kern="1200" cap="none" spc="0" normalizeH="0" baseline="0" noProof="0">
                          <a:ln>
                            <a:noFill/>
                          </a:ln>
                          <a:solidFill>
                            <a:prstClr val="black"/>
                          </a:solidFill>
                          <a:effectLst/>
                          <a:uLnTx/>
                          <a:uFillTx/>
                          <a:latin typeface="+mn-lt"/>
                          <a:ea typeface="+mn-ea"/>
                          <a:cs typeface="+mn-cs"/>
                        </a:rPr>
                        <a:t>
* La oferta con Tarjetas de Crédito BHD León es válida en todas tus compras.  El pago total de la compra debe ser efectuado con la tarjeta.  Aplica para compras hasta RD$75,000.  La devolución del 15% adicional se aplica sobre el precio de venta de Tiendas Corripio.  Dicha devolución se verá reflejada directamente en la tarjeta a los 30 días de realizado el consumo.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78264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- 2017-05-28 13:00:07</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http://bit.ly/2jR4E4t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52773041"/>
                  </a:ext>
                </a:extLst>
              </a:tr>
            </a:tbl>
          </a:graphicData>
        </a:graphic>
      </p:graphicFrame>
      <p:sp>
        <p:nvSpPr>
          <p:cNvPr id="4" name="Text Placeholder 3"/>
          <p:cNvSpPr>
            <a:spLocks noGrp="1"/>
          </p:cNvSpPr>
          <p:nvPr>
            <p:ph type="body" sz="quarter" idx="14"/>
          </p:nvPr>
        </p:nvSpPr>
        <p:spPr/>
        <p:txBody>
          <a:bodyPr/>
          <a:lstStyle/>
          <a:p>
            <a:r>
              <a:rPr lang="en-US"/>
              <a:t>01/05/2017 - 31/05/2017</a:t>
            </a:r>
          </a:p>
        </p:txBody>
      </p:sp>
    </p:spTree>
    <p:extLst>
      <p:ext uri="{BB962C8B-B14F-4D97-AF65-F5344CB8AC3E}">
        <p14:creationId xmlns:p14="http://schemas.microsoft.com/office/powerpoint/2010/main" val="2250835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- 2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06958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19925238"/>
                    </a:ext>
                  </a:extLst>
                </a:gridCol>
                <a:gridCol w="987552">
                  <a:extLst>
                    <a:ext uri="{9D8B030D-6E8A-4147-A177-3AD203B41FA5}">
                      <a16:colId xmlns:a16="http://schemas.microsoft.com/office/drawing/2014/main" val="2643339669"/>
                    </a:ext>
                  </a:extLst>
                </a:gridCol>
                <a:gridCol w="987552">
                  <a:extLst>
                    <a:ext uri="{9D8B030D-6E8A-4147-A177-3AD203B41FA5}">
                      <a16:colId xmlns:a16="http://schemas.microsoft.com/office/drawing/2014/main" val="3444621762"/>
                    </a:ext>
                  </a:extLst>
                </a:gridCol>
                <a:gridCol w="987552">
                  <a:extLst>
                    <a:ext uri="{9D8B030D-6E8A-4147-A177-3AD203B41FA5}">
                      <a16:colId xmlns:a16="http://schemas.microsoft.com/office/drawing/2014/main" val="1770161819"/>
                    </a:ext>
                  </a:extLst>
                </a:gridCol>
                <a:gridCol w="987552">
                  <a:extLst>
                    <a:ext uri="{9D8B030D-6E8A-4147-A177-3AD203B41FA5}">
                      <a16:colId xmlns:a16="http://schemas.microsoft.com/office/drawing/2014/main" val="3285435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7644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- 2017-05-08 13:30:05</a:t>
                      </a:r>
                      <a:r>
                        <a:rPr kumimoji="0" lang="es-ES" sz="1000" b="0" i="0" u="none" strike="noStrike" kern="1200" cap="none" spc="0" normalizeH="0" baseline="0" noProof="0">
                          <a:ln>
                            <a:noFill/>
                          </a:ln>
                          <a:solidFill>
                            <a:prstClr val="black"/>
                          </a:solidFill>
                          <a:effectLst/>
                          <a:uLnTx/>
                          <a:uFillTx/>
                          <a:latin typeface="+mn-lt"/>
                          <a:ea typeface="+mn-ea"/>
                          <a:cs typeface="+mn-cs"/>
                        </a:rPr>
                        <a:t>
¡Este año dale a tu Mamá una sorpresa que si sea una sorpresa!</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Todos los lunes de mayo recibes un 15% de devolución por tus compras en Tiendas de Cosméticos utilizando tus Tarjetas de Crédito, Débito y Prepago BHD León.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*La devolución será acreditada en el mes de mayo 2017. Tope de devolución de RD$1,500 por categoría en el mes. Los comercios deben estar registrados bajo la categoría indicada. Promoción válida hasta el 31 de Mayo de 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41022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- 2017-05-09 14:00:15</a:t>
                      </a:r>
                      <a:r>
                        <a:rPr kumimoji="0" lang="es-ES" sz="1000" b="0" i="0" u="none" strike="noStrike" kern="1200" cap="none" spc="0" normalizeH="0" baseline="0" noProof="0">
                          <a:ln>
                            <a:noFill/>
                          </a:ln>
                          <a:solidFill>
                            <a:prstClr val="black"/>
                          </a:solidFill>
                          <a:effectLst/>
                          <a:uLnTx/>
                          <a:uFillTx/>
                          <a:latin typeface="+mn-lt"/>
                          <a:ea typeface="+mn-ea"/>
                          <a:cs typeface="+mn-cs"/>
                        </a:rPr>
                        <a:t>
La Cuenta Corriente Cero Comisión te ofrece la chequera ÉLITE que te identifica como nuestro cliente preferencial brindándote la posibilidad de girar hasta 30 cheques al mes sin costo. Conoce más de las condiciones llamando a tu Ejecutivo de Cuentas.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34824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- 2017-05-27 13:00:08</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56158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- 2017-05-01 14:45:03</a:t>
                      </a:r>
                      <a:r>
                        <a:rPr kumimoji="0" lang="es-ES" sz="1000" b="0" i="0" u="none" strike="noStrike" kern="1200" cap="none" spc="0" normalizeH="0" baseline="0" noProof="0">
                          <a:ln>
                            <a:noFill/>
                          </a:ln>
                          <a:solidFill>
                            <a:prstClr val="black"/>
                          </a:solidFill>
                          <a:effectLst/>
                          <a:uLnTx/>
                          <a:uFillTx/>
                          <a:latin typeface="+mn-lt"/>
                          <a:ea typeface="+mn-ea"/>
                          <a:cs typeface="+mn-cs"/>
                        </a:rPr>
                        <a:t>
Con la Cuenta Corriente Cero Comisión puedes girar hasta 30 cheques al mes sin costo, recibes la Tarjeta de Débito ÉLITE con múltiples beneficios y disfrutas de tasas atractivas de interés fijo. Conoce más de las condiciones llamando a tu Ejecutivo de Cuentas. Tu puedes ser parte del mundo de distinción #ÉLITE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84281023"/>
                  </a:ext>
                </a:extLst>
              </a:tr>
            </a:tbl>
          </a:graphicData>
        </a:graphic>
      </p:graphicFrame>
      <p:sp>
        <p:nvSpPr>
          <p:cNvPr id="4" name="Text Placeholder 3"/>
          <p:cNvSpPr>
            <a:spLocks noGrp="1"/>
          </p:cNvSpPr>
          <p:nvPr>
            <p:ph type="body" sz="quarter" idx="14"/>
          </p:nvPr>
        </p:nvSpPr>
        <p:spPr/>
        <p:txBody>
          <a:bodyPr/>
          <a:lstStyle/>
          <a:p>
            <a:r>
              <a:rPr lang="en-US"/>
              <a:t>01/05/2017 - 31/05/2017</a:t>
            </a:r>
          </a:p>
        </p:txBody>
      </p:sp>
    </p:spTree>
    <p:extLst>
      <p:ext uri="{BB962C8B-B14F-4D97-AF65-F5344CB8AC3E}">
        <p14:creationId xmlns:p14="http://schemas.microsoft.com/office/powerpoint/2010/main" val="39942021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- 3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36738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21068817"/>
                    </a:ext>
                  </a:extLst>
                </a:gridCol>
                <a:gridCol w="987552">
                  <a:extLst>
                    <a:ext uri="{9D8B030D-6E8A-4147-A177-3AD203B41FA5}">
                      <a16:colId xmlns:a16="http://schemas.microsoft.com/office/drawing/2014/main" val="3337263678"/>
                    </a:ext>
                  </a:extLst>
                </a:gridCol>
                <a:gridCol w="987552">
                  <a:extLst>
                    <a:ext uri="{9D8B030D-6E8A-4147-A177-3AD203B41FA5}">
                      <a16:colId xmlns:a16="http://schemas.microsoft.com/office/drawing/2014/main" val="115667876"/>
                    </a:ext>
                  </a:extLst>
                </a:gridCol>
                <a:gridCol w="987552">
                  <a:extLst>
                    <a:ext uri="{9D8B030D-6E8A-4147-A177-3AD203B41FA5}">
                      <a16:colId xmlns:a16="http://schemas.microsoft.com/office/drawing/2014/main" val="3648307687"/>
                    </a:ext>
                  </a:extLst>
                </a:gridCol>
                <a:gridCol w="987552">
                  <a:extLst>
                    <a:ext uri="{9D8B030D-6E8A-4147-A177-3AD203B41FA5}">
                      <a16:colId xmlns:a16="http://schemas.microsoft.com/office/drawing/2014/main" val="4139053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8304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- 2017-05-03 14:45:08</a:t>
                      </a:r>
                      <a:r>
                        <a:rPr kumimoji="0" lang="es-ES" sz="1000" b="0" i="0" u="none" strike="noStrike" kern="1200" cap="none" spc="0" normalizeH="0" baseline="0" noProof="0">
                          <a:ln>
                            <a:noFill/>
                          </a:ln>
                          <a:solidFill>
                            <a:prstClr val="black"/>
                          </a:solidFill>
                          <a:effectLst/>
                          <a:uLnTx/>
                          <a:uFillTx/>
                          <a:latin typeface="+mn-lt"/>
                          <a:ea typeface="+mn-ea"/>
                          <a:cs typeface="+mn-cs"/>
                        </a:rPr>
                        <a:t>
La Cuenta Corriente Cero Comisión dispone  de una Tarjeta de Débito ÉLITE con la que recibes preferencia en nuestras sucursales, retiros de mayor montos en cajeros y realizar compras locales e internacionales de forma segura. Conoce más de las condiciones llamando a tu Ejecutivo de Cuentas.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6073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- 2017-05-14 14:45:03</a:t>
                      </a:r>
                      <a:r>
                        <a:rPr kumimoji="0" lang="es-ES" sz="1000" b="0" i="0" u="none" strike="noStrike" kern="1200" cap="none" spc="0" normalizeH="0" baseline="0" noProof="0">
                          <a:ln>
                            <a:noFill/>
                          </a:ln>
                          <a:solidFill>
                            <a:prstClr val="black"/>
                          </a:solidFill>
                          <a:effectLst/>
                          <a:uLnTx/>
                          <a:uFillTx/>
                          <a:latin typeface="+mn-lt"/>
                          <a:ea typeface="+mn-ea"/>
                          <a:cs typeface="+mn-cs"/>
                        </a:rPr>
                        <a:t>
* La oferta con Tarjetas de Crédito BHD León es válida en todas tus compras.  El pago total de la compra debe ser efectuado con la tarjeta.  Aplica para compras hasta RD$75,000.  La devolución del 15% adicional se aplica sobre el precio de venta de Tiendas Corripio.  Dicha devolución se verá reflejada directamente en la tarjeta a los 30 días de realizado el consumo.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72615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- 2017-05-05 14:45:04</a:t>
                      </a:r>
                      <a:r>
                        <a:rPr kumimoji="0" lang="es-ES" sz="1000" b="0" i="0" u="none" strike="noStrike" kern="1200" cap="none" spc="0" normalizeH="0" baseline="0" noProof="0">
                          <a:ln>
                            <a:noFill/>
                          </a:ln>
                          <a:solidFill>
                            <a:prstClr val="black"/>
                          </a:solidFill>
                          <a:effectLst/>
                          <a:uLnTx/>
                          <a:uFillTx/>
                          <a:latin typeface="+mn-lt"/>
                          <a:ea typeface="+mn-ea"/>
                          <a:cs typeface="+mn-cs"/>
                        </a:rPr>
                        <a:t>
Busca tu boletas del concierto de Maluma antes que nadie con tu Tarjetas de Crédito y Prepago Mastercard BHD León, y disfruta de un 15% de descuento en la boletería y en la estadía en Casa de Campo*.</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Más información en https://lnkd.in/eEGzwa6 y en uepatickets.com.</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*Para reservaciones de estadías en Casa de Campo puedes llamar al 809-523-8698.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82398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- 2017-05-25 02:45:03</a:t>
                      </a:r>
                      <a:r>
                        <a:rPr kumimoji="0" lang="es-ES" sz="1000" b="0" i="0" u="none" strike="noStrike" kern="1200" cap="none" spc="0" normalizeH="0" baseline="0" noProof="0">
                          <a:ln>
                            <a:noFill/>
                          </a:ln>
                          <a:solidFill>
                            <a:prstClr val="black"/>
                          </a:solidFill>
                          <a:effectLst/>
                          <a:uLnTx/>
                          <a:uFillTx/>
                          <a:latin typeface="+mn-lt"/>
                          <a:ea typeface="+mn-ea"/>
                          <a:cs typeface="+mn-cs"/>
                        </a:rPr>
                        <a:t>
Con la Cuenta Corriente Cero Comisión la tasa de tu cuenta es de un interés fijo con una exoneración de hasta 5 comisiones. Conoce más de las condiciones llamando a tu Ejecutivo de Cuentas.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94387160"/>
                  </a:ext>
                </a:extLst>
              </a:tr>
            </a:tbl>
          </a:graphicData>
        </a:graphic>
      </p:graphicFrame>
      <p:sp>
        <p:nvSpPr>
          <p:cNvPr id="4" name="Text Placeholder 3"/>
          <p:cNvSpPr>
            <a:spLocks noGrp="1"/>
          </p:cNvSpPr>
          <p:nvPr>
            <p:ph type="body" sz="quarter" idx="14"/>
          </p:nvPr>
        </p:nvSpPr>
        <p:spPr/>
        <p:txBody>
          <a:bodyPr/>
          <a:lstStyle/>
          <a:p>
            <a:r>
              <a:rPr lang="en-US"/>
              <a:t>01/05/2017 - 31/05/2017</a:t>
            </a:r>
          </a:p>
        </p:txBody>
      </p:sp>
    </p:spTree>
    <p:extLst>
      <p:ext uri="{BB962C8B-B14F-4D97-AF65-F5344CB8AC3E}">
        <p14:creationId xmlns:p14="http://schemas.microsoft.com/office/powerpoint/2010/main" val="2789903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- 4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75349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59352638"/>
                    </a:ext>
                  </a:extLst>
                </a:gridCol>
                <a:gridCol w="987552">
                  <a:extLst>
                    <a:ext uri="{9D8B030D-6E8A-4147-A177-3AD203B41FA5}">
                      <a16:colId xmlns:a16="http://schemas.microsoft.com/office/drawing/2014/main" val="2431711634"/>
                    </a:ext>
                  </a:extLst>
                </a:gridCol>
                <a:gridCol w="987552">
                  <a:extLst>
                    <a:ext uri="{9D8B030D-6E8A-4147-A177-3AD203B41FA5}">
                      <a16:colId xmlns:a16="http://schemas.microsoft.com/office/drawing/2014/main" val="112102602"/>
                    </a:ext>
                  </a:extLst>
                </a:gridCol>
                <a:gridCol w="987552">
                  <a:extLst>
                    <a:ext uri="{9D8B030D-6E8A-4147-A177-3AD203B41FA5}">
                      <a16:colId xmlns:a16="http://schemas.microsoft.com/office/drawing/2014/main" val="2210052349"/>
                    </a:ext>
                  </a:extLst>
                </a:gridCol>
                <a:gridCol w="987552">
                  <a:extLst>
                    <a:ext uri="{9D8B030D-6E8A-4147-A177-3AD203B41FA5}">
                      <a16:colId xmlns:a16="http://schemas.microsoft.com/office/drawing/2014/main" val="114513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1783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- 2017-05-07 13:00:08</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http://bit.ly/2jR4E4t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54704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- 2017-05-13 14:00:07</a:t>
                      </a:r>
                      <a:r>
                        <a:rPr kumimoji="0" lang="es-ES" sz="1000" b="0" i="0" u="none" strike="noStrike" kern="1200" cap="none" spc="0" normalizeH="0" baseline="0" noProof="0">
                          <a:ln>
                            <a:noFill/>
                          </a:ln>
                          <a:solidFill>
                            <a:prstClr val="black"/>
                          </a:solidFill>
                          <a:effectLst/>
                          <a:uLnTx/>
                          <a:uFillTx/>
                          <a:latin typeface="+mn-lt"/>
                          <a:ea typeface="+mn-ea"/>
                          <a:cs typeface="+mn-cs"/>
                        </a:rPr>
                        <a:t>
* La oferta con Tarjetas de Crédito BHD León es válida en todas tus compras.  El pago total de la compra debe ser efectuado con la tarjeta.  Aplica para compras hasta RD$75,000.  La devolución del 15% adicional se aplica sobre el precio de venta de Tiendas Corripio.  Dicha devolución se verá reflejada directamente en la tarjeta a los 30 días de realizado el consumo.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97803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- 2017-05-16 15:30:05</a:t>
                      </a:r>
                      <a:r>
                        <a:rPr kumimoji="0" lang="es-ES" sz="1000" b="0" i="0" u="none" strike="noStrike" kern="1200" cap="none" spc="0" normalizeH="0" baseline="0" noProof="0">
                          <a:ln>
                            <a:noFill/>
                          </a:ln>
                          <a:solidFill>
                            <a:prstClr val="black"/>
                          </a:solidFill>
                          <a:effectLst/>
                          <a:uLnTx/>
                          <a:uFillTx/>
                          <a:latin typeface="+mn-lt"/>
                          <a:ea typeface="+mn-ea"/>
                          <a:cs typeface="+mn-cs"/>
                        </a:rPr>
                        <a:t>
Busca tu boletas del concierto de Maluma antes que nadie con tu Tarjetas de Crédito y Prepago Mastercard BHD León, y disfruta de un 15% de descuento en la boletería y en la estadía en Casa de Campo*.</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Más información en https://lnkd.in/eEGzwa6 y en uepatickets.com.</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*Para reservaciones de estadías en Casa de Campo puedes llamar al 809-523-8698.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11565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- 2017-05-22 17:00:09</a:t>
                      </a:r>
                      <a:r>
                        <a:rPr kumimoji="0" lang="es-ES" sz="1000" b="0" i="0" u="none" strike="noStrike" kern="1200" cap="none" spc="0" normalizeH="0" baseline="0" noProof="0">
                          <a:ln>
                            <a:noFill/>
                          </a:ln>
                          <a:solidFill>
                            <a:prstClr val="black"/>
                          </a:solidFill>
                          <a:effectLst/>
                          <a:uLnTx/>
                          <a:uFillTx/>
                          <a:latin typeface="+mn-lt"/>
                          <a:ea typeface="+mn-ea"/>
                          <a:cs typeface="+mn-cs"/>
                        </a:rPr>
                        <a:t>
La Cuenta Corriente Cero Comisión te ofrece la chequera ÉLITE que te identifica como nuestro cliente preferencial brindándote la posibilidad de girar hasta 30 cheques al mes sin costo. Conoce más de las condiciones llamando a tu Ejecutivo de Cuentas.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00103909"/>
                  </a:ext>
                </a:extLst>
              </a:tr>
            </a:tbl>
          </a:graphicData>
        </a:graphic>
      </p:graphicFrame>
      <p:sp>
        <p:nvSpPr>
          <p:cNvPr id="4" name="Text Placeholder 3"/>
          <p:cNvSpPr>
            <a:spLocks noGrp="1"/>
          </p:cNvSpPr>
          <p:nvPr>
            <p:ph type="body" sz="quarter" idx="14"/>
          </p:nvPr>
        </p:nvSpPr>
        <p:spPr/>
        <p:txBody>
          <a:bodyPr/>
          <a:lstStyle/>
          <a:p>
            <a:r>
              <a:rPr lang="en-US"/>
              <a:t>01/05/2017 - 31/05/2017</a:t>
            </a:r>
          </a:p>
        </p:txBody>
      </p:sp>
    </p:spTree>
    <p:extLst>
      <p:ext uri="{BB962C8B-B14F-4D97-AF65-F5344CB8AC3E}">
        <p14:creationId xmlns:p14="http://schemas.microsoft.com/office/powerpoint/2010/main" val="38433370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- 5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70871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46805041"/>
                    </a:ext>
                  </a:extLst>
                </a:gridCol>
                <a:gridCol w="987552">
                  <a:extLst>
                    <a:ext uri="{9D8B030D-6E8A-4147-A177-3AD203B41FA5}">
                      <a16:colId xmlns:a16="http://schemas.microsoft.com/office/drawing/2014/main" val="1451234644"/>
                    </a:ext>
                  </a:extLst>
                </a:gridCol>
                <a:gridCol w="987552">
                  <a:extLst>
                    <a:ext uri="{9D8B030D-6E8A-4147-A177-3AD203B41FA5}">
                      <a16:colId xmlns:a16="http://schemas.microsoft.com/office/drawing/2014/main" val="3958321999"/>
                    </a:ext>
                  </a:extLst>
                </a:gridCol>
                <a:gridCol w="987552">
                  <a:extLst>
                    <a:ext uri="{9D8B030D-6E8A-4147-A177-3AD203B41FA5}">
                      <a16:colId xmlns:a16="http://schemas.microsoft.com/office/drawing/2014/main" val="2759332007"/>
                    </a:ext>
                  </a:extLst>
                </a:gridCol>
                <a:gridCol w="987552">
                  <a:extLst>
                    <a:ext uri="{9D8B030D-6E8A-4147-A177-3AD203B41FA5}">
                      <a16:colId xmlns:a16="http://schemas.microsoft.com/office/drawing/2014/main" val="2426564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5990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- 2017-05-01 12:00:08</a:t>
                      </a:r>
                      <a:r>
                        <a:rPr kumimoji="0" lang="es-ES" sz="1000" b="0" i="0" u="none" strike="noStrike" kern="1200" cap="none" spc="0" normalizeH="0" baseline="0" noProof="0">
                          <a:ln>
                            <a:noFill/>
                          </a:ln>
                          <a:solidFill>
                            <a:prstClr val="black"/>
                          </a:solidFill>
                          <a:effectLst/>
                          <a:uLnTx/>
                          <a:uFillTx/>
                          <a:latin typeface="+mn-lt"/>
                          <a:ea typeface="+mn-ea"/>
                          <a:cs typeface="+mn-cs"/>
                        </a:rPr>
                        <a:t>
Conoce el horario especial para el Día del Trabajo. Recuerda que tienes disponible las 24 horas Internet Banking y el Centro de Contacto llamando al 809-243-5000.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82017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- 2017-05-06 13:00:10</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26729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- 2017-05-15 15:00:12</a:t>
                      </a:r>
                      <a:r>
                        <a:rPr kumimoji="0" lang="es-ES" sz="1000" b="0" i="0" u="none" strike="noStrike" kern="1200" cap="none" spc="0" normalizeH="0" baseline="0" noProof="0">
                          <a:ln>
                            <a:noFill/>
                          </a:ln>
                          <a:solidFill>
                            <a:prstClr val="black"/>
                          </a:solidFill>
                          <a:effectLst/>
                          <a:uLnTx/>
                          <a:uFillTx/>
                          <a:latin typeface="+mn-lt"/>
                          <a:ea typeface="+mn-ea"/>
                          <a:cs typeface="+mn-cs"/>
                        </a:rPr>
                        <a:t>
* La oferta con Tarjetas de Crédito BHD León es válida en todas tus compras.  El pago total de la compra debe ser efectuado con la tarjeta.  Aplica para compras hasta RD$75,000.  La devolución del 15% adicional se aplica sobre el precio de venta de Tiendas Corripio.  Dicha devolución se verá reflejada directamente en la tarjeta a los 30 días de realizado el consumo.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18263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- 2017-05-17 14:45:04</a:t>
                      </a:r>
                      <a:r>
                        <a:rPr kumimoji="0" lang="es-ES" sz="1000" b="0" i="0" u="none" strike="noStrike" kern="1200" cap="none" spc="0" normalizeH="0" baseline="0" noProof="0">
                          <a:ln>
                            <a:noFill/>
                          </a:ln>
                          <a:solidFill>
                            <a:prstClr val="black"/>
                          </a:solidFill>
                          <a:effectLst/>
                          <a:uLnTx/>
                          <a:uFillTx/>
                          <a:latin typeface="+mn-lt"/>
                          <a:ea typeface="+mn-ea"/>
                          <a:cs typeface="+mn-cs"/>
                        </a:rPr>
                        <a:t>
Con la Cuenta Corriente Cero Comisión puedes girar hasta 30 cheques al mes sin costo, recibes la Tarjeta de Débito ÉLITE con múltiples beneficios y disfrutas de tasas atractivas de interés fijo. Conoce más de las condiciones llamando a tu Ejecutivo de Cuentas. Tu puedes ser parte del mundo de distinción #ÉLITE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32077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- 2017-05-21 13:00:07</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http://bit.ly/2jR4E4t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7493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- 2017-05-12 21:03:17</a:t>
                      </a:r>
                      <a:r>
                        <a:rPr kumimoji="0" lang="es-ES" sz="1000" b="0" i="0" u="none" strike="noStrike" kern="1200" cap="none" spc="0" normalizeH="0" baseline="0" noProof="0">
                          <a:ln>
                            <a:noFill/>
                          </a:ln>
                          <a:solidFill>
                            <a:prstClr val="black"/>
                          </a:solidFill>
                          <a:effectLst/>
                          <a:uLnTx/>
                          <a:uFillTx/>
                          <a:latin typeface="+mn-lt"/>
                          <a:ea typeface="+mn-ea"/>
                          <a:cs typeface="+mn-cs"/>
                        </a:rPr>
                        <a:t>
En el mes de las madres, tu Plan de Salud Visual se multiplica.  #MujerMujerSalud #MujerMujer.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26901942"/>
                  </a:ext>
                </a:extLst>
              </a:tr>
            </a:tbl>
          </a:graphicData>
        </a:graphic>
      </p:graphicFrame>
      <p:sp>
        <p:nvSpPr>
          <p:cNvPr id="4" name="Text Placeholder 3"/>
          <p:cNvSpPr>
            <a:spLocks noGrp="1"/>
          </p:cNvSpPr>
          <p:nvPr>
            <p:ph type="body" sz="quarter" idx="14"/>
          </p:nvPr>
        </p:nvSpPr>
        <p:spPr/>
        <p:txBody>
          <a:bodyPr/>
          <a:lstStyle/>
          <a:p>
            <a:r>
              <a:rPr lang="en-US"/>
              <a:t>01/05/2017 - 31/05/2017</a:t>
            </a:r>
          </a:p>
        </p:txBody>
      </p:sp>
    </p:spTree>
    <p:extLst>
      <p:ext uri="{BB962C8B-B14F-4D97-AF65-F5344CB8AC3E}">
        <p14:creationId xmlns:p14="http://schemas.microsoft.com/office/powerpoint/2010/main" val="36091648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- 6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98596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43444998"/>
                    </a:ext>
                  </a:extLst>
                </a:gridCol>
                <a:gridCol w="987552">
                  <a:extLst>
                    <a:ext uri="{9D8B030D-6E8A-4147-A177-3AD203B41FA5}">
                      <a16:colId xmlns:a16="http://schemas.microsoft.com/office/drawing/2014/main" val="2715990515"/>
                    </a:ext>
                  </a:extLst>
                </a:gridCol>
                <a:gridCol w="987552">
                  <a:extLst>
                    <a:ext uri="{9D8B030D-6E8A-4147-A177-3AD203B41FA5}">
                      <a16:colId xmlns:a16="http://schemas.microsoft.com/office/drawing/2014/main" val="610177173"/>
                    </a:ext>
                  </a:extLst>
                </a:gridCol>
                <a:gridCol w="987552">
                  <a:extLst>
                    <a:ext uri="{9D8B030D-6E8A-4147-A177-3AD203B41FA5}">
                      <a16:colId xmlns:a16="http://schemas.microsoft.com/office/drawing/2014/main" val="848599519"/>
                    </a:ext>
                  </a:extLst>
                </a:gridCol>
                <a:gridCol w="987552">
                  <a:extLst>
                    <a:ext uri="{9D8B030D-6E8A-4147-A177-3AD203B41FA5}">
                      <a16:colId xmlns:a16="http://schemas.microsoft.com/office/drawing/2014/main" val="3728442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864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- 2017-05-11 14:45:03</a:t>
                      </a:r>
                      <a:r>
                        <a:rPr kumimoji="0" lang="es-ES" sz="1000" b="0" i="0" u="none" strike="noStrike" kern="1200" cap="none" spc="0" normalizeH="0" baseline="0" noProof="0">
                          <a:ln>
                            <a:noFill/>
                          </a:ln>
                          <a:solidFill>
                            <a:prstClr val="black"/>
                          </a:solidFill>
                          <a:effectLst/>
                          <a:uLnTx/>
                          <a:uFillTx/>
                          <a:latin typeface="+mn-lt"/>
                          <a:ea typeface="+mn-ea"/>
                          <a:cs typeface="+mn-cs"/>
                        </a:rPr>
                        <a:t>
Tu puedes ser parte del mundo de distinción #ÉLITE #BHDLeon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Con la Cuenta Corriente Cero Comisión conjugas en un solo producto las soluciones para tus necesidades financieras.  Conoce más de las condiciones llamando a tu Ejecutivo de Cuentas.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53697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- 2017-05-14 13:00:11</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http://bit.ly/2jR4E4t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74936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- 2017-05-20 13:00:11</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60217642"/>
                  </a:ext>
                </a:extLst>
              </a:tr>
            </a:tbl>
          </a:graphicData>
        </a:graphic>
      </p:graphicFrame>
      <p:sp>
        <p:nvSpPr>
          <p:cNvPr id="4" name="Text Placeholder 3"/>
          <p:cNvSpPr>
            <a:spLocks noGrp="1"/>
          </p:cNvSpPr>
          <p:nvPr>
            <p:ph type="body" sz="quarter" idx="14"/>
          </p:nvPr>
        </p:nvSpPr>
        <p:spPr/>
        <p:txBody>
          <a:bodyPr/>
          <a:lstStyle/>
          <a:p>
            <a:r>
              <a:rPr lang="en-US"/>
              <a:t>01/05/2017 - 31/05/2017</a:t>
            </a:r>
          </a:p>
        </p:txBody>
      </p:sp>
    </p:spTree>
    <p:extLst>
      <p:ext uri="{BB962C8B-B14F-4D97-AF65-F5344CB8AC3E}">
        <p14:creationId xmlns:p14="http://schemas.microsoft.com/office/powerpoint/2010/main" val="26802194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569</Words>
  <Application>Microsoft Office PowerPoint</Application>
  <PresentationFormat>On-screen Show (4:3)</PresentationFormat>
  <Paragraphs>245</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Reporte LinkedIn</vt:lpstr>
      <vt:lpstr>LinkedIn Key Metrics Table</vt:lpstr>
      <vt:lpstr>LinkedIn Key Metrics Radar</vt:lpstr>
      <vt:lpstr>LinkedIn Followers Total</vt:lpstr>
      <vt:lpstr>LinkedIn Followers Change</vt:lpstr>
      <vt:lpstr>LinkedIn Updates</vt:lpstr>
      <vt:lpstr>LinkedIn Interaction Rate</vt:lpstr>
      <vt:lpstr>LinkedIn InteractionsDistribution</vt:lpstr>
      <vt:lpstr>LinkedIn Interaction Rate</vt:lpstr>
      <vt:lpstr>LinkedIn Interaction Rate By Update Type</vt:lpstr>
      <vt:lpstr>LinkedIn Interaction Rate By Hour</vt:lpstr>
      <vt:lpstr>LinkedIn Interaction Rate By Weekday</vt:lpstr>
      <vt:lpstr>LinkedIn Average Likes Per Update</vt:lpstr>
      <vt:lpstr>LinkedIn Average Comments Per Update</vt:lpstr>
      <vt:lpstr>LinkedIn Average Interactions Per Update</vt:lpstr>
      <vt:lpstr>LinkedIn Updates Type Distribution</vt:lpstr>
      <vt:lpstr>LinkedIn Updates By Weekday</vt:lpstr>
      <vt:lpstr>LinkedIn Followers Change Per Weekday</vt:lpstr>
      <vt:lpstr>LinkedIn Updates By Hour</vt:lpstr>
      <vt:lpstr>LinkedIn Updates Table - 1 of 6</vt:lpstr>
      <vt:lpstr>LinkedIn Updates Table - 2 of 6</vt:lpstr>
      <vt:lpstr>LinkedIn Updates Table - 3 of 6</vt:lpstr>
      <vt:lpstr>LinkedIn Updates Table - 4 of 6</vt:lpstr>
      <vt:lpstr>LinkedIn Updates Table - 5 of 6</vt:lpstr>
      <vt:lpstr>LinkedIn Updates Table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LinkedIn</dc:title>
  <dc:creator>Administrator</dc:creator>
  <cp:lastModifiedBy>Administrator</cp:lastModifiedBy>
  <cp:revision>1</cp:revision>
  <dcterms:created xsi:type="dcterms:W3CDTF">2017-06-07T23:10:23Z</dcterms:created>
  <dcterms:modified xsi:type="dcterms:W3CDTF">2017-06-07T23:10:57Z</dcterms:modified>
</cp:coreProperties>
</file>