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134643</c:v>
                </c:pt>
                <c:pt idx="1">
                  <c:v>134680</c:v>
                </c:pt>
                <c:pt idx="2">
                  <c:v>134714</c:v>
                </c:pt>
                <c:pt idx="3">
                  <c:v>134755</c:v>
                </c:pt>
                <c:pt idx="4">
                  <c:v>134800</c:v>
                </c:pt>
                <c:pt idx="5">
                  <c:v>134866</c:v>
                </c:pt>
                <c:pt idx="6">
                  <c:v>134926</c:v>
                </c:pt>
                <c:pt idx="7">
                  <c:v>135019</c:v>
                </c:pt>
                <c:pt idx="8">
                  <c:v>135102</c:v>
                </c:pt>
                <c:pt idx="9">
                  <c:v>135316</c:v>
                </c:pt>
                <c:pt idx="10">
                  <c:v>135417</c:v>
                </c:pt>
                <c:pt idx="11">
                  <c:v>135520</c:v>
                </c:pt>
                <c:pt idx="12">
                  <c:v>135629</c:v>
                </c:pt>
                <c:pt idx="13">
                  <c:v>135719</c:v>
                </c:pt>
                <c:pt idx="14">
                  <c:v>135823</c:v>
                </c:pt>
                <c:pt idx="15">
                  <c:v>135920</c:v>
                </c:pt>
                <c:pt idx="16">
                  <c:v>136025</c:v>
                </c:pt>
                <c:pt idx="17">
                  <c:v>136192</c:v>
                </c:pt>
                <c:pt idx="18">
                  <c:v>136332</c:v>
                </c:pt>
                <c:pt idx="19">
                  <c:v>136390</c:v>
                </c:pt>
                <c:pt idx="20">
                  <c:v>136442</c:v>
                </c:pt>
                <c:pt idx="21">
                  <c:v>136501</c:v>
                </c:pt>
                <c:pt idx="22">
                  <c:v>136564</c:v>
                </c:pt>
                <c:pt idx="23">
                  <c:v>136626</c:v>
                </c:pt>
                <c:pt idx="24">
                  <c:v>136691</c:v>
                </c:pt>
                <c:pt idx="25">
                  <c:v>136820</c:v>
                </c:pt>
                <c:pt idx="26">
                  <c:v>136949</c:v>
                </c:pt>
                <c:pt idx="27">
                  <c:v>137078</c:v>
                </c:pt>
                <c:pt idx="28">
                  <c:v>137167</c:v>
                </c:pt>
                <c:pt idx="29">
                  <c:v>137224</c:v>
                </c:pt>
                <c:pt idx="30">
                  <c:v>137418</c:v>
                </c:pt>
              </c:numCache>
            </c:numRef>
          </c:val>
          <c:smooth val="0"/>
          <c:extLst>
            <c:ext xmlns:c16="http://schemas.microsoft.com/office/drawing/2014/chart" uri="{C3380CC4-5D6E-409C-BE32-E72D297353CC}">
              <c16:uniqueId val="{00000000-404D-4C32-94CD-A194B1912080}"/>
            </c:ext>
          </c:extLst>
        </c:ser>
        <c:dLbls>
          <c:showLegendKey val="0"/>
          <c:showVal val="0"/>
          <c:showCatName val="0"/>
          <c:showSerName val="0"/>
          <c:showPercent val="0"/>
          <c:showBubbleSize val="0"/>
        </c:dLbls>
        <c:smooth val="0"/>
        <c:axId val="287060480"/>
        <c:axId val="287061136"/>
      </c:lineChart>
      <c:catAx>
        <c:axId val="28706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61136"/>
        <c:crosses val="autoZero"/>
        <c:auto val="1"/>
        <c:lblAlgn val="ctr"/>
        <c:lblOffset val="100"/>
        <c:noMultiLvlLbl val="0"/>
      </c:catAx>
      <c:valAx>
        <c:axId val="28706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c:v>
                </c:pt>
                <c:pt idx="1">
                  <c:v>67</c:v>
                </c:pt>
                <c:pt idx="2">
                  <c:v>122</c:v>
                </c:pt>
                <c:pt idx="3">
                  <c:v>94</c:v>
                </c:pt>
                <c:pt idx="4">
                  <c:v>104</c:v>
                </c:pt>
                <c:pt idx="5">
                  <c:v>91</c:v>
                </c:pt>
                <c:pt idx="6">
                  <c:v>83</c:v>
                </c:pt>
              </c:numCache>
            </c:numRef>
          </c:val>
          <c:extLst>
            <c:ext xmlns:c16="http://schemas.microsoft.com/office/drawing/2014/chart" uri="{C3380CC4-5D6E-409C-BE32-E72D297353CC}">
              <c16:uniqueId val="{00000000-9102-49EA-B2BB-085B9E14BE95}"/>
            </c:ext>
          </c:extLst>
        </c:ser>
        <c:dLbls>
          <c:showLegendKey val="0"/>
          <c:showVal val="0"/>
          <c:showCatName val="0"/>
          <c:showSerName val="0"/>
          <c:showPercent val="0"/>
          <c:showBubbleSize val="0"/>
        </c:dLbls>
        <c:gapWidth val="219"/>
        <c:overlap val="-27"/>
        <c:axId val="285887864"/>
        <c:axId val="285882944"/>
      </c:barChart>
      <c:catAx>
        <c:axId val="28588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2944"/>
        <c:crosses val="autoZero"/>
        <c:auto val="1"/>
        <c:lblAlgn val="ctr"/>
        <c:lblOffset val="100"/>
        <c:noMultiLvlLbl val="0"/>
      </c:catAx>
      <c:valAx>
        <c:axId val="2858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43D-4B71-A6A6-86F006A5BB0D}"/>
            </c:ext>
          </c:extLst>
        </c:ser>
        <c:dLbls>
          <c:showLegendKey val="0"/>
          <c:showVal val="0"/>
          <c:showCatName val="0"/>
          <c:showSerName val="0"/>
          <c:showPercent val="0"/>
          <c:showBubbleSize val="0"/>
        </c:dLbls>
        <c:axId val="285883600"/>
        <c:axId val="285883928"/>
      </c:radarChart>
      <c:catAx>
        <c:axId val="28588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3928"/>
        <c:crosses val="autoZero"/>
        <c:auto val="1"/>
        <c:lblAlgn val="ctr"/>
        <c:lblOffset val="100"/>
        <c:noMultiLvlLbl val="0"/>
      </c:catAx>
      <c:valAx>
        <c:axId val="28588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22</c:v>
                </c:pt>
                <c:pt idx="1">
                  <c:v>37</c:v>
                </c:pt>
                <c:pt idx="2">
                  <c:v>34</c:v>
                </c:pt>
                <c:pt idx="3">
                  <c:v>41</c:v>
                </c:pt>
                <c:pt idx="4">
                  <c:v>45</c:v>
                </c:pt>
                <c:pt idx="5">
                  <c:v>66</c:v>
                </c:pt>
                <c:pt idx="6">
                  <c:v>60</c:v>
                </c:pt>
                <c:pt idx="7">
                  <c:v>93</c:v>
                </c:pt>
                <c:pt idx="8">
                  <c:v>83</c:v>
                </c:pt>
                <c:pt idx="9">
                  <c:v>214</c:v>
                </c:pt>
                <c:pt idx="10">
                  <c:v>101</c:v>
                </c:pt>
                <c:pt idx="11">
                  <c:v>103</c:v>
                </c:pt>
                <c:pt idx="12">
                  <c:v>109</c:v>
                </c:pt>
                <c:pt idx="13">
                  <c:v>90</c:v>
                </c:pt>
                <c:pt idx="14">
                  <c:v>104</c:v>
                </c:pt>
                <c:pt idx="15">
                  <c:v>97</c:v>
                </c:pt>
                <c:pt idx="16">
                  <c:v>105</c:v>
                </c:pt>
                <c:pt idx="17">
                  <c:v>167</c:v>
                </c:pt>
                <c:pt idx="18">
                  <c:v>140</c:v>
                </c:pt>
                <c:pt idx="19">
                  <c:v>58</c:v>
                </c:pt>
                <c:pt idx="20">
                  <c:v>52</c:v>
                </c:pt>
                <c:pt idx="21">
                  <c:v>59</c:v>
                </c:pt>
                <c:pt idx="22">
                  <c:v>63</c:v>
                </c:pt>
                <c:pt idx="23">
                  <c:v>62</c:v>
                </c:pt>
                <c:pt idx="24">
                  <c:v>65</c:v>
                </c:pt>
                <c:pt idx="25">
                  <c:v>129</c:v>
                </c:pt>
                <c:pt idx="26">
                  <c:v>129</c:v>
                </c:pt>
                <c:pt idx="27">
                  <c:v>129</c:v>
                </c:pt>
                <c:pt idx="28">
                  <c:v>89</c:v>
                </c:pt>
                <c:pt idx="29">
                  <c:v>57</c:v>
                </c:pt>
                <c:pt idx="30">
                  <c:v>194</c:v>
                </c:pt>
              </c:numCache>
            </c:numRef>
          </c:val>
          <c:smooth val="0"/>
          <c:extLst>
            <c:ext xmlns:c16="http://schemas.microsoft.com/office/drawing/2014/chart" uri="{C3380CC4-5D6E-409C-BE32-E72D297353CC}">
              <c16:uniqueId val="{00000000-5AB0-497C-9705-56229CED59D4}"/>
            </c:ext>
          </c:extLst>
        </c:ser>
        <c:dLbls>
          <c:showLegendKey val="0"/>
          <c:showVal val="0"/>
          <c:showCatName val="0"/>
          <c:showSerName val="0"/>
          <c:showPercent val="0"/>
          <c:showBubbleSize val="0"/>
        </c:dLbls>
        <c:smooth val="0"/>
        <c:axId val="289432584"/>
        <c:axId val="289433240"/>
      </c:lineChart>
      <c:catAx>
        <c:axId val="28943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33240"/>
        <c:crosses val="autoZero"/>
        <c:auto val="1"/>
        <c:lblAlgn val="ctr"/>
        <c:lblOffset val="100"/>
        <c:noMultiLvlLbl val="0"/>
      </c:catAx>
      <c:valAx>
        <c:axId val="28943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3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1.0997574064545001E-2</c:v>
                </c:pt>
                <c:pt idx="1">
                  <c:v>1.0671270331734E-2</c:v>
                </c:pt>
                <c:pt idx="2">
                  <c:v>1.2173785194442E-2</c:v>
                </c:pt>
                <c:pt idx="3">
                  <c:v>1.1337996708871E-2</c:v>
                </c:pt>
                <c:pt idx="4">
                  <c:v>1.0013004230810999E-2</c:v>
                </c:pt>
                <c:pt idx="5">
                  <c:v>1.1210762331839E-2</c:v>
                </c:pt>
                <c:pt idx="6">
                  <c:v>1.2444733829722001E-2</c:v>
                </c:pt>
              </c:numCache>
            </c:numRef>
          </c:val>
          <c:extLst>
            <c:ext xmlns:c16="http://schemas.microsoft.com/office/drawing/2014/chart" uri="{C3380CC4-5D6E-409C-BE32-E72D297353CC}">
              <c16:uniqueId val="{00000000-880E-475F-9E87-6050E51D56CF}"/>
            </c:ext>
          </c:extLst>
        </c:ser>
        <c:dLbls>
          <c:showLegendKey val="0"/>
          <c:showVal val="0"/>
          <c:showCatName val="0"/>
          <c:showSerName val="0"/>
          <c:showPercent val="0"/>
          <c:showBubbleSize val="0"/>
        </c:dLbls>
        <c:gapWidth val="219"/>
        <c:overlap val="-27"/>
        <c:axId val="285880976"/>
        <c:axId val="285881632"/>
      </c:barChart>
      <c:catAx>
        <c:axId val="28588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1632"/>
        <c:crosses val="autoZero"/>
        <c:auto val="1"/>
        <c:lblAlgn val="ctr"/>
        <c:lblOffset val="100"/>
        <c:noMultiLvlLbl val="0"/>
      </c:catAx>
      <c:valAx>
        <c:axId val="28588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8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3</c:v>
                </c:pt>
                <c:pt idx="1">
                  <c:v>3</c:v>
                </c:pt>
                <c:pt idx="2">
                  <c:v>4</c:v>
                </c:pt>
                <c:pt idx="3">
                  <c:v>5</c:v>
                </c:pt>
                <c:pt idx="4">
                  <c:v>6</c:v>
                </c:pt>
                <c:pt idx="5">
                  <c:v>1</c:v>
                </c:pt>
                <c:pt idx="6">
                  <c:v>2</c:v>
                </c:pt>
                <c:pt idx="7">
                  <c:v>5</c:v>
                </c:pt>
                <c:pt idx="8">
                  <c:v>7</c:v>
                </c:pt>
                <c:pt idx="9">
                  <c:v>6</c:v>
                </c:pt>
                <c:pt idx="10">
                  <c:v>6</c:v>
                </c:pt>
                <c:pt idx="11">
                  <c:v>10</c:v>
                </c:pt>
                <c:pt idx="12">
                  <c:v>4</c:v>
                </c:pt>
                <c:pt idx="13">
                  <c:v>4</c:v>
                </c:pt>
                <c:pt idx="14">
                  <c:v>4</c:v>
                </c:pt>
                <c:pt idx="15">
                  <c:v>4</c:v>
                </c:pt>
                <c:pt idx="16">
                  <c:v>5</c:v>
                </c:pt>
                <c:pt idx="17">
                  <c:v>6</c:v>
                </c:pt>
                <c:pt idx="18">
                  <c:v>7</c:v>
                </c:pt>
                <c:pt idx="19">
                  <c:v>5</c:v>
                </c:pt>
                <c:pt idx="20">
                  <c:v>2</c:v>
                </c:pt>
                <c:pt idx="21">
                  <c:v>8</c:v>
                </c:pt>
                <c:pt idx="22">
                  <c:v>12</c:v>
                </c:pt>
                <c:pt idx="23">
                  <c:v>6</c:v>
                </c:pt>
                <c:pt idx="24">
                  <c:v>9</c:v>
                </c:pt>
                <c:pt idx="25">
                  <c:v>6</c:v>
                </c:pt>
                <c:pt idx="26">
                  <c:v>2</c:v>
                </c:pt>
                <c:pt idx="27">
                  <c:v>6</c:v>
                </c:pt>
                <c:pt idx="28">
                  <c:v>5</c:v>
                </c:pt>
                <c:pt idx="29">
                  <c:v>5</c:v>
                </c:pt>
                <c:pt idx="30">
                  <c:v>4</c:v>
                </c:pt>
              </c:numCache>
            </c:numRef>
          </c:val>
          <c:smooth val="0"/>
          <c:extLst>
            <c:ext xmlns:c16="http://schemas.microsoft.com/office/drawing/2014/chart" uri="{C3380CC4-5D6E-409C-BE32-E72D297353CC}">
              <c16:uniqueId val="{00000000-92DF-478E-9D54-F35F13E6B40A}"/>
            </c:ext>
          </c:extLst>
        </c:ser>
        <c:dLbls>
          <c:showLegendKey val="0"/>
          <c:showVal val="0"/>
          <c:showCatName val="0"/>
          <c:showSerName val="0"/>
          <c:showPercent val="0"/>
          <c:showBubbleSize val="0"/>
        </c:dLbls>
        <c:smooth val="0"/>
        <c:axId val="249332352"/>
        <c:axId val="249326776"/>
      </c:lineChart>
      <c:catAx>
        <c:axId val="24933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326776"/>
        <c:crosses val="autoZero"/>
        <c:auto val="1"/>
        <c:lblAlgn val="ctr"/>
        <c:lblOffset val="100"/>
        <c:noMultiLvlLbl val="0"/>
      </c:catAx>
      <c:valAx>
        <c:axId val="24932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33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31</c:v>
                </c:pt>
                <c:pt idx="2">
                  <c:v>25</c:v>
                </c:pt>
                <c:pt idx="3">
                  <c:v>26</c:v>
                </c:pt>
                <c:pt idx="4">
                  <c:v>29</c:v>
                </c:pt>
                <c:pt idx="5">
                  <c:v>12</c:v>
                </c:pt>
                <c:pt idx="6">
                  <c:v>14</c:v>
                </c:pt>
              </c:numCache>
            </c:numRef>
          </c:val>
          <c:extLst>
            <c:ext xmlns:c16="http://schemas.microsoft.com/office/drawing/2014/chart" uri="{C3380CC4-5D6E-409C-BE32-E72D297353CC}">
              <c16:uniqueId val="{00000000-FB21-4D20-B6DF-27DD9E63E867}"/>
            </c:ext>
          </c:extLst>
        </c:ser>
        <c:dLbls>
          <c:showLegendKey val="0"/>
          <c:showVal val="0"/>
          <c:showCatName val="0"/>
          <c:showSerName val="0"/>
          <c:showPercent val="0"/>
          <c:showBubbleSize val="0"/>
        </c:dLbls>
        <c:gapWidth val="219"/>
        <c:overlap val="-27"/>
        <c:axId val="358662872"/>
        <c:axId val="358662544"/>
      </c:barChart>
      <c:catAx>
        <c:axId val="35866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2544"/>
        <c:crosses val="autoZero"/>
        <c:auto val="1"/>
        <c:lblAlgn val="ctr"/>
        <c:lblOffset val="100"/>
        <c:noMultiLvlLbl val="0"/>
      </c:catAx>
      <c:valAx>
        <c:axId val="35866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c:v>
                </c:pt>
              </c:numCache>
            </c:numRef>
          </c:val>
          <c:extLst>
            <c:ext xmlns:c16="http://schemas.microsoft.com/office/drawing/2014/chart" uri="{C3380CC4-5D6E-409C-BE32-E72D297353CC}">
              <c16:uniqueId val="{00000000-4733-4BC6-941A-7CF68290C09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151</c:v>
                </c:pt>
              </c:numCache>
            </c:numRef>
          </c:val>
          <c:extLst>
            <c:ext xmlns:c16="http://schemas.microsoft.com/office/drawing/2014/chart" uri="{C3380CC4-5D6E-409C-BE32-E72D297353CC}">
              <c16:uniqueId val="{00000001-4733-4BC6-941A-7CF68290C09D}"/>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4733-4BC6-941A-7CF68290C09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6</c:v>
                </c:pt>
              </c:numCache>
            </c:numRef>
          </c:val>
          <c:extLst>
            <c:ext xmlns:c16="http://schemas.microsoft.com/office/drawing/2014/chart" uri="{C3380CC4-5D6E-409C-BE32-E72D297353CC}">
              <c16:uniqueId val="{00000003-4733-4BC6-941A-7CF68290C09D}"/>
            </c:ext>
          </c:extLst>
        </c:ser>
        <c:dLbls>
          <c:showLegendKey val="0"/>
          <c:showVal val="0"/>
          <c:showCatName val="0"/>
          <c:showSerName val="0"/>
          <c:showPercent val="0"/>
          <c:showBubbleSize val="0"/>
        </c:dLbls>
        <c:gapWidth val="150"/>
        <c:overlap val="100"/>
        <c:axId val="358655000"/>
        <c:axId val="358669760"/>
      </c:barChart>
      <c:catAx>
        <c:axId val="35865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9760"/>
        <c:crosses val="autoZero"/>
        <c:auto val="1"/>
        <c:lblAlgn val="ctr"/>
        <c:lblOffset val="100"/>
        <c:noMultiLvlLbl val="0"/>
      </c:catAx>
      <c:valAx>
        <c:axId val="35866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5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1.2497886386861E-2</c:v>
                </c:pt>
                <c:pt idx="3">
                  <c:v>0</c:v>
                </c:pt>
                <c:pt idx="4">
                  <c:v>4.7786036185057E-3</c:v>
                </c:pt>
                <c:pt idx="5">
                  <c:v>0</c:v>
                </c:pt>
                <c:pt idx="6">
                  <c:v>0</c:v>
                </c:pt>
                <c:pt idx="7">
                  <c:v>0</c:v>
                </c:pt>
                <c:pt idx="8">
                  <c:v>0</c:v>
                </c:pt>
                <c:pt idx="9">
                  <c:v>0</c:v>
                </c:pt>
                <c:pt idx="10">
                  <c:v>0</c:v>
                </c:pt>
                <c:pt idx="11">
                  <c:v>1.7399018303276999E-2</c:v>
                </c:pt>
                <c:pt idx="12">
                  <c:v>1.1885244897308999E-2</c:v>
                </c:pt>
                <c:pt idx="13">
                  <c:v>1.0553243723250999E-2</c:v>
                </c:pt>
                <c:pt idx="14">
                  <c:v>1.0237239290414001E-2</c:v>
                </c:pt>
                <c:pt idx="15">
                  <c:v>9.6797355349217996E-3</c:v>
                </c:pt>
                <c:pt idx="16">
                  <c:v>9.0670940453697994E-3</c:v>
                </c:pt>
                <c:pt idx="17">
                  <c:v>1.0764986173556999E-2</c:v>
                </c:pt>
                <c:pt idx="18">
                  <c:v>1.2314093939995E-2</c:v>
                </c:pt>
                <c:pt idx="19">
                  <c:v>1.0659961918205001E-2</c:v>
                </c:pt>
                <c:pt idx="20">
                  <c:v>1.6173735324172999E-2</c:v>
                </c:pt>
                <c:pt idx="21">
                  <c:v>1.3508744844622E-2</c:v>
                </c:pt>
                <c:pt idx="22">
                  <c:v>1.3600641068054999E-2</c:v>
                </c:pt>
                <c:pt idx="23">
                  <c:v>0</c:v>
                </c:pt>
              </c:numCache>
            </c:numRef>
          </c:val>
          <c:smooth val="0"/>
          <c:extLst>
            <c:ext xmlns:c16="http://schemas.microsoft.com/office/drawing/2014/chart" uri="{C3380CC4-5D6E-409C-BE32-E72D297353CC}">
              <c16:uniqueId val="{00000000-0C96-4C3D-89A8-500380BD2C74}"/>
            </c:ext>
          </c:extLst>
        </c:ser>
        <c:dLbls>
          <c:showLegendKey val="0"/>
          <c:showVal val="0"/>
          <c:showCatName val="0"/>
          <c:showSerName val="0"/>
          <c:showPercent val="0"/>
          <c:showBubbleSize val="0"/>
        </c:dLbls>
        <c:smooth val="0"/>
        <c:axId val="358668120"/>
        <c:axId val="358667136"/>
      </c:lineChart>
      <c:catAx>
        <c:axId val="35866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7136"/>
        <c:crosses val="autoZero"/>
        <c:auto val="1"/>
        <c:lblAlgn val="ctr"/>
        <c:lblOffset val="100"/>
        <c:noMultiLvlLbl val="0"/>
      </c:catAx>
      <c:valAx>
        <c:axId val="35866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2</c:v>
                </c:pt>
                <c:pt idx="5">
                  <c:v>0</c:v>
                </c:pt>
                <c:pt idx="6">
                  <c:v>0</c:v>
                </c:pt>
                <c:pt idx="7">
                  <c:v>0</c:v>
                </c:pt>
                <c:pt idx="8">
                  <c:v>0</c:v>
                </c:pt>
                <c:pt idx="9">
                  <c:v>0</c:v>
                </c:pt>
                <c:pt idx="10">
                  <c:v>0</c:v>
                </c:pt>
                <c:pt idx="11">
                  <c:v>3</c:v>
                </c:pt>
                <c:pt idx="12">
                  <c:v>18</c:v>
                </c:pt>
                <c:pt idx="13">
                  <c:v>31</c:v>
                </c:pt>
                <c:pt idx="14">
                  <c:v>40</c:v>
                </c:pt>
                <c:pt idx="15">
                  <c:v>18</c:v>
                </c:pt>
                <c:pt idx="16">
                  <c:v>3</c:v>
                </c:pt>
                <c:pt idx="17">
                  <c:v>14</c:v>
                </c:pt>
                <c:pt idx="18">
                  <c:v>8</c:v>
                </c:pt>
                <c:pt idx="19">
                  <c:v>6</c:v>
                </c:pt>
                <c:pt idx="20">
                  <c:v>8</c:v>
                </c:pt>
                <c:pt idx="21">
                  <c:v>8</c:v>
                </c:pt>
                <c:pt idx="22">
                  <c:v>2</c:v>
                </c:pt>
                <c:pt idx="23">
                  <c:v>0</c:v>
                </c:pt>
              </c:numCache>
            </c:numRef>
          </c:val>
          <c:smooth val="0"/>
          <c:extLst>
            <c:ext xmlns:c16="http://schemas.microsoft.com/office/drawing/2014/chart" uri="{C3380CC4-5D6E-409C-BE32-E72D297353CC}">
              <c16:uniqueId val="{00000000-A919-4508-AFE2-65067A096E53}"/>
            </c:ext>
          </c:extLst>
        </c:ser>
        <c:dLbls>
          <c:showLegendKey val="0"/>
          <c:showVal val="0"/>
          <c:showCatName val="0"/>
          <c:showSerName val="0"/>
          <c:showPercent val="0"/>
          <c:showBubbleSize val="0"/>
        </c:dLbls>
        <c:smooth val="0"/>
        <c:axId val="358665824"/>
        <c:axId val="358669432"/>
      </c:lineChart>
      <c:catAx>
        <c:axId val="35866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9432"/>
        <c:crosses val="autoZero"/>
        <c:auto val="1"/>
        <c:lblAlgn val="ctr"/>
        <c:lblOffset val="100"/>
        <c:noMultiLvlLbl val="0"/>
      </c:catAx>
      <c:valAx>
        <c:axId val="35866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6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5.6613917408679E-3</c:v>
                </c:pt>
                <c:pt idx="1">
                  <c:v>1.244837585308E-2</c:v>
                </c:pt>
                <c:pt idx="2">
                  <c:v>1.0949755816106001E-2</c:v>
                </c:pt>
                <c:pt idx="3">
                  <c:v>0</c:v>
                </c:pt>
                <c:pt idx="4">
                  <c:v>1.9421054304954E-2</c:v>
                </c:pt>
                <c:pt idx="5">
                  <c:v>0</c:v>
                </c:pt>
                <c:pt idx="6">
                  <c:v>0</c:v>
                </c:pt>
              </c:numCache>
            </c:numRef>
          </c:val>
          <c:extLst>
            <c:ext xmlns:c16="http://schemas.microsoft.com/office/drawing/2014/chart" uri="{C3380CC4-5D6E-409C-BE32-E72D297353CC}">
              <c16:uniqueId val="{00000000-D6B2-4AB7-A938-734047C7D2BC}"/>
            </c:ext>
          </c:extLst>
        </c:ser>
        <c:dLbls>
          <c:showLegendKey val="0"/>
          <c:showVal val="0"/>
          <c:showCatName val="0"/>
          <c:showSerName val="0"/>
          <c:showPercent val="0"/>
          <c:showBubbleSize val="0"/>
        </c:dLbls>
        <c:gapWidth val="219"/>
        <c:overlap val="-27"/>
        <c:axId val="291902784"/>
        <c:axId val="291903112"/>
      </c:barChart>
      <c:catAx>
        <c:axId val="29190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3112"/>
        <c:crosses val="autoZero"/>
        <c:auto val="1"/>
        <c:lblAlgn val="ctr"/>
        <c:lblOffset val="100"/>
        <c:noMultiLvlLbl val="0"/>
      </c:catAx>
      <c:valAx>
        <c:axId val="2919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2073</c:v>
                </c:pt>
              </c:numCache>
            </c:numRef>
          </c:val>
          <c:extLst>
            <c:ext xmlns:c16="http://schemas.microsoft.com/office/drawing/2014/chart" uri="{C3380CC4-5D6E-409C-BE32-E72D297353CC}">
              <c16:uniqueId val="{00000000-5737-4BE3-9D5B-8DBD147013D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25</c:v>
                </c:pt>
              </c:numCache>
            </c:numRef>
          </c:val>
          <c:extLst>
            <c:ext xmlns:c16="http://schemas.microsoft.com/office/drawing/2014/chart" uri="{C3380CC4-5D6E-409C-BE32-E72D297353CC}">
              <c16:uniqueId val="{00000001-5737-4BE3-9D5B-8DBD147013D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5737-4BE3-9D5B-8DBD147013D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2</c:v>
                </c:pt>
              </c:numCache>
            </c:numRef>
          </c:val>
          <c:extLst>
            <c:ext xmlns:c16="http://schemas.microsoft.com/office/drawing/2014/chart" uri="{C3380CC4-5D6E-409C-BE32-E72D297353CC}">
              <c16:uniqueId val="{00000003-5737-4BE3-9D5B-8DBD147013D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0</c:v>
                </c:pt>
              </c:numCache>
            </c:numRef>
          </c:val>
          <c:extLst>
            <c:ext xmlns:c16="http://schemas.microsoft.com/office/drawing/2014/chart" uri="{C3380CC4-5D6E-409C-BE32-E72D297353CC}">
              <c16:uniqueId val="{00000004-5737-4BE3-9D5B-8DBD147013D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1</c:v>
                </c:pt>
              </c:numCache>
            </c:numRef>
          </c:val>
          <c:extLst>
            <c:ext xmlns:c16="http://schemas.microsoft.com/office/drawing/2014/chart" uri="{C3380CC4-5D6E-409C-BE32-E72D297353CC}">
              <c16:uniqueId val="{00000005-5737-4BE3-9D5B-8DBD147013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162</c:v>
                </c:pt>
              </c:numCache>
            </c:numRef>
          </c:val>
          <c:extLst>
            <c:ext xmlns:c16="http://schemas.microsoft.com/office/drawing/2014/chart" uri="{C3380CC4-5D6E-409C-BE32-E72D297353CC}">
              <c16:uniqueId val="{00000006-5737-4BE3-9D5B-8DBD147013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188</c:v>
                </c:pt>
              </c:numCache>
            </c:numRef>
          </c:val>
          <c:extLst>
            <c:ext xmlns:c16="http://schemas.microsoft.com/office/drawing/2014/chart" uri="{C3380CC4-5D6E-409C-BE32-E72D297353CC}">
              <c16:uniqueId val="{00000007-5737-4BE3-9D5B-8DBD147013DE}"/>
            </c:ext>
          </c:extLst>
        </c:ser>
        <c:dLbls>
          <c:showLegendKey val="0"/>
          <c:showVal val="0"/>
          <c:showCatName val="0"/>
          <c:showSerName val="0"/>
          <c:showPercent val="0"/>
          <c:showBubbleSize val="0"/>
        </c:dLbls>
        <c:gapWidth val="150"/>
        <c:overlap val="100"/>
        <c:axId val="183058096"/>
        <c:axId val="15864800"/>
      </c:barChart>
      <c:catAx>
        <c:axId val="18305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64800"/>
        <c:crosses val="autoZero"/>
        <c:auto val="1"/>
        <c:lblAlgn val="ctr"/>
        <c:lblOffset val="100"/>
        <c:noMultiLvlLbl val="0"/>
      </c:catAx>
      <c:valAx>
        <c:axId val="15864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05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BB3-4388-8927-037F98D7A0E3}"/>
            </c:ext>
          </c:extLst>
        </c:ser>
        <c:dLbls>
          <c:showLegendKey val="0"/>
          <c:showVal val="0"/>
          <c:showCatName val="0"/>
          <c:showSerName val="0"/>
          <c:showPercent val="0"/>
          <c:showBubbleSize val="0"/>
        </c:dLbls>
        <c:gapWidth val="219"/>
        <c:overlap val="-27"/>
        <c:axId val="385754336"/>
        <c:axId val="385751056"/>
      </c:barChart>
      <c:catAx>
        <c:axId val="38575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1056"/>
        <c:crosses val="autoZero"/>
        <c:auto val="1"/>
        <c:lblAlgn val="ctr"/>
        <c:lblOffset val="100"/>
        <c:noMultiLvlLbl val="0"/>
      </c:catAx>
      <c:valAx>
        <c:axId val="38575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84478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8438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1292465"/>
                    </a:ext>
                  </a:extLst>
                </a:gridCol>
                <a:gridCol w="740664">
                  <a:extLst>
                    <a:ext uri="{9D8B030D-6E8A-4147-A177-3AD203B41FA5}">
                      <a16:colId xmlns:a16="http://schemas.microsoft.com/office/drawing/2014/main" val="722927439"/>
                    </a:ext>
                  </a:extLst>
                </a:gridCol>
                <a:gridCol w="740664">
                  <a:extLst>
                    <a:ext uri="{9D8B030D-6E8A-4147-A177-3AD203B41FA5}">
                      <a16:colId xmlns:a16="http://schemas.microsoft.com/office/drawing/2014/main" val="3200670208"/>
                    </a:ext>
                  </a:extLst>
                </a:gridCol>
                <a:gridCol w="740664">
                  <a:extLst>
                    <a:ext uri="{9D8B030D-6E8A-4147-A177-3AD203B41FA5}">
                      <a16:colId xmlns:a16="http://schemas.microsoft.com/office/drawing/2014/main" val="1766422418"/>
                    </a:ext>
                  </a:extLst>
                </a:gridCol>
                <a:gridCol w="740664">
                  <a:extLst>
                    <a:ext uri="{9D8B030D-6E8A-4147-A177-3AD203B41FA5}">
                      <a16:colId xmlns:a16="http://schemas.microsoft.com/office/drawing/2014/main" val="2872846884"/>
                    </a:ext>
                  </a:extLst>
                </a:gridCol>
                <a:gridCol w="740664">
                  <a:extLst>
                    <a:ext uri="{9D8B030D-6E8A-4147-A177-3AD203B41FA5}">
                      <a16:colId xmlns:a16="http://schemas.microsoft.com/office/drawing/2014/main" val="1654751037"/>
                    </a:ext>
                  </a:extLst>
                </a:gridCol>
                <a:gridCol w="740664">
                  <a:extLst>
                    <a:ext uri="{9D8B030D-6E8A-4147-A177-3AD203B41FA5}">
                      <a16:colId xmlns:a16="http://schemas.microsoft.com/office/drawing/2014/main" val="3046226514"/>
                    </a:ext>
                  </a:extLst>
                </a:gridCol>
                <a:gridCol w="740664">
                  <a:extLst>
                    <a:ext uri="{9D8B030D-6E8A-4147-A177-3AD203B41FA5}">
                      <a16:colId xmlns:a16="http://schemas.microsoft.com/office/drawing/2014/main" val="1009341822"/>
                    </a:ext>
                  </a:extLst>
                </a:gridCol>
                <a:gridCol w="740664">
                  <a:extLst>
                    <a:ext uri="{9D8B030D-6E8A-4147-A177-3AD203B41FA5}">
                      <a16:colId xmlns:a16="http://schemas.microsoft.com/office/drawing/2014/main" val="1622282830"/>
                    </a:ext>
                  </a:extLst>
                </a:gridCol>
                <a:gridCol w="740664">
                  <a:extLst>
                    <a:ext uri="{9D8B030D-6E8A-4147-A177-3AD203B41FA5}">
                      <a16:colId xmlns:a16="http://schemas.microsoft.com/office/drawing/2014/main" val="40910041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84181264"/>
                  </a:ext>
                </a:extLst>
              </a:tr>
              <a:tr h="370840">
                <a:tc>
                  <a:txBody>
                    <a:bodyPr/>
                    <a:lstStyle/>
                    <a:p>
                      <a:r>
                        <a:rPr lang="en-US" sz="1000"/>
                        <a:t>Banco BHD León</a:t>
                      </a:r>
                    </a:p>
                  </a:txBody>
                  <a:tcPr/>
                </a:tc>
                <a:tc>
                  <a:txBody>
                    <a:bodyPr/>
                    <a:lstStyle/>
                    <a:p>
                      <a:r>
                        <a:rPr lang="en-US" sz="1000"/>
                        <a:t>137418</a:t>
                      </a:r>
                    </a:p>
                  </a:txBody>
                  <a:tcPr/>
                </a:tc>
                <a:tc>
                  <a:txBody>
                    <a:bodyPr/>
                    <a:lstStyle/>
                    <a:p>
                      <a:r>
                        <a:rPr lang="en-US" sz="1000"/>
                        <a:t>2797</a:t>
                      </a:r>
                    </a:p>
                  </a:txBody>
                  <a:tcPr/>
                </a:tc>
                <a:tc>
                  <a:txBody>
                    <a:bodyPr/>
                    <a:lstStyle/>
                    <a:p>
                      <a:r>
                        <a:rPr lang="en-US" sz="1000"/>
                        <a:t>162</a:t>
                      </a:r>
                    </a:p>
                  </a:txBody>
                  <a:tcPr/>
                </a:tc>
                <a:tc>
                  <a:txBody>
                    <a:bodyPr/>
                    <a:lstStyle/>
                    <a:p>
                      <a:r>
                        <a:rPr lang="en-US" sz="1000"/>
                        <a:t>2104</a:t>
                      </a:r>
                    </a:p>
                  </a:txBody>
                  <a:tcPr/>
                </a:tc>
                <a:tc>
                  <a:txBody>
                    <a:bodyPr/>
                    <a:lstStyle/>
                    <a:p>
                      <a:r>
                        <a:rPr lang="en-US" sz="1000"/>
                        <a:t>162</a:t>
                      </a:r>
                    </a:p>
                  </a:txBody>
                  <a:tcPr/>
                </a:tc>
                <a:tc>
                  <a:txBody>
                    <a:bodyPr/>
                    <a:lstStyle/>
                    <a:p>
                      <a:r>
                        <a:rPr lang="en-US" sz="1000"/>
                        <a:t>188</a:t>
                      </a:r>
                    </a:p>
                  </a:txBody>
                  <a:tcPr/>
                </a:tc>
                <a:tc>
                  <a:txBody>
                    <a:bodyPr/>
                    <a:lstStyle/>
                    <a:p>
                      <a:r>
                        <a:rPr lang="en-US" sz="1000"/>
                        <a:t>0</a:t>
                      </a:r>
                    </a:p>
                  </a:txBody>
                  <a:tcPr/>
                </a:tc>
                <a:tc>
                  <a:txBody>
                    <a:bodyPr/>
                    <a:lstStyle/>
                    <a:p>
                      <a:r>
                        <a:rPr lang="en-US" sz="1000"/>
                        <a:t>0.0111%</a:t>
                      </a:r>
                    </a:p>
                  </a:txBody>
                  <a:tcPr/>
                </a:tc>
                <a:tc>
                  <a:txBody>
                    <a:bodyPr/>
                    <a:lstStyle/>
                    <a:p>
                      <a:r>
                        <a:rPr lang="en-US" sz="1000"/>
                        <a:t>0.0%</a:t>
                      </a:r>
                    </a:p>
                  </a:txBody>
                  <a:tcPr/>
                </a:tc>
                <a:extLst>
                  <a:ext uri="{0D108BD9-81ED-4DB2-BD59-A6C34878D82A}">
                    <a16:rowId xmlns:a16="http://schemas.microsoft.com/office/drawing/2014/main" val="255858744"/>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4082148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5592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48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0789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5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1008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401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69941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5269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8578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803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97284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321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3853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0360444"/>
                    </a:ext>
                  </a:extLst>
                </a:gridCol>
                <a:gridCol w="658368">
                  <a:extLst>
                    <a:ext uri="{9D8B030D-6E8A-4147-A177-3AD203B41FA5}">
                      <a16:colId xmlns:a16="http://schemas.microsoft.com/office/drawing/2014/main" val="287217328"/>
                    </a:ext>
                  </a:extLst>
                </a:gridCol>
                <a:gridCol w="658368">
                  <a:extLst>
                    <a:ext uri="{9D8B030D-6E8A-4147-A177-3AD203B41FA5}">
                      <a16:colId xmlns:a16="http://schemas.microsoft.com/office/drawing/2014/main" val="1328910434"/>
                    </a:ext>
                  </a:extLst>
                </a:gridCol>
                <a:gridCol w="658368">
                  <a:extLst>
                    <a:ext uri="{9D8B030D-6E8A-4147-A177-3AD203B41FA5}">
                      <a16:colId xmlns:a16="http://schemas.microsoft.com/office/drawing/2014/main" val="1938199268"/>
                    </a:ext>
                  </a:extLst>
                </a:gridCol>
                <a:gridCol w="658368">
                  <a:extLst>
                    <a:ext uri="{9D8B030D-6E8A-4147-A177-3AD203B41FA5}">
                      <a16:colId xmlns:a16="http://schemas.microsoft.com/office/drawing/2014/main" val="157298197"/>
                    </a:ext>
                  </a:extLst>
                </a:gridCol>
                <a:gridCol w="658368">
                  <a:extLst>
                    <a:ext uri="{9D8B030D-6E8A-4147-A177-3AD203B41FA5}">
                      <a16:colId xmlns:a16="http://schemas.microsoft.com/office/drawing/2014/main" val="3174879411"/>
                    </a:ext>
                  </a:extLst>
                </a:gridCol>
                <a:gridCol w="658368">
                  <a:extLst>
                    <a:ext uri="{9D8B030D-6E8A-4147-A177-3AD203B41FA5}">
                      <a16:colId xmlns:a16="http://schemas.microsoft.com/office/drawing/2014/main" val="3104691841"/>
                    </a:ext>
                  </a:extLst>
                </a:gridCol>
                <a:gridCol w="658368">
                  <a:extLst>
                    <a:ext uri="{9D8B030D-6E8A-4147-A177-3AD203B41FA5}">
                      <a16:colId xmlns:a16="http://schemas.microsoft.com/office/drawing/2014/main" val="149887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195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- 2017-05-30 20:18:32</a:t>
                      </a:r>
                      <a:r>
                        <a:rPr kumimoji="0" lang="es-ES" sz="1000" b="0" i="0" u="none" strike="noStrike" kern="1200" cap="none" spc="0" normalizeH="0" baseline="0" noProof="0">
                          <a:ln>
                            <a:noFill/>
                          </a:ln>
                          <a:solidFill>
                            <a:prstClr val="black"/>
                          </a:solidFill>
                          <a:effectLst/>
                          <a:uLnTx/>
                          <a:uFillTx/>
                          <a:latin typeface="+mn-lt"/>
                          <a:ea typeface="+mn-ea"/>
                          <a:cs typeface="+mn-cs"/>
                        </a:rPr>
                        <a:t>
Nuestra #GenteBHDLeon celebra la bendición de la Sucursal Baní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29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- 2017-05-17 18:22:49</a:t>
                      </a:r>
                      <a:r>
                        <a:rPr kumimoji="0" lang="es-ES" sz="1000" b="0" i="0" u="none" strike="noStrike" kern="1200" cap="none" spc="0" normalizeH="0" baseline="0" noProof="0">
                          <a:ln>
                            <a:noFill/>
                          </a:ln>
                          <a:solidFill>
                            <a:prstClr val="black"/>
                          </a:solidFill>
                          <a:effectLst/>
                          <a:uLnTx/>
                          <a:uFillTx/>
                          <a:latin typeface="+mn-lt"/>
                          <a:ea typeface="+mn-ea"/>
                          <a:cs typeface="+mn-cs"/>
                        </a:rPr>
                        <a:t>
#MujerMujer Vial.  Una selección de productos, con beneficios especiales para ti y tu vehículo. 
Feria #Fleximóvil del 18 al 21 de mayo del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025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- 2017-05-04 15:44:16</a:t>
                      </a:r>
                      <a:r>
                        <a:rPr kumimoji="0" lang="es-ES" sz="1000" b="0" i="0" u="none" strike="noStrike" kern="1200" cap="none" spc="0" normalizeH="0" baseline="0" noProof="0">
                          <a:ln>
                            <a:noFill/>
                          </a:ln>
                          <a:solidFill>
                            <a:prstClr val="black"/>
                          </a:solidFill>
                          <a:effectLst/>
                          <a:uLnTx/>
                          <a:uFillTx/>
                          <a:latin typeface="+mn-lt"/>
                          <a:ea typeface="+mn-ea"/>
                          <a:cs typeface="+mn-cs"/>
                        </a:rPr>
                        <a:t>
Cuando encuentras la nave que te enamora...
#Fleximóvil #MayThe4th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752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- 2017-05-28 12:05:37</a:t>
                      </a:r>
                      <a:r>
                        <a:rPr kumimoji="0" lang="es-ES" sz="1000" b="0" i="0" u="none" strike="noStrike" kern="1200" cap="none" spc="0" normalizeH="0" baseline="0" noProof="0">
                          <a:ln>
                            <a:noFill/>
                          </a:ln>
                          <a:solidFill>
                            <a:prstClr val="black"/>
                          </a:solidFill>
                          <a:effectLst/>
                          <a:uLnTx/>
                          <a:uFillTx/>
                          <a:latin typeface="+mn-lt"/>
                          <a:ea typeface="+mn-ea"/>
                          <a:cs typeface="+mn-cs"/>
                        </a:rPr>
                        <a:t>
Una madre es capaz de lograr lo mejor, y también de repetirlo.  Feliz Día de las Madres.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012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- 2017-05-16 14:00:09</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25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- 2017-05-02 14:00:09</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493070"/>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193438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217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8108053"/>
                    </a:ext>
                  </a:extLst>
                </a:gridCol>
                <a:gridCol w="658368">
                  <a:extLst>
                    <a:ext uri="{9D8B030D-6E8A-4147-A177-3AD203B41FA5}">
                      <a16:colId xmlns:a16="http://schemas.microsoft.com/office/drawing/2014/main" val="803419312"/>
                    </a:ext>
                  </a:extLst>
                </a:gridCol>
                <a:gridCol w="658368">
                  <a:extLst>
                    <a:ext uri="{9D8B030D-6E8A-4147-A177-3AD203B41FA5}">
                      <a16:colId xmlns:a16="http://schemas.microsoft.com/office/drawing/2014/main" val="3782589503"/>
                    </a:ext>
                  </a:extLst>
                </a:gridCol>
                <a:gridCol w="658368">
                  <a:extLst>
                    <a:ext uri="{9D8B030D-6E8A-4147-A177-3AD203B41FA5}">
                      <a16:colId xmlns:a16="http://schemas.microsoft.com/office/drawing/2014/main" val="1381316534"/>
                    </a:ext>
                  </a:extLst>
                </a:gridCol>
                <a:gridCol w="658368">
                  <a:extLst>
                    <a:ext uri="{9D8B030D-6E8A-4147-A177-3AD203B41FA5}">
                      <a16:colId xmlns:a16="http://schemas.microsoft.com/office/drawing/2014/main" val="248499532"/>
                    </a:ext>
                  </a:extLst>
                </a:gridCol>
                <a:gridCol w="658368">
                  <a:extLst>
                    <a:ext uri="{9D8B030D-6E8A-4147-A177-3AD203B41FA5}">
                      <a16:colId xmlns:a16="http://schemas.microsoft.com/office/drawing/2014/main" val="677190855"/>
                    </a:ext>
                  </a:extLst>
                </a:gridCol>
                <a:gridCol w="658368">
                  <a:extLst>
                    <a:ext uri="{9D8B030D-6E8A-4147-A177-3AD203B41FA5}">
                      <a16:colId xmlns:a16="http://schemas.microsoft.com/office/drawing/2014/main" val="1839265129"/>
                    </a:ext>
                  </a:extLst>
                </a:gridCol>
                <a:gridCol w="658368">
                  <a:extLst>
                    <a:ext uri="{9D8B030D-6E8A-4147-A177-3AD203B41FA5}">
                      <a16:colId xmlns:a16="http://schemas.microsoft.com/office/drawing/2014/main" val="95557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742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- 2017-05-21 13:00:04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52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- 2017-05-18 12:30:02</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606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17:00:04</a:t>
                      </a:r>
                      <a:r>
                        <a:rPr kumimoji="0" lang="es-ES" sz="1000" b="0" i="0" u="none" strike="noStrike" kern="1200" cap="none" spc="0" normalizeH="0" baseline="0" noProof="0">
                          <a:ln>
                            <a:noFill/>
                          </a:ln>
                          <a:solidFill>
                            <a:prstClr val="black"/>
                          </a:solidFill>
                          <a:effectLst/>
                          <a:uLnTx/>
                          <a:uFillTx/>
                          <a:latin typeface="+mn-lt"/>
                          <a:ea typeface="+mn-ea"/>
                          <a:cs typeface="+mn-cs"/>
                        </a:rPr>
                        <a:t>
El vehículo que te enamora espera por ti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903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- 2017-05-02 21:23:36</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Ágil y aprovecha las ofertas que tu Cuenta Nómina tiene para ti en Plaza Lama con planes de 6, 12 y 14 meses sin intereses y un 10% de descuento en mercancía seleccionada.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33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20:23:32</a:t>
                      </a:r>
                      <a:r>
                        <a:rPr kumimoji="0" lang="es-ES" sz="1000" b="0" i="0" u="none" strike="noStrike" kern="1200" cap="none" spc="0" normalizeH="0" baseline="0" noProof="0">
                          <a:ln>
                            <a:noFill/>
                          </a:ln>
                          <a:solidFill>
                            <a:prstClr val="black"/>
                          </a:solidFill>
                          <a:effectLst/>
                          <a:uLnTx/>
                          <a:uFillTx/>
                          <a:latin typeface="+mn-lt"/>
                          <a:ea typeface="+mn-ea"/>
                          <a:cs typeface="+mn-cs"/>
                        </a:rPr>
                        <a:t>
Apoyamos la fiesta dominicana de la música clásica y el talento de los jóvenes músicos porque creemos en el arte y la cultura como enfoque de nuestro compromiso social #FMSD2017 #FMSD #FundacionSinfonia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205024"/>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5569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4836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0526089"/>
                    </a:ext>
                  </a:extLst>
                </a:gridCol>
                <a:gridCol w="658368">
                  <a:extLst>
                    <a:ext uri="{9D8B030D-6E8A-4147-A177-3AD203B41FA5}">
                      <a16:colId xmlns:a16="http://schemas.microsoft.com/office/drawing/2014/main" val="4094655975"/>
                    </a:ext>
                  </a:extLst>
                </a:gridCol>
                <a:gridCol w="658368">
                  <a:extLst>
                    <a:ext uri="{9D8B030D-6E8A-4147-A177-3AD203B41FA5}">
                      <a16:colId xmlns:a16="http://schemas.microsoft.com/office/drawing/2014/main" val="1006396011"/>
                    </a:ext>
                  </a:extLst>
                </a:gridCol>
                <a:gridCol w="658368">
                  <a:extLst>
                    <a:ext uri="{9D8B030D-6E8A-4147-A177-3AD203B41FA5}">
                      <a16:colId xmlns:a16="http://schemas.microsoft.com/office/drawing/2014/main" val="2046223868"/>
                    </a:ext>
                  </a:extLst>
                </a:gridCol>
                <a:gridCol w="658368">
                  <a:extLst>
                    <a:ext uri="{9D8B030D-6E8A-4147-A177-3AD203B41FA5}">
                      <a16:colId xmlns:a16="http://schemas.microsoft.com/office/drawing/2014/main" val="1312767410"/>
                    </a:ext>
                  </a:extLst>
                </a:gridCol>
                <a:gridCol w="658368">
                  <a:extLst>
                    <a:ext uri="{9D8B030D-6E8A-4147-A177-3AD203B41FA5}">
                      <a16:colId xmlns:a16="http://schemas.microsoft.com/office/drawing/2014/main" val="2345266229"/>
                    </a:ext>
                  </a:extLst>
                </a:gridCol>
                <a:gridCol w="658368">
                  <a:extLst>
                    <a:ext uri="{9D8B030D-6E8A-4147-A177-3AD203B41FA5}">
                      <a16:colId xmlns:a16="http://schemas.microsoft.com/office/drawing/2014/main" val="3876172243"/>
                    </a:ext>
                  </a:extLst>
                </a:gridCol>
                <a:gridCol w="658368">
                  <a:extLst>
                    <a:ext uri="{9D8B030D-6E8A-4147-A177-3AD203B41FA5}">
                      <a16:colId xmlns:a16="http://schemas.microsoft.com/office/drawing/2014/main" val="164904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390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- 2017-05-18 14:45:02</a:t>
                      </a:r>
                      <a:r>
                        <a:rPr kumimoji="0" lang="es-ES" sz="1000" b="0" i="0" u="none" strike="noStrike" kern="1200" cap="none" spc="0" normalizeH="0" baseline="0" noProof="0">
                          <a:ln>
                            <a:noFill/>
                          </a:ln>
                          <a:solidFill>
                            <a:prstClr val="black"/>
                          </a:solidFill>
                          <a:effectLst/>
                          <a:uLnTx/>
                          <a:uFillTx/>
                          <a:latin typeface="+mn-lt"/>
                          <a:ea typeface="+mn-ea"/>
                          <a:cs typeface="+mn-cs"/>
                        </a:rPr>
                        <a:t>
El vehículo que te enamora espera por ti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425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- 2017-05-31 13:00:03</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763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- 2017-05-04 12:30:02</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002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- 2017-05-01 11:59:41</a:t>
                      </a:r>
                      <a:r>
                        <a:rPr kumimoji="0" lang="es-ES" sz="1000" b="0" i="0" u="none" strike="noStrike" kern="1200" cap="none" spc="0" normalizeH="0" baseline="0" noProof="0">
                          <a:ln>
                            <a:noFill/>
                          </a:ln>
                          <a:solidFill>
                            <a:prstClr val="black"/>
                          </a:solidFill>
                          <a:effectLst/>
                          <a:uLnTx/>
                          <a:uFillTx/>
                          <a:latin typeface="+mn-lt"/>
                          <a:ea typeface="+mn-ea"/>
                          <a:cs typeface="+mn-cs"/>
                        </a:rPr>
                        <a:t>
El trabajo es un rol central en la vida para los seres humanos y es el elemento principal para el desarrollo de las ideas.  #DiaDelTrabajo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38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- 2017-05-20 13:00:04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8879742"/>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530583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9999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496305"/>
                    </a:ext>
                  </a:extLst>
                </a:gridCol>
                <a:gridCol w="658368">
                  <a:extLst>
                    <a:ext uri="{9D8B030D-6E8A-4147-A177-3AD203B41FA5}">
                      <a16:colId xmlns:a16="http://schemas.microsoft.com/office/drawing/2014/main" val="2257961862"/>
                    </a:ext>
                  </a:extLst>
                </a:gridCol>
                <a:gridCol w="658368">
                  <a:extLst>
                    <a:ext uri="{9D8B030D-6E8A-4147-A177-3AD203B41FA5}">
                      <a16:colId xmlns:a16="http://schemas.microsoft.com/office/drawing/2014/main" val="3826474835"/>
                    </a:ext>
                  </a:extLst>
                </a:gridCol>
                <a:gridCol w="658368">
                  <a:extLst>
                    <a:ext uri="{9D8B030D-6E8A-4147-A177-3AD203B41FA5}">
                      <a16:colId xmlns:a16="http://schemas.microsoft.com/office/drawing/2014/main" val="3778622725"/>
                    </a:ext>
                  </a:extLst>
                </a:gridCol>
                <a:gridCol w="658368">
                  <a:extLst>
                    <a:ext uri="{9D8B030D-6E8A-4147-A177-3AD203B41FA5}">
                      <a16:colId xmlns:a16="http://schemas.microsoft.com/office/drawing/2014/main" val="2435053970"/>
                    </a:ext>
                  </a:extLst>
                </a:gridCol>
                <a:gridCol w="658368">
                  <a:extLst>
                    <a:ext uri="{9D8B030D-6E8A-4147-A177-3AD203B41FA5}">
                      <a16:colId xmlns:a16="http://schemas.microsoft.com/office/drawing/2014/main" val="4170531067"/>
                    </a:ext>
                  </a:extLst>
                </a:gridCol>
                <a:gridCol w="658368">
                  <a:extLst>
                    <a:ext uri="{9D8B030D-6E8A-4147-A177-3AD203B41FA5}">
                      <a16:colId xmlns:a16="http://schemas.microsoft.com/office/drawing/2014/main" val="4262907921"/>
                    </a:ext>
                  </a:extLst>
                </a:gridCol>
                <a:gridCol w="658368">
                  <a:extLst>
                    <a:ext uri="{9D8B030D-6E8A-4147-A177-3AD203B41FA5}">
                      <a16:colId xmlns:a16="http://schemas.microsoft.com/office/drawing/2014/main" val="137034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69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- 2017-05-19 22:15:22</a:t>
                      </a:r>
                      <a:r>
                        <a:rPr kumimoji="0" lang="es-ES" sz="1000" b="0" i="0" u="none" strike="noStrike" kern="1200" cap="none" spc="0" normalizeH="0" baseline="0" noProof="0">
                          <a:ln>
                            <a:noFill/>
                          </a:ln>
                          <a:solidFill>
                            <a:prstClr val="black"/>
                          </a:solidFill>
                          <a:effectLst/>
                          <a:uLnTx/>
                          <a:uFillTx/>
                          <a:latin typeface="+mn-lt"/>
                          <a:ea typeface="+mn-ea"/>
                          <a:cs typeface="+mn-cs"/>
                        </a:rPr>
                        <a:t>
¡La Feria #Fleximovil #BHDLeon anda flechando vehículos! Cambia el tuyo por el que realmente te enamora hasta el 21 de mayo en todos los concesionarios y dealers del pais!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848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- 2017-05-22 14:45:02</a:t>
                      </a:r>
                      <a:r>
                        <a:rPr kumimoji="0" lang="es-ES" sz="1000" b="0" i="0" u="none" strike="noStrike" kern="1200" cap="none" spc="0" normalizeH="0" baseline="0" noProof="0">
                          <a:ln>
                            <a:noFill/>
                          </a:ln>
                          <a:solidFill>
                            <a:prstClr val="black"/>
                          </a:solidFill>
                          <a:effectLst/>
                          <a:uLnTx/>
                          <a:uFillTx/>
                          <a:latin typeface="+mn-lt"/>
                          <a:ea typeface="+mn-ea"/>
                          <a:cs typeface="+mn-cs"/>
                        </a:rPr>
                        <a:t>
Ahorra desde un 96.2% en tu factura eléctrica con @AirSole y aprovecha nuestras ofertas de financiamiento con nuestros Préstamos Ágiles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32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12:30:02</a:t>
                      </a:r>
                      <a:r>
                        <a:rPr kumimoji="0" lang="es-ES" sz="1000" b="0" i="0" u="none" strike="noStrike" kern="1200" cap="none" spc="0" normalizeH="0" baseline="0" noProof="0">
                          <a:ln>
                            <a:noFill/>
                          </a:ln>
                          <a:solidFill>
                            <a:prstClr val="black"/>
                          </a:solidFill>
                          <a:effectLst/>
                          <a:uLnTx/>
                          <a:uFillTx/>
                          <a:latin typeface="+mn-lt"/>
                          <a:ea typeface="+mn-ea"/>
                          <a:cs typeface="+mn-cs"/>
                        </a:rPr>
                        <a:t>
En este mes de las madres aprovecha nuestros planes de 6 y 12 meses sin intereses en Rainbow Dominicana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222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- 2017-05-24 11:49:24</a:t>
                      </a:r>
                      <a:r>
                        <a:rPr kumimoji="0" lang="es-ES" sz="1000" b="0" i="0" u="none" strike="noStrike" kern="1200" cap="none" spc="0" normalizeH="0" baseline="0" noProof="0">
                          <a:ln>
                            <a:noFill/>
                          </a:ln>
                          <a:solidFill>
                            <a:prstClr val="black"/>
                          </a:solidFill>
                          <a:effectLst/>
                          <a:uLnTx/>
                          <a:uFillTx/>
                          <a:latin typeface="+mn-lt"/>
                          <a:ea typeface="+mn-ea"/>
                          <a:cs typeface="+mn-cs"/>
                        </a:rPr>
                        <a:t>
Margarita Cedeño de Fernández celebró el compromiso del Banco BHD León como entidad comercial referente para la mujer en el país y valoró como positivo los avances de la banca nacional en cuanto a la inclusión financiera. #AllStarsAcademy #GBAForWomen Global Banking Alliance for Women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146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- 2017-05-06 13:00:04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4721670"/>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163356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142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2573826"/>
                    </a:ext>
                  </a:extLst>
                </a:gridCol>
                <a:gridCol w="658368">
                  <a:extLst>
                    <a:ext uri="{9D8B030D-6E8A-4147-A177-3AD203B41FA5}">
                      <a16:colId xmlns:a16="http://schemas.microsoft.com/office/drawing/2014/main" val="3552582077"/>
                    </a:ext>
                  </a:extLst>
                </a:gridCol>
                <a:gridCol w="658368">
                  <a:extLst>
                    <a:ext uri="{9D8B030D-6E8A-4147-A177-3AD203B41FA5}">
                      <a16:colId xmlns:a16="http://schemas.microsoft.com/office/drawing/2014/main" val="107699619"/>
                    </a:ext>
                  </a:extLst>
                </a:gridCol>
                <a:gridCol w="658368">
                  <a:extLst>
                    <a:ext uri="{9D8B030D-6E8A-4147-A177-3AD203B41FA5}">
                      <a16:colId xmlns:a16="http://schemas.microsoft.com/office/drawing/2014/main" val="4161943204"/>
                    </a:ext>
                  </a:extLst>
                </a:gridCol>
                <a:gridCol w="658368">
                  <a:extLst>
                    <a:ext uri="{9D8B030D-6E8A-4147-A177-3AD203B41FA5}">
                      <a16:colId xmlns:a16="http://schemas.microsoft.com/office/drawing/2014/main" val="2182699112"/>
                    </a:ext>
                  </a:extLst>
                </a:gridCol>
                <a:gridCol w="658368">
                  <a:extLst>
                    <a:ext uri="{9D8B030D-6E8A-4147-A177-3AD203B41FA5}">
                      <a16:colId xmlns:a16="http://schemas.microsoft.com/office/drawing/2014/main" val="799488605"/>
                    </a:ext>
                  </a:extLst>
                </a:gridCol>
                <a:gridCol w="658368">
                  <a:extLst>
                    <a:ext uri="{9D8B030D-6E8A-4147-A177-3AD203B41FA5}">
                      <a16:colId xmlns:a16="http://schemas.microsoft.com/office/drawing/2014/main" val="3720999550"/>
                    </a:ext>
                  </a:extLst>
                </a:gridCol>
                <a:gridCol w="658368">
                  <a:extLst>
                    <a:ext uri="{9D8B030D-6E8A-4147-A177-3AD203B41FA5}">
                      <a16:colId xmlns:a16="http://schemas.microsoft.com/office/drawing/2014/main" val="165654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825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- 2017-05-30 13:45:02</a:t>
                      </a:r>
                      <a:r>
                        <a:rPr kumimoji="0" lang="es-ES" sz="1000" b="0" i="0" u="none" strike="noStrike" kern="1200" cap="none" spc="0" normalizeH="0" baseline="0" noProof="0">
                          <a:ln>
                            <a:noFill/>
                          </a:ln>
                          <a:solidFill>
                            <a:prstClr val="black"/>
                          </a:solidFill>
                          <a:effectLst/>
                          <a:uLnTx/>
                          <a:uFillTx/>
                          <a:latin typeface="+mn-lt"/>
                          <a:ea typeface="+mn-ea"/>
                          <a:cs typeface="+mn-cs"/>
                        </a:rPr>
                        <a:t>
Utiliza tu Tarjeta Mastercard BHD León en compras online y participa para uno de los 10 premios de tus compras online gratis por todo un año. Esta promoción es válida hasta el 31 de mayo de 2017.
Conoce más en http://mstr.cd/EcommerceMastercard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213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- 2017-05-04 14:45:02</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94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- 2017-05-10 14:45:02</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414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- 2017-05-12 19:21:40</a:t>
                      </a:r>
                      <a:r>
                        <a:rPr kumimoji="0" lang="es-ES" sz="1000" b="0" i="0" u="none" strike="noStrike" kern="1200" cap="none" spc="0" normalizeH="0" baseline="0" noProof="0">
                          <a:ln>
                            <a:noFill/>
                          </a:ln>
                          <a:solidFill>
                            <a:prstClr val="black"/>
                          </a:solidFill>
                          <a:effectLst/>
                          <a:uLnTx/>
                          <a:uFillTx/>
                          <a:latin typeface="+mn-lt"/>
                          <a:ea typeface="+mn-ea"/>
                          <a:cs typeface="+mn-cs"/>
                        </a:rPr>
                        <a:t>
#LatePost.  Disfruta la fiesta dominicana de la música clásica #FMSD2017 #FMSD #FundacionSinfonia #BHDLeon #MejoraTuMundo
#CompromisoSocial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547669"/>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06984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22093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8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45554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42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643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0923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695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6721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5746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685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4204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8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3333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9016309"/>
                    </a:ext>
                  </a:extLst>
                </a:gridCol>
                <a:gridCol w="2468880">
                  <a:extLst>
                    <a:ext uri="{9D8B030D-6E8A-4147-A177-3AD203B41FA5}">
                      <a16:colId xmlns:a16="http://schemas.microsoft.com/office/drawing/2014/main" val="3787804304"/>
                    </a:ext>
                  </a:extLst>
                </a:gridCol>
                <a:gridCol w="822960">
                  <a:extLst>
                    <a:ext uri="{9D8B030D-6E8A-4147-A177-3AD203B41FA5}">
                      <a16:colId xmlns:a16="http://schemas.microsoft.com/office/drawing/2014/main" val="1920257833"/>
                    </a:ext>
                  </a:extLst>
                </a:gridCol>
                <a:gridCol w="822960">
                  <a:extLst>
                    <a:ext uri="{9D8B030D-6E8A-4147-A177-3AD203B41FA5}">
                      <a16:colId xmlns:a16="http://schemas.microsoft.com/office/drawing/2014/main" val="718476712"/>
                    </a:ext>
                  </a:extLst>
                </a:gridCol>
                <a:gridCol w="822960">
                  <a:extLst>
                    <a:ext uri="{9D8B030D-6E8A-4147-A177-3AD203B41FA5}">
                      <a16:colId xmlns:a16="http://schemas.microsoft.com/office/drawing/2014/main" val="53301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3631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0846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Elvia 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07165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Fausto Josmer Antomarchi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6941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Jean Carlos de la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771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Leonarda Hernandez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733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Nellyi Carias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9790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Teresa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0903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Edwin Doctorado Guerrero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9733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Casadra Cabrera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4719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Liberada Awilda Manzueta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27548188"/>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154201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6917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3794295"/>
                    </a:ext>
                  </a:extLst>
                </a:gridCol>
                <a:gridCol w="2468880">
                  <a:extLst>
                    <a:ext uri="{9D8B030D-6E8A-4147-A177-3AD203B41FA5}">
                      <a16:colId xmlns:a16="http://schemas.microsoft.com/office/drawing/2014/main" val="106934379"/>
                    </a:ext>
                  </a:extLst>
                </a:gridCol>
                <a:gridCol w="822960">
                  <a:extLst>
                    <a:ext uri="{9D8B030D-6E8A-4147-A177-3AD203B41FA5}">
                      <a16:colId xmlns:a16="http://schemas.microsoft.com/office/drawing/2014/main" val="2648372737"/>
                    </a:ext>
                  </a:extLst>
                </a:gridCol>
                <a:gridCol w="822960">
                  <a:extLst>
                    <a:ext uri="{9D8B030D-6E8A-4147-A177-3AD203B41FA5}">
                      <a16:colId xmlns:a16="http://schemas.microsoft.com/office/drawing/2014/main" val="3810899401"/>
                    </a:ext>
                  </a:extLst>
                </a:gridCol>
                <a:gridCol w="822960">
                  <a:extLst>
                    <a:ext uri="{9D8B030D-6E8A-4147-A177-3AD203B41FA5}">
                      <a16:colId xmlns:a16="http://schemas.microsoft.com/office/drawing/2014/main" val="9357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5807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Delghi Nova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5900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Nicasia Paulino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2068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Antonio Aponte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8870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5522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Rainbow Dominicana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22317055"/>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8555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62184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138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854</Words>
  <Application>Microsoft Office PowerPoint</Application>
  <PresentationFormat>On-screen Show (4:3)</PresentationFormat>
  <Paragraphs>402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5</vt:lpstr>
      <vt:lpstr>Facebook Own Posts Table - 2 of 5</vt:lpstr>
      <vt:lpstr>Facebook Own Posts Table - 3 of 5</vt:lpstr>
      <vt:lpstr>Facebook Own Posts Table - 4 of 5</vt:lpstr>
      <vt:lpstr>Facebook Own Posts Table - 5 of 5</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2017-06-07T23:08:24Z</dcterms:created>
  <dcterms:modified xsi:type="dcterms:W3CDTF">2017-06-07T23:09:10Z</dcterms:modified>
</cp:coreProperties>
</file>