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1-4A4B-9EAE-CE5562264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922384"/>
        <c:axId val="292921400"/>
      </c:radarChart>
      <c:catAx>
        <c:axId val="29292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1400"/>
        <c:crosses val="autoZero"/>
        <c:auto val="1"/>
        <c:lblAlgn val="ctr"/>
        <c:lblOffset val="100"/>
        <c:noMultiLvlLbl val="0"/>
      </c:catAx>
      <c:valAx>
        <c:axId val="29292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1496</c:v>
                </c:pt>
                <c:pt idx="1">
                  <c:v>1497</c:v>
                </c:pt>
                <c:pt idx="2">
                  <c:v>1499</c:v>
                </c:pt>
                <c:pt idx="3">
                  <c:v>1499</c:v>
                </c:pt>
                <c:pt idx="4">
                  <c:v>1500</c:v>
                </c:pt>
                <c:pt idx="5">
                  <c:v>1500</c:v>
                </c:pt>
                <c:pt idx="6">
                  <c:v>1502</c:v>
                </c:pt>
                <c:pt idx="7">
                  <c:v>1505</c:v>
                </c:pt>
                <c:pt idx="8">
                  <c:v>1509</c:v>
                </c:pt>
                <c:pt idx="9">
                  <c:v>1514</c:v>
                </c:pt>
                <c:pt idx="10">
                  <c:v>1515</c:v>
                </c:pt>
                <c:pt idx="11">
                  <c:v>1525</c:v>
                </c:pt>
                <c:pt idx="12">
                  <c:v>1538</c:v>
                </c:pt>
                <c:pt idx="13">
                  <c:v>1550</c:v>
                </c:pt>
                <c:pt idx="14">
                  <c:v>1553</c:v>
                </c:pt>
                <c:pt idx="15">
                  <c:v>1554</c:v>
                </c:pt>
                <c:pt idx="16">
                  <c:v>1556</c:v>
                </c:pt>
                <c:pt idx="17">
                  <c:v>1559</c:v>
                </c:pt>
                <c:pt idx="18">
                  <c:v>1561</c:v>
                </c:pt>
                <c:pt idx="19">
                  <c:v>1560</c:v>
                </c:pt>
                <c:pt idx="20">
                  <c:v>1561</c:v>
                </c:pt>
                <c:pt idx="21">
                  <c:v>1563</c:v>
                </c:pt>
                <c:pt idx="22">
                  <c:v>1563</c:v>
                </c:pt>
                <c:pt idx="23">
                  <c:v>1568</c:v>
                </c:pt>
                <c:pt idx="24">
                  <c:v>1574</c:v>
                </c:pt>
                <c:pt idx="25">
                  <c:v>1577</c:v>
                </c:pt>
                <c:pt idx="26">
                  <c:v>1580</c:v>
                </c:pt>
                <c:pt idx="27">
                  <c:v>1579</c:v>
                </c:pt>
                <c:pt idx="28">
                  <c:v>1580</c:v>
                </c:pt>
                <c:pt idx="29">
                  <c:v>1584</c:v>
                </c:pt>
                <c:pt idx="30">
                  <c:v>1584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B9-4191-9DF1-4F4BF7BEB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21984"/>
        <c:axId val="295122640"/>
      </c:lineChart>
      <c:catAx>
        <c:axId val="29512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2640"/>
        <c:crosses val="autoZero"/>
        <c:auto val="1"/>
        <c:lblAlgn val="ctr"/>
        <c:lblOffset val="100"/>
        <c:noMultiLvlLbl val="0"/>
      </c:catAx>
      <c:valAx>
        <c:axId val="29512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B-45BA-943E-C75A9513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20672"/>
        <c:axId val="295121328"/>
      </c:barChart>
      <c:catAx>
        <c:axId val="2951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1328"/>
        <c:crosses val="autoZero"/>
        <c:auto val="1"/>
        <c:lblAlgn val="ctr"/>
        <c:lblOffset val="100"/>
        <c:noMultiLvlLbl val="0"/>
      </c:catAx>
      <c:valAx>
        <c:axId val="29512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4D-4ED9-9B66-EF818FE25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89184"/>
        <c:axId val="293183280"/>
      </c:lineChart>
      <c:catAx>
        <c:axId val="29318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3280"/>
        <c:crosses val="autoZero"/>
        <c:auto val="1"/>
        <c:lblAlgn val="ctr"/>
        <c:lblOffset val="100"/>
        <c:noMultiLvlLbl val="0"/>
      </c:catAx>
      <c:valAx>
        <c:axId val="29318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3.9636127355426001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3.1189083820663002</c:v>
                </c:pt>
                <c:pt idx="14">
                  <c:v>2.9889538661468</c:v>
                </c:pt>
                <c:pt idx="15">
                  <c:v>3.8336582196230999</c:v>
                </c:pt>
                <c:pt idx="16">
                  <c:v>5.0682261208577</c:v>
                </c:pt>
                <c:pt idx="17">
                  <c:v>0</c:v>
                </c:pt>
                <c:pt idx="18">
                  <c:v>2.7940220922677002</c:v>
                </c:pt>
                <c:pt idx="19">
                  <c:v>0</c:v>
                </c:pt>
                <c:pt idx="20">
                  <c:v>0</c:v>
                </c:pt>
                <c:pt idx="21">
                  <c:v>4.6133853151397002</c:v>
                </c:pt>
                <c:pt idx="22">
                  <c:v>0</c:v>
                </c:pt>
                <c:pt idx="23">
                  <c:v>5.4580896686160001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B-47EF-8BD3-86A993DF3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87872"/>
        <c:axId val="293190168"/>
      </c:lineChart>
      <c:catAx>
        <c:axId val="29318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0168"/>
        <c:crosses val="autoZero"/>
        <c:auto val="1"/>
        <c:lblAlgn val="ctr"/>
        <c:lblOffset val="100"/>
        <c:noMultiLvlLbl val="0"/>
      </c:catAx>
      <c:valAx>
        <c:axId val="29319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E-4DFD-888E-752D223A2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188528"/>
        <c:axId val="293185248"/>
      </c:barChart>
      <c:catAx>
        <c:axId val="29318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5248"/>
        <c:crosses val="autoZero"/>
        <c:auto val="1"/>
        <c:lblAlgn val="ctr"/>
        <c:lblOffset val="100"/>
        <c:noMultiLvlLbl val="0"/>
      </c:catAx>
      <c:valAx>
        <c:axId val="29318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3.6061758205968002</c:v>
                </c:pt>
                <c:pt idx="1">
                  <c:v>5.0756012801198001</c:v>
                </c:pt>
                <c:pt idx="2">
                  <c:v>3.6424490809736998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A-41F1-8E4F-D2712632C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97504"/>
        <c:axId val="297399800"/>
      </c:barChart>
      <c:catAx>
        <c:axId val="29739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9800"/>
        <c:crosses val="autoZero"/>
        <c:auto val="1"/>
        <c:lblAlgn val="ctr"/>
        <c:lblOffset val="100"/>
        <c:noMultiLvlLbl val="0"/>
      </c:catAx>
      <c:valAx>
        <c:axId val="29739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9-4592-A899-D492B1BE35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49-4592-A899-D492B1BE35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49-4592-A899-D492B1BE3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401768"/>
        <c:axId val="297402096"/>
      </c:barChart>
      <c:catAx>
        <c:axId val="29740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2096"/>
        <c:crosses val="autoZero"/>
        <c:auto val="1"/>
        <c:lblAlgn val="ctr"/>
        <c:lblOffset val="100"/>
        <c:noMultiLvlLbl val="0"/>
      </c:catAx>
      <c:valAx>
        <c:axId val="29740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3.9935064935065001</c:v>
                </c:pt>
                <c:pt idx="1">
                  <c:v>4.5129870129869998</c:v>
                </c:pt>
                <c:pt idx="2">
                  <c:v>3.5281385281384998</c:v>
                </c:pt>
                <c:pt idx="5">
                  <c:v>3.9610389610390002</c:v>
                </c:pt>
                <c:pt idx="6">
                  <c:v>3.1168831168831002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5-418C-87F0-B7CAFDE6E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23368"/>
        <c:axId val="296606120"/>
      </c:barChart>
      <c:catAx>
        <c:axId val="29292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06120"/>
        <c:crosses val="autoZero"/>
        <c:auto val="1"/>
        <c:lblAlgn val="ctr"/>
        <c:lblOffset val="100"/>
        <c:noMultiLvlLbl val="0"/>
      </c:catAx>
      <c:valAx>
        <c:axId val="29660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B-4EFF-92E8-B2CD3EBDE3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FB-4EFF-92E8-B2CD3EBDE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609072"/>
        <c:axId val="296603824"/>
      </c:barChart>
      <c:catAx>
        <c:axId val="29660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03824"/>
        <c:crosses val="autoZero"/>
        <c:auto val="1"/>
        <c:lblAlgn val="ctr"/>
        <c:lblOffset val="100"/>
        <c:noMultiLvlLbl val="0"/>
      </c:catAx>
      <c:valAx>
        <c:axId val="29660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0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4547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935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70401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94677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6094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509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04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1769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96528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81428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814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21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22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3.8262%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191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999991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277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045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957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3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892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3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118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93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6461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55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989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30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699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59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283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6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0386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47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56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05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614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0329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116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718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429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473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- 2017-05-13 23:03:59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cerramos la undécima versión de nuestro programa Siempre Socios, que nos permite motivar a jóvenes de diferentes sectores y conectarlos con el mundo de los negocios de manera real. #SiempreSocios es uno de los programas de responsabilidad social de mayor impacto, en el que más de 20 mil estudiantes de escuelas y colegios públicos y privados han sido beneficiados.
#SiempreSocios2017 | #EducaciónDeNegocios
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2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- 2017-05-01 15:16:48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día honramos el esfuerzo de la gente laboriosa que impulsa el desarrollo del país a través de su quehacer. #DiadelTrabajador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65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- 2017-05-09 16:18:01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jornada de #SiempreSocios2017 busca que los estudiantes conozcan desde dentro como opera una empresa de comercio al detalle.
#EducaciónDeNegocios | 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4081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149172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577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083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8130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9198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070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4002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0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- 2017-05-10 21:20:24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el recorrido por nuestras diferentes localidades los estudiantes tuvieron contacto con la operación de nuestras tiendas La Sirena, Super Pola y Aprezio, así como nuestros centros de distribución y planta panificadora. En la región Este los estudiantes tuvieron la oportunidad de visitar Multiplaza La Romana e Higüey. En estos centros nuestros colaboradores voluntarios compartieron sus conocimientos acerca de los procesos y actividades de nuestra empresa de venta al detalle.
#SiempreSocios2017 | #EducaciónDeNegocios
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5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- 2017-05-31 22:09:25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Hicimos entrega en Super Pola Sarasota de un aporte de RD$398,000.00 a Banco de Alimentos República Dominicana, correspondiente a la segunda versión de #EmpacadoresSolidarios, programa en el que nuestros ejecutivos salen de sus oficinas a tener contacto directo con nuestros clientes y a empacar sus compras, además de contribuir con los esfuerzos de esta fundación para reducir el hambre y la pérdida de alimentos en nuestro país. 
En estos momentos puedes encontrarte con uno de nuestros #EmpacadoresSolidarios en La Sirena Galería 360 y en La Sirena José Contreras. #RSC #ejecutivos #clientes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3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- 2017-05-09 14:15:17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los estudiantes que participan en el programa #SiempreSocios2017 visitan simultáneamente diferentes localidades de #GrupoRamos
#EducaciónDeNegocios | 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63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210883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675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3566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9065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7140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5800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013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1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- 2017-05-10 00:12:16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objetivo de estas visitas es que los estudiantes conozcan los procesos de nuestro negocio y tengan contacto con el mundo laboral.
#SiempreSocios2017 | #EducaciónDeNegocios
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4.0291%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0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- 2017-05-12 00:39:07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Compartimos algunas imágenes de la jornada de #SiempreSocios2017 que los estudiantes valoraron como positiva y útil para el inicio de su crecimiento profesional.
#SiempreSocios2017 | #EducaciónDeNegocios
@jadominicana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0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- 2017-05-31 17:19:01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parte del compromiso social con la ciudad de La Romana, por nuestra presencia con @tiendalasirena @multiplazalaromana continuamos apoyando a @fundacionsolca y compartimos su felicidad durante la celebración del Día de las Madres en la comunidad de Brisas del Mar, centro cultural que apadrinamos. 
En este y en los demás centros de la fundación: La Paz, María Trinidad Sánchez y Cumayasa, 100 niños y niñas son atendidos en salas de tareas con actividades de apoyo escolar y lectura; alrededor de 200 niños participan en campamentos bimensuales y 500 en los campamentos de verano. En el acto, los niños y niñas realizaron hermosas presentaciones artísticas para sus madres. #RSC #educación #Solidaridad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55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77033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48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7462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24562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734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8454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5441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1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- 2017-05-28 13:49:56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felicidades a todas las madres en su día! #diadelasmadres #madres #amor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218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504296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328</Words>
  <Application>Microsoft Office PowerPoint</Application>
  <PresentationFormat>On-screen Show (4:3)</PresentationFormat>
  <Paragraphs>132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2017-06-07T12:27:38Z</dcterms:created>
  <dcterms:modified xsi:type="dcterms:W3CDTF">2017-06-07T12:27:57Z</dcterms:modified>
</cp:coreProperties>
</file>