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20861</c:v>
                </c:pt>
                <c:pt idx="1">
                  <c:v>20878</c:v>
                </c:pt>
                <c:pt idx="2">
                  <c:v>20882</c:v>
                </c:pt>
                <c:pt idx="3">
                  <c:v>20882</c:v>
                </c:pt>
                <c:pt idx="4">
                  <c:v>20883</c:v>
                </c:pt>
                <c:pt idx="5">
                  <c:v>20890</c:v>
                </c:pt>
                <c:pt idx="6">
                  <c:v>20895</c:v>
                </c:pt>
                <c:pt idx="7">
                  <c:v>20897</c:v>
                </c:pt>
                <c:pt idx="8">
                  <c:v>20900</c:v>
                </c:pt>
                <c:pt idx="9">
                  <c:v>20906</c:v>
                </c:pt>
                <c:pt idx="10">
                  <c:v>20924</c:v>
                </c:pt>
                <c:pt idx="11">
                  <c:v>20934</c:v>
                </c:pt>
                <c:pt idx="12">
                  <c:v>20934</c:v>
                </c:pt>
                <c:pt idx="13">
                  <c:v>20935</c:v>
                </c:pt>
                <c:pt idx="14">
                  <c:v>20937</c:v>
                </c:pt>
                <c:pt idx="15">
                  <c:v>20937</c:v>
                </c:pt>
                <c:pt idx="16">
                  <c:v>20939</c:v>
                </c:pt>
                <c:pt idx="17">
                  <c:v>20939</c:v>
                </c:pt>
                <c:pt idx="18">
                  <c:v>20939</c:v>
                </c:pt>
                <c:pt idx="19">
                  <c:v>20940</c:v>
                </c:pt>
                <c:pt idx="20">
                  <c:v>20940</c:v>
                </c:pt>
                <c:pt idx="21">
                  <c:v>20943</c:v>
                </c:pt>
                <c:pt idx="22">
                  <c:v>20949</c:v>
                </c:pt>
                <c:pt idx="23">
                  <c:v>20953</c:v>
                </c:pt>
                <c:pt idx="24">
                  <c:v>20952</c:v>
                </c:pt>
                <c:pt idx="25">
                  <c:v>20958</c:v>
                </c:pt>
                <c:pt idx="26">
                  <c:v>20960</c:v>
                </c:pt>
                <c:pt idx="27">
                  <c:v>20968</c:v>
                </c:pt>
                <c:pt idx="28">
                  <c:v>20972</c:v>
                </c:pt>
                <c:pt idx="29">
                  <c:v>20978</c:v>
                </c:pt>
                <c:pt idx="30">
                  <c:v>20979</c:v>
                </c:pt>
              </c:numCache>
            </c:numRef>
          </c:val>
          <c:smooth val="0"/>
          <c:extLst>
            <c:ext xmlns:c16="http://schemas.microsoft.com/office/drawing/2014/chart" uri="{C3380CC4-5D6E-409C-BE32-E72D297353CC}">
              <c16:uniqueId val="{00000000-57E7-4AAE-A5D8-B4C07D113EC6}"/>
            </c:ext>
          </c:extLst>
        </c:ser>
        <c:dLbls>
          <c:showLegendKey val="0"/>
          <c:showVal val="0"/>
          <c:showCatName val="0"/>
          <c:showSerName val="0"/>
          <c:showPercent val="0"/>
          <c:showBubbleSize val="0"/>
        </c:dLbls>
        <c:smooth val="0"/>
        <c:axId val="281760184"/>
        <c:axId val="281757560"/>
      </c:lineChart>
      <c:catAx>
        <c:axId val="28176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57560"/>
        <c:crosses val="autoZero"/>
        <c:auto val="1"/>
        <c:lblAlgn val="ctr"/>
        <c:lblOffset val="100"/>
        <c:noMultiLvlLbl val="0"/>
      </c:catAx>
      <c:valAx>
        <c:axId val="28175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6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6</c:v>
                </c:pt>
                <c:pt idx="2">
                  <c:v>3</c:v>
                </c:pt>
                <c:pt idx="3">
                  <c:v>4</c:v>
                </c:pt>
                <c:pt idx="4">
                  <c:v>4</c:v>
                </c:pt>
                <c:pt idx="5">
                  <c:v>3</c:v>
                </c:pt>
                <c:pt idx="6">
                  <c:v>4</c:v>
                </c:pt>
              </c:numCache>
            </c:numRef>
          </c:val>
          <c:extLst>
            <c:ext xmlns:c16="http://schemas.microsoft.com/office/drawing/2014/chart" uri="{C3380CC4-5D6E-409C-BE32-E72D297353CC}">
              <c16:uniqueId val="{00000000-3C8A-4956-BAE3-AC10C1CDECB6}"/>
            </c:ext>
          </c:extLst>
        </c:ser>
        <c:dLbls>
          <c:showLegendKey val="0"/>
          <c:showVal val="0"/>
          <c:showCatName val="0"/>
          <c:showSerName val="0"/>
          <c:showPercent val="0"/>
          <c:showBubbleSize val="0"/>
        </c:dLbls>
        <c:gapWidth val="219"/>
        <c:overlap val="-27"/>
        <c:axId val="281758872"/>
        <c:axId val="281759528"/>
      </c:barChart>
      <c:catAx>
        <c:axId val="28175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59528"/>
        <c:crosses val="autoZero"/>
        <c:auto val="1"/>
        <c:lblAlgn val="ctr"/>
        <c:lblOffset val="100"/>
        <c:noMultiLvlLbl val="0"/>
      </c:catAx>
      <c:valAx>
        <c:axId val="28175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5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F15B-4826-AC58-88C371097D5D}"/>
            </c:ext>
          </c:extLst>
        </c:ser>
        <c:dLbls>
          <c:showLegendKey val="0"/>
          <c:showVal val="0"/>
          <c:showCatName val="0"/>
          <c:showSerName val="0"/>
          <c:showPercent val="0"/>
          <c:showBubbleSize val="0"/>
        </c:dLbls>
        <c:axId val="281481520"/>
        <c:axId val="281476272"/>
      </c:radarChart>
      <c:catAx>
        <c:axId val="28148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76272"/>
        <c:crosses val="autoZero"/>
        <c:auto val="1"/>
        <c:lblAlgn val="ctr"/>
        <c:lblOffset val="100"/>
        <c:noMultiLvlLbl val="0"/>
      </c:catAx>
      <c:valAx>
        <c:axId val="28147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14</c:v>
                </c:pt>
                <c:pt idx="1">
                  <c:v>17</c:v>
                </c:pt>
                <c:pt idx="2">
                  <c:v>4</c:v>
                </c:pt>
                <c:pt idx="3">
                  <c:v>0</c:v>
                </c:pt>
                <c:pt idx="4">
                  <c:v>1</c:v>
                </c:pt>
                <c:pt idx="5">
                  <c:v>7</c:v>
                </c:pt>
                <c:pt idx="6">
                  <c:v>5</c:v>
                </c:pt>
                <c:pt idx="7">
                  <c:v>2</c:v>
                </c:pt>
                <c:pt idx="8">
                  <c:v>3</c:v>
                </c:pt>
                <c:pt idx="9">
                  <c:v>6</c:v>
                </c:pt>
                <c:pt idx="10">
                  <c:v>18</c:v>
                </c:pt>
                <c:pt idx="11">
                  <c:v>10</c:v>
                </c:pt>
                <c:pt idx="12">
                  <c:v>0</c:v>
                </c:pt>
                <c:pt idx="13">
                  <c:v>1</c:v>
                </c:pt>
                <c:pt idx="14">
                  <c:v>2</c:v>
                </c:pt>
                <c:pt idx="15">
                  <c:v>0</c:v>
                </c:pt>
                <c:pt idx="16">
                  <c:v>2</c:v>
                </c:pt>
                <c:pt idx="17">
                  <c:v>0</c:v>
                </c:pt>
                <c:pt idx="18">
                  <c:v>0</c:v>
                </c:pt>
                <c:pt idx="19">
                  <c:v>1</c:v>
                </c:pt>
                <c:pt idx="20">
                  <c:v>0</c:v>
                </c:pt>
                <c:pt idx="21">
                  <c:v>3</c:v>
                </c:pt>
                <c:pt idx="22">
                  <c:v>6</c:v>
                </c:pt>
                <c:pt idx="23">
                  <c:v>4</c:v>
                </c:pt>
                <c:pt idx="24">
                  <c:v>-1</c:v>
                </c:pt>
                <c:pt idx="25">
                  <c:v>6</c:v>
                </c:pt>
                <c:pt idx="26">
                  <c:v>2</c:v>
                </c:pt>
                <c:pt idx="27">
                  <c:v>8</c:v>
                </c:pt>
                <c:pt idx="28">
                  <c:v>4</c:v>
                </c:pt>
                <c:pt idx="29">
                  <c:v>6</c:v>
                </c:pt>
                <c:pt idx="30">
                  <c:v>1</c:v>
                </c:pt>
              </c:numCache>
            </c:numRef>
          </c:val>
          <c:smooth val="0"/>
          <c:extLst>
            <c:ext xmlns:c16="http://schemas.microsoft.com/office/drawing/2014/chart" uri="{C3380CC4-5D6E-409C-BE32-E72D297353CC}">
              <c16:uniqueId val="{00000000-C245-40D6-82D5-493C1F13EA98}"/>
            </c:ext>
          </c:extLst>
        </c:ser>
        <c:dLbls>
          <c:showLegendKey val="0"/>
          <c:showVal val="0"/>
          <c:showCatName val="0"/>
          <c:showSerName val="0"/>
          <c:showPercent val="0"/>
          <c:showBubbleSize val="0"/>
        </c:dLbls>
        <c:smooth val="0"/>
        <c:axId val="281482176"/>
        <c:axId val="281483160"/>
      </c:lineChart>
      <c:catAx>
        <c:axId val="281482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3160"/>
        <c:crosses val="autoZero"/>
        <c:auto val="1"/>
        <c:lblAlgn val="ctr"/>
        <c:lblOffset val="100"/>
        <c:noMultiLvlLbl val="0"/>
      </c:catAx>
      <c:valAx>
        <c:axId val="2814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8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0.38400254939452</c:v>
                </c:pt>
                <c:pt idx="1">
                  <c:v>5.2581261950286999E-2</c:v>
                </c:pt>
                <c:pt idx="2">
                  <c:v>0.26577437858509001</c:v>
                </c:pt>
                <c:pt idx="3">
                  <c:v>0.13384321223709</c:v>
                </c:pt>
                <c:pt idx="4">
                  <c:v>0.27884002549394998</c:v>
                </c:pt>
                <c:pt idx="5">
                  <c:v>0.25812619502868001</c:v>
                </c:pt>
                <c:pt idx="6">
                  <c:v>0.17208413001912001</c:v>
                </c:pt>
              </c:numCache>
            </c:numRef>
          </c:val>
          <c:extLst>
            <c:ext xmlns:c16="http://schemas.microsoft.com/office/drawing/2014/chart" uri="{C3380CC4-5D6E-409C-BE32-E72D297353CC}">
              <c16:uniqueId val="{00000000-4986-4074-A0F0-19D64C44A286}"/>
            </c:ext>
          </c:extLst>
        </c:ser>
        <c:dLbls>
          <c:showLegendKey val="0"/>
          <c:showVal val="0"/>
          <c:showCatName val="0"/>
          <c:showSerName val="0"/>
          <c:showPercent val="0"/>
          <c:showBubbleSize val="0"/>
        </c:dLbls>
        <c:gapWidth val="219"/>
        <c:overlap val="-27"/>
        <c:axId val="284651032"/>
        <c:axId val="284656936"/>
      </c:barChart>
      <c:catAx>
        <c:axId val="28465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56936"/>
        <c:crosses val="autoZero"/>
        <c:auto val="1"/>
        <c:lblAlgn val="ctr"/>
        <c:lblOffset val="100"/>
        <c:noMultiLvlLbl val="0"/>
      </c:catAx>
      <c:valAx>
        <c:axId val="28465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5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strRef>
              <c:f>Sheet1!$A$2:$A$32</c:f>
              <c:strCache>
                <c:ptCount val="31"/>
                <c:pt idx="0">
                  <c:v>1/5/2017</c:v>
                </c:pt>
                <c:pt idx="1">
                  <c:v>2/5/2017</c:v>
                </c:pt>
                <c:pt idx="2">
                  <c:v>3/5/2017</c:v>
                </c:pt>
                <c:pt idx="3">
                  <c:v>4/5/2017</c:v>
                </c:pt>
                <c:pt idx="4">
                  <c:v>5/5/2017</c:v>
                </c:pt>
                <c:pt idx="5">
                  <c:v>6/5/2017</c:v>
                </c:pt>
                <c:pt idx="6">
                  <c:v>7/5/2017</c:v>
                </c:pt>
                <c:pt idx="7">
                  <c:v>8/5/2017</c:v>
                </c:pt>
                <c:pt idx="8">
                  <c:v>9/5/2017</c:v>
                </c:pt>
                <c:pt idx="9">
                  <c:v>10/5/2017</c:v>
                </c:pt>
                <c:pt idx="10">
                  <c:v>11/5/2017</c:v>
                </c:pt>
                <c:pt idx="11">
                  <c:v>12/5/2017</c:v>
                </c:pt>
                <c:pt idx="12">
                  <c:v>13/05/2017</c:v>
                </c:pt>
                <c:pt idx="13">
                  <c:v>14/05/2017</c:v>
                </c:pt>
                <c:pt idx="14">
                  <c:v>15/05/2017</c:v>
                </c:pt>
                <c:pt idx="15">
                  <c:v>16/05/2017</c:v>
                </c:pt>
                <c:pt idx="16">
                  <c:v>17/05/2017</c:v>
                </c:pt>
                <c:pt idx="17">
                  <c:v>18/05/2017</c:v>
                </c:pt>
                <c:pt idx="18">
                  <c:v>19/05/2017</c:v>
                </c:pt>
                <c:pt idx="19">
                  <c:v>20/05/2017</c:v>
                </c:pt>
                <c:pt idx="20">
                  <c:v>21/05/2017</c:v>
                </c:pt>
                <c:pt idx="21">
                  <c:v>22/05/2017</c:v>
                </c:pt>
                <c:pt idx="22">
                  <c:v>23/05/2017</c:v>
                </c:pt>
                <c:pt idx="23">
                  <c:v>24/05/2017</c:v>
                </c:pt>
                <c:pt idx="24">
                  <c:v>25/05/2017</c:v>
                </c:pt>
                <c:pt idx="25">
                  <c:v>26/05/2017</c:v>
                </c:pt>
                <c:pt idx="26">
                  <c:v>27/05/2017</c:v>
                </c:pt>
                <c:pt idx="27">
                  <c:v>28/05/2017</c:v>
                </c:pt>
                <c:pt idx="28">
                  <c:v>29/05/2017</c:v>
                </c:pt>
                <c:pt idx="29">
                  <c:v>30/05/2017</c:v>
                </c:pt>
                <c:pt idx="30">
                  <c:v>31/05/2017</c:v>
                </c:pt>
              </c:strCache>
            </c:strRef>
          </c:cat>
          <c:val>
            <c:numRef>
              <c:f>Sheet1!$B$2:$B$32</c:f>
              <c:numCache>
                <c:formatCode>General</c:formatCode>
                <c:ptCount val="31"/>
                <c:pt idx="0">
                  <c:v>1</c:v>
                </c:pt>
                <c:pt idx="1">
                  <c:v>0</c:v>
                </c:pt>
                <c:pt idx="2">
                  <c:v>0</c:v>
                </c:pt>
                <c:pt idx="3">
                  <c:v>0</c:v>
                </c:pt>
                <c:pt idx="4">
                  <c:v>2</c:v>
                </c:pt>
                <c:pt idx="5">
                  <c:v>0</c:v>
                </c:pt>
                <c:pt idx="6">
                  <c:v>0</c:v>
                </c:pt>
                <c:pt idx="7">
                  <c:v>0</c:v>
                </c:pt>
                <c:pt idx="8">
                  <c:v>0</c:v>
                </c:pt>
                <c:pt idx="9">
                  <c:v>2</c:v>
                </c:pt>
                <c:pt idx="10">
                  <c:v>2</c:v>
                </c:pt>
                <c:pt idx="11">
                  <c:v>0</c:v>
                </c:pt>
                <c:pt idx="12">
                  <c:v>1</c:v>
                </c:pt>
                <c:pt idx="13">
                  <c:v>0</c:v>
                </c:pt>
                <c:pt idx="14">
                  <c:v>1</c:v>
                </c:pt>
                <c:pt idx="15">
                  <c:v>0</c:v>
                </c:pt>
                <c:pt idx="16">
                  <c:v>1</c:v>
                </c:pt>
                <c:pt idx="17">
                  <c:v>0</c:v>
                </c:pt>
                <c:pt idx="18">
                  <c:v>0</c:v>
                </c:pt>
                <c:pt idx="19">
                  <c:v>0</c:v>
                </c:pt>
                <c:pt idx="20">
                  <c:v>0</c:v>
                </c:pt>
                <c:pt idx="21">
                  <c:v>1</c:v>
                </c:pt>
                <c:pt idx="22">
                  <c:v>2</c:v>
                </c:pt>
                <c:pt idx="23">
                  <c:v>0</c:v>
                </c:pt>
                <c:pt idx="24">
                  <c:v>0</c:v>
                </c:pt>
                <c:pt idx="25">
                  <c:v>1</c:v>
                </c:pt>
                <c:pt idx="26">
                  <c:v>0</c:v>
                </c:pt>
                <c:pt idx="27">
                  <c:v>1</c:v>
                </c:pt>
                <c:pt idx="28">
                  <c:v>0</c:v>
                </c:pt>
                <c:pt idx="29">
                  <c:v>0</c:v>
                </c:pt>
                <c:pt idx="30">
                  <c:v>2</c:v>
                </c:pt>
              </c:numCache>
            </c:numRef>
          </c:val>
          <c:smooth val="0"/>
          <c:extLst>
            <c:ext xmlns:c16="http://schemas.microsoft.com/office/drawing/2014/chart" uri="{C3380CC4-5D6E-409C-BE32-E72D297353CC}">
              <c16:uniqueId val="{00000000-B1F6-448C-AEB0-EA85115C6A04}"/>
            </c:ext>
          </c:extLst>
        </c:ser>
        <c:dLbls>
          <c:showLegendKey val="0"/>
          <c:showVal val="0"/>
          <c:showCatName val="0"/>
          <c:showSerName val="0"/>
          <c:showPercent val="0"/>
          <c:showBubbleSize val="0"/>
        </c:dLbls>
        <c:smooth val="0"/>
        <c:axId val="284657920"/>
        <c:axId val="284656608"/>
      </c:lineChart>
      <c:catAx>
        <c:axId val="28465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56608"/>
        <c:crosses val="autoZero"/>
        <c:auto val="1"/>
        <c:lblAlgn val="ctr"/>
        <c:lblOffset val="100"/>
        <c:noMultiLvlLbl val="0"/>
      </c:catAx>
      <c:valAx>
        <c:axId val="28465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5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5</c:v>
                </c:pt>
                <c:pt idx="3">
                  <c:v>2</c:v>
                </c:pt>
                <c:pt idx="4">
                  <c:v>3</c:v>
                </c:pt>
                <c:pt idx="5">
                  <c:v>1</c:v>
                </c:pt>
                <c:pt idx="6">
                  <c:v>1</c:v>
                </c:pt>
              </c:numCache>
            </c:numRef>
          </c:val>
          <c:extLst>
            <c:ext xmlns:c16="http://schemas.microsoft.com/office/drawing/2014/chart" uri="{C3380CC4-5D6E-409C-BE32-E72D297353CC}">
              <c16:uniqueId val="{00000000-3CC7-41B2-A430-E5F1D420F312}"/>
            </c:ext>
          </c:extLst>
        </c:ser>
        <c:dLbls>
          <c:showLegendKey val="0"/>
          <c:showVal val="0"/>
          <c:showCatName val="0"/>
          <c:showSerName val="0"/>
          <c:showPercent val="0"/>
          <c:showBubbleSize val="0"/>
        </c:dLbls>
        <c:gapWidth val="219"/>
        <c:overlap val="-27"/>
        <c:axId val="345787024"/>
        <c:axId val="345785384"/>
      </c:barChart>
      <c:catAx>
        <c:axId val="34578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5384"/>
        <c:crosses val="autoZero"/>
        <c:auto val="1"/>
        <c:lblAlgn val="ctr"/>
        <c:lblOffset val="100"/>
        <c:noMultiLvlLbl val="0"/>
      </c:catAx>
      <c:valAx>
        <c:axId val="34578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8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1</c:v>
                </c:pt>
              </c:numCache>
            </c:numRef>
          </c:val>
          <c:extLst>
            <c:ext xmlns:c16="http://schemas.microsoft.com/office/drawing/2014/chart" uri="{C3380CC4-5D6E-409C-BE32-E72D297353CC}">
              <c16:uniqueId val="{00000000-30BB-4A96-BA06-22A3ED0A687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13</c:v>
                </c:pt>
              </c:numCache>
            </c:numRef>
          </c:val>
          <c:extLst>
            <c:ext xmlns:c16="http://schemas.microsoft.com/office/drawing/2014/chart" uri="{C3380CC4-5D6E-409C-BE32-E72D297353CC}">
              <c16:uniqueId val="{00000001-30BB-4A96-BA06-22A3ED0A687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3</c:v>
                </c:pt>
              </c:numCache>
            </c:numRef>
          </c:val>
          <c:extLst>
            <c:ext xmlns:c16="http://schemas.microsoft.com/office/drawing/2014/chart" uri="{C3380CC4-5D6E-409C-BE32-E72D297353CC}">
              <c16:uniqueId val="{00000002-30BB-4A96-BA06-22A3ED0A687D}"/>
            </c:ext>
          </c:extLst>
        </c:ser>
        <c:dLbls>
          <c:showLegendKey val="0"/>
          <c:showVal val="0"/>
          <c:showCatName val="0"/>
          <c:showSerName val="0"/>
          <c:showPercent val="0"/>
          <c:showBubbleSize val="0"/>
        </c:dLbls>
        <c:gapWidth val="150"/>
        <c:overlap val="100"/>
        <c:axId val="236242672"/>
        <c:axId val="236243000"/>
      </c:barChart>
      <c:catAx>
        <c:axId val="23624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243000"/>
        <c:crosses val="autoZero"/>
        <c:auto val="1"/>
        <c:lblAlgn val="ctr"/>
        <c:lblOffset val="100"/>
        <c:noMultiLvlLbl val="0"/>
      </c:catAx>
      <c:valAx>
        <c:axId val="236243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24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0.50686176062735999</c:v>
                </c:pt>
                <c:pt idx="1">
                  <c:v>0</c:v>
                </c:pt>
                <c:pt idx="2">
                  <c:v>0</c:v>
                </c:pt>
                <c:pt idx="3">
                  <c:v>0</c:v>
                </c:pt>
                <c:pt idx="4">
                  <c:v>0</c:v>
                </c:pt>
                <c:pt idx="5">
                  <c:v>0</c:v>
                </c:pt>
                <c:pt idx="6">
                  <c:v>0</c:v>
                </c:pt>
                <c:pt idx="7">
                  <c:v>0</c:v>
                </c:pt>
                <c:pt idx="8">
                  <c:v>0</c:v>
                </c:pt>
                <c:pt idx="9">
                  <c:v>0</c:v>
                </c:pt>
                <c:pt idx="10">
                  <c:v>0</c:v>
                </c:pt>
                <c:pt idx="11">
                  <c:v>0</c:v>
                </c:pt>
                <c:pt idx="12">
                  <c:v>0.49968918854300998</c:v>
                </c:pt>
                <c:pt idx="13">
                  <c:v>0.17214173002439001</c:v>
                </c:pt>
                <c:pt idx="14">
                  <c:v>8.6070865012193007E-2</c:v>
                </c:pt>
                <c:pt idx="15">
                  <c:v>0.18808077910071999</c:v>
                </c:pt>
                <c:pt idx="16">
                  <c:v>0.10280686654234</c:v>
                </c:pt>
                <c:pt idx="17">
                  <c:v>0</c:v>
                </c:pt>
                <c:pt idx="18">
                  <c:v>0</c:v>
                </c:pt>
                <c:pt idx="19">
                  <c:v>0.25821259503658001</c:v>
                </c:pt>
                <c:pt idx="20">
                  <c:v>0.32993831588007</c:v>
                </c:pt>
                <c:pt idx="21">
                  <c:v>0.21836497234575</c:v>
                </c:pt>
                <c:pt idx="22">
                  <c:v>0</c:v>
                </c:pt>
                <c:pt idx="23">
                  <c:v>0.25821259503658001</c:v>
                </c:pt>
              </c:numCache>
            </c:numRef>
          </c:val>
          <c:smooth val="0"/>
          <c:extLst>
            <c:ext xmlns:c16="http://schemas.microsoft.com/office/drawing/2014/chart" uri="{C3380CC4-5D6E-409C-BE32-E72D297353CC}">
              <c16:uniqueId val="{00000000-0FF7-4C7A-9E66-EE270D5C1924}"/>
            </c:ext>
          </c:extLst>
        </c:ser>
        <c:dLbls>
          <c:showLegendKey val="0"/>
          <c:showVal val="0"/>
          <c:showCatName val="0"/>
          <c:showSerName val="0"/>
          <c:showPercent val="0"/>
          <c:showBubbleSize val="0"/>
        </c:dLbls>
        <c:smooth val="0"/>
        <c:axId val="344131280"/>
        <c:axId val="344134560"/>
      </c:lineChart>
      <c:catAx>
        <c:axId val="34413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34560"/>
        <c:crosses val="autoZero"/>
        <c:auto val="1"/>
        <c:lblAlgn val="ctr"/>
        <c:lblOffset val="100"/>
        <c:noMultiLvlLbl val="0"/>
      </c:catAx>
      <c:valAx>
        <c:axId val="34413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3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2</c:v>
                </c:pt>
                <c:pt idx="13">
                  <c:v>1</c:v>
                </c:pt>
                <c:pt idx="14">
                  <c:v>2</c:v>
                </c:pt>
                <c:pt idx="15">
                  <c:v>3</c:v>
                </c:pt>
                <c:pt idx="16">
                  <c:v>2</c:v>
                </c:pt>
                <c:pt idx="17">
                  <c:v>0</c:v>
                </c:pt>
                <c:pt idx="18">
                  <c:v>0</c:v>
                </c:pt>
                <c:pt idx="19">
                  <c:v>1</c:v>
                </c:pt>
                <c:pt idx="20">
                  <c:v>1</c:v>
                </c:pt>
                <c:pt idx="21">
                  <c:v>3</c:v>
                </c:pt>
                <c:pt idx="22">
                  <c:v>0</c:v>
                </c:pt>
                <c:pt idx="23">
                  <c:v>1</c:v>
                </c:pt>
              </c:numCache>
            </c:numRef>
          </c:val>
          <c:smooth val="0"/>
          <c:extLst>
            <c:ext xmlns:c16="http://schemas.microsoft.com/office/drawing/2014/chart" uri="{C3380CC4-5D6E-409C-BE32-E72D297353CC}">
              <c16:uniqueId val="{00000000-F99C-40E9-9C96-0AB520594DBE}"/>
            </c:ext>
          </c:extLst>
        </c:ser>
        <c:dLbls>
          <c:showLegendKey val="0"/>
          <c:showVal val="0"/>
          <c:showCatName val="0"/>
          <c:showSerName val="0"/>
          <c:showPercent val="0"/>
          <c:showBubbleSize val="0"/>
        </c:dLbls>
        <c:smooth val="0"/>
        <c:axId val="344132592"/>
        <c:axId val="344135872"/>
      </c:lineChart>
      <c:catAx>
        <c:axId val="34413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35872"/>
        <c:crosses val="autoZero"/>
        <c:auto val="1"/>
        <c:lblAlgn val="ctr"/>
        <c:lblOffset val="100"/>
        <c:noMultiLvlLbl val="0"/>
      </c:catAx>
      <c:valAx>
        <c:axId val="34413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3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7.1602463124730995E-2</c:v>
                </c:pt>
                <c:pt idx="2">
                  <c:v>0.25894868220626999</c:v>
                </c:pt>
                <c:pt idx="3">
                  <c:v>0</c:v>
                </c:pt>
                <c:pt idx="4">
                  <c:v>0.22789884671496</c:v>
                </c:pt>
                <c:pt idx="5">
                  <c:v>0</c:v>
                </c:pt>
                <c:pt idx="6">
                  <c:v>0</c:v>
                </c:pt>
              </c:numCache>
            </c:numRef>
          </c:val>
          <c:extLst>
            <c:ext xmlns:c16="http://schemas.microsoft.com/office/drawing/2014/chart" uri="{C3380CC4-5D6E-409C-BE32-E72D297353CC}">
              <c16:uniqueId val="{00000000-6F6F-49FE-BD46-6C904FEB423C}"/>
            </c:ext>
          </c:extLst>
        </c:ser>
        <c:dLbls>
          <c:showLegendKey val="0"/>
          <c:showVal val="0"/>
          <c:showCatName val="0"/>
          <c:showSerName val="0"/>
          <c:showPercent val="0"/>
          <c:showBubbleSize val="0"/>
        </c:dLbls>
        <c:gapWidth val="219"/>
        <c:overlap val="-27"/>
        <c:axId val="344122424"/>
        <c:axId val="344127016"/>
      </c:barChart>
      <c:catAx>
        <c:axId val="344122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27016"/>
        <c:crosses val="autoZero"/>
        <c:auto val="1"/>
        <c:lblAlgn val="ctr"/>
        <c:lblOffset val="100"/>
        <c:noMultiLvlLbl val="0"/>
      </c:catAx>
      <c:valAx>
        <c:axId val="34412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2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Grupo Ramos</c:v>
                </c:pt>
              </c:strCache>
            </c:strRef>
          </c:cat>
          <c:val>
            <c:numRef>
              <c:f>Sheet1!$B$2</c:f>
              <c:numCache>
                <c:formatCode>General</c:formatCode>
                <c:ptCount val="1"/>
                <c:pt idx="0">
                  <c:v>652</c:v>
                </c:pt>
              </c:numCache>
            </c:numRef>
          </c:val>
          <c:extLst>
            <c:ext xmlns:c16="http://schemas.microsoft.com/office/drawing/2014/chart" uri="{C3380CC4-5D6E-409C-BE32-E72D297353CC}">
              <c16:uniqueId val="{00000000-7C48-40EC-BF14-2782EC2DA60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Grupo Ramos</c:v>
                </c:pt>
              </c:strCache>
            </c:strRef>
          </c:cat>
          <c:val>
            <c:numRef>
              <c:f>Sheet1!$C$2</c:f>
              <c:numCache>
                <c:formatCode>General</c:formatCode>
                <c:ptCount val="1"/>
                <c:pt idx="0">
                  <c:v>34</c:v>
                </c:pt>
              </c:numCache>
            </c:numRef>
          </c:val>
          <c:extLst>
            <c:ext xmlns:c16="http://schemas.microsoft.com/office/drawing/2014/chart" uri="{C3380CC4-5D6E-409C-BE32-E72D297353CC}">
              <c16:uniqueId val="{00000001-7C48-40EC-BF14-2782EC2DA60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Grupo Ramos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7C48-40EC-BF14-2782EC2DA60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Grupo Ramos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7C48-40EC-BF14-2782EC2DA60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Grupo Ramos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7C48-40EC-BF14-2782EC2DA60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Grupo Ramos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7C48-40EC-BF14-2782EC2DA60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Grupo Ramos</c:v>
                </c:pt>
              </c:strCache>
            </c:strRef>
          </c:cat>
          <c:val>
            <c:numRef>
              <c:f>Sheet1!$H$2</c:f>
              <c:numCache>
                <c:formatCode>General</c:formatCode>
                <c:ptCount val="1"/>
                <c:pt idx="0">
                  <c:v>23</c:v>
                </c:pt>
              </c:numCache>
            </c:numRef>
          </c:val>
          <c:extLst>
            <c:ext xmlns:c16="http://schemas.microsoft.com/office/drawing/2014/chart" uri="{C3380CC4-5D6E-409C-BE32-E72D297353CC}">
              <c16:uniqueId val="{00000006-7C48-40EC-BF14-2782EC2DA60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Grupo Ramos</c:v>
                </c:pt>
              </c:strCache>
            </c:strRef>
          </c:cat>
          <c:val>
            <c:numRef>
              <c:f>Sheet1!$I$2</c:f>
              <c:numCache>
                <c:formatCode>General</c:formatCode>
                <c:ptCount val="1"/>
                <c:pt idx="0">
                  <c:v>153</c:v>
                </c:pt>
              </c:numCache>
            </c:numRef>
          </c:val>
          <c:extLst>
            <c:ext xmlns:c16="http://schemas.microsoft.com/office/drawing/2014/chart" uri="{C3380CC4-5D6E-409C-BE32-E72D297353CC}">
              <c16:uniqueId val="{00000007-7C48-40EC-BF14-2782EC2DA602}"/>
            </c:ext>
          </c:extLst>
        </c:ser>
        <c:dLbls>
          <c:showLegendKey val="0"/>
          <c:showVal val="0"/>
          <c:showCatName val="0"/>
          <c:showSerName val="0"/>
          <c:showPercent val="0"/>
          <c:showBubbleSize val="0"/>
        </c:dLbls>
        <c:gapWidth val="150"/>
        <c:overlap val="100"/>
        <c:axId val="344126032"/>
        <c:axId val="344127344"/>
      </c:barChart>
      <c:catAx>
        <c:axId val="34412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27344"/>
        <c:crosses val="autoZero"/>
        <c:auto val="1"/>
        <c:lblAlgn val="ctr"/>
        <c:lblOffset val="100"/>
        <c:noMultiLvlLbl val="0"/>
      </c:catAx>
      <c:valAx>
        <c:axId val="34412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2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 Ramos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052-4C73-BD03-7B81BAD2A876}"/>
            </c:ext>
          </c:extLst>
        </c:ser>
        <c:dLbls>
          <c:showLegendKey val="0"/>
          <c:showVal val="0"/>
          <c:showCatName val="0"/>
          <c:showSerName val="0"/>
          <c:showPercent val="0"/>
          <c:showBubbleSize val="0"/>
        </c:dLbls>
        <c:gapWidth val="219"/>
        <c:overlap val="-27"/>
        <c:axId val="358732224"/>
        <c:axId val="358735176"/>
      </c:barChart>
      <c:catAx>
        <c:axId val="35873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5176"/>
        <c:crosses val="autoZero"/>
        <c:auto val="1"/>
        <c:lblAlgn val="ctr"/>
        <c:lblOffset val="100"/>
        <c:noMultiLvlLbl val="0"/>
      </c:catAx>
      <c:valAx>
        <c:axId val="35873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7137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6175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28574622"/>
                    </a:ext>
                  </a:extLst>
                </a:gridCol>
                <a:gridCol w="740664">
                  <a:extLst>
                    <a:ext uri="{9D8B030D-6E8A-4147-A177-3AD203B41FA5}">
                      <a16:colId xmlns:a16="http://schemas.microsoft.com/office/drawing/2014/main" val="4206686951"/>
                    </a:ext>
                  </a:extLst>
                </a:gridCol>
                <a:gridCol w="740664">
                  <a:extLst>
                    <a:ext uri="{9D8B030D-6E8A-4147-A177-3AD203B41FA5}">
                      <a16:colId xmlns:a16="http://schemas.microsoft.com/office/drawing/2014/main" val="4028365366"/>
                    </a:ext>
                  </a:extLst>
                </a:gridCol>
                <a:gridCol w="740664">
                  <a:extLst>
                    <a:ext uri="{9D8B030D-6E8A-4147-A177-3AD203B41FA5}">
                      <a16:colId xmlns:a16="http://schemas.microsoft.com/office/drawing/2014/main" val="3915750665"/>
                    </a:ext>
                  </a:extLst>
                </a:gridCol>
                <a:gridCol w="740664">
                  <a:extLst>
                    <a:ext uri="{9D8B030D-6E8A-4147-A177-3AD203B41FA5}">
                      <a16:colId xmlns:a16="http://schemas.microsoft.com/office/drawing/2014/main" val="3657896209"/>
                    </a:ext>
                  </a:extLst>
                </a:gridCol>
                <a:gridCol w="740664">
                  <a:extLst>
                    <a:ext uri="{9D8B030D-6E8A-4147-A177-3AD203B41FA5}">
                      <a16:colId xmlns:a16="http://schemas.microsoft.com/office/drawing/2014/main" val="3985316845"/>
                    </a:ext>
                  </a:extLst>
                </a:gridCol>
                <a:gridCol w="740664">
                  <a:extLst>
                    <a:ext uri="{9D8B030D-6E8A-4147-A177-3AD203B41FA5}">
                      <a16:colId xmlns:a16="http://schemas.microsoft.com/office/drawing/2014/main" val="3759232236"/>
                    </a:ext>
                  </a:extLst>
                </a:gridCol>
                <a:gridCol w="740664">
                  <a:extLst>
                    <a:ext uri="{9D8B030D-6E8A-4147-A177-3AD203B41FA5}">
                      <a16:colId xmlns:a16="http://schemas.microsoft.com/office/drawing/2014/main" val="3363014129"/>
                    </a:ext>
                  </a:extLst>
                </a:gridCol>
                <a:gridCol w="740664">
                  <a:extLst>
                    <a:ext uri="{9D8B030D-6E8A-4147-A177-3AD203B41FA5}">
                      <a16:colId xmlns:a16="http://schemas.microsoft.com/office/drawing/2014/main" val="3387623797"/>
                    </a:ext>
                  </a:extLst>
                </a:gridCol>
                <a:gridCol w="740664">
                  <a:extLst>
                    <a:ext uri="{9D8B030D-6E8A-4147-A177-3AD203B41FA5}">
                      <a16:colId xmlns:a16="http://schemas.microsoft.com/office/drawing/2014/main" val="28474256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4082823"/>
                  </a:ext>
                </a:extLst>
              </a:tr>
              <a:tr h="370840">
                <a:tc>
                  <a:txBody>
                    <a:bodyPr/>
                    <a:lstStyle/>
                    <a:p>
                      <a:r>
                        <a:rPr lang="en-US" sz="1000"/>
                        <a:t>Grupo Ramos</a:t>
                      </a:r>
                    </a:p>
                  </a:txBody>
                  <a:tcPr/>
                </a:tc>
                <a:tc>
                  <a:txBody>
                    <a:bodyPr/>
                    <a:lstStyle/>
                    <a:p>
                      <a:r>
                        <a:rPr lang="en-US" sz="1000"/>
                        <a:t>20979</a:t>
                      </a:r>
                    </a:p>
                  </a:txBody>
                  <a:tcPr/>
                </a:tc>
                <a:tc>
                  <a:txBody>
                    <a:bodyPr/>
                    <a:lstStyle/>
                    <a:p>
                      <a:r>
                        <a:rPr lang="en-US" sz="1000"/>
                        <a:t>132</a:t>
                      </a:r>
                    </a:p>
                  </a:txBody>
                  <a:tcPr/>
                </a:tc>
                <a:tc>
                  <a:txBody>
                    <a:bodyPr/>
                    <a:lstStyle/>
                    <a:p>
                      <a:r>
                        <a:rPr lang="en-US" sz="1000"/>
                        <a:t>17</a:t>
                      </a:r>
                    </a:p>
                  </a:txBody>
                  <a:tcPr/>
                </a:tc>
                <a:tc>
                  <a:txBody>
                    <a:bodyPr/>
                    <a:lstStyle/>
                    <a:p>
                      <a:r>
                        <a:rPr lang="en-US" sz="1000"/>
                        <a:t>686</a:t>
                      </a:r>
                    </a:p>
                  </a:txBody>
                  <a:tcPr/>
                </a:tc>
                <a:tc>
                  <a:txBody>
                    <a:bodyPr/>
                    <a:lstStyle/>
                    <a:p>
                      <a:r>
                        <a:rPr lang="en-US" sz="1000"/>
                        <a:t>23</a:t>
                      </a:r>
                    </a:p>
                  </a:txBody>
                  <a:tcPr/>
                </a:tc>
                <a:tc>
                  <a:txBody>
                    <a:bodyPr/>
                    <a:lstStyle/>
                    <a:p>
                      <a:r>
                        <a:rPr lang="en-US" sz="1000"/>
                        <a:t>153</a:t>
                      </a:r>
                    </a:p>
                  </a:txBody>
                  <a:tcPr/>
                </a:tc>
                <a:tc>
                  <a:txBody>
                    <a:bodyPr/>
                    <a:lstStyle/>
                    <a:p>
                      <a:r>
                        <a:rPr lang="en-US" sz="1000"/>
                        <a:t>0</a:t>
                      </a:r>
                    </a:p>
                  </a:txBody>
                  <a:tcPr/>
                </a:tc>
                <a:tc>
                  <a:txBody>
                    <a:bodyPr/>
                    <a:lstStyle/>
                    <a:p>
                      <a:r>
                        <a:rPr lang="en-US" sz="1000"/>
                        <a:t>0.2425%</a:t>
                      </a:r>
                    </a:p>
                  </a:txBody>
                  <a:tcPr/>
                </a:tc>
                <a:tc>
                  <a:txBody>
                    <a:bodyPr/>
                    <a:lstStyle/>
                    <a:p>
                      <a:r>
                        <a:rPr lang="en-US" sz="1000"/>
                        <a:t>0.0%</a:t>
                      </a:r>
                    </a:p>
                  </a:txBody>
                  <a:tcPr/>
                </a:tc>
                <a:extLst>
                  <a:ext uri="{0D108BD9-81ED-4DB2-BD59-A6C34878D82A}">
                    <a16:rowId xmlns:a16="http://schemas.microsoft.com/office/drawing/2014/main" val="1260605244"/>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861459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95737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246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134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053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9277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4880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8523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3556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17523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634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4628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094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7298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8629950"/>
                    </a:ext>
                  </a:extLst>
                </a:gridCol>
                <a:gridCol w="658368">
                  <a:extLst>
                    <a:ext uri="{9D8B030D-6E8A-4147-A177-3AD203B41FA5}">
                      <a16:colId xmlns:a16="http://schemas.microsoft.com/office/drawing/2014/main" val="139439834"/>
                    </a:ext>
                  </a:extLst>
                </a:gridCol>
                <a:gridCol w="658368">
                  <a:extLst>
                    <a:ext uri="{9D8B030D-6E8A-4147-A177-3AD203B41FA5}">
                      <a16:colId xmlns:a16="http://schemas.microsoft.com/office/drawing/2014/main" val="1002030896"/>
                    </a:ext>
                  </a:extLst>
                </a:gridCol>
                <a:gridCol w="658368">
                  <a:extLst>
                    <a:ext uri="{9D8B030D-6E8A-4147-A177-3AD203B41FA5}">
                      <a16:colId xmlns:a16="http://schemas.microsoft.com/office/drawing/2014/main" val="1784953833"/>
                    </a:ext>
                  </a:extLst>
                </a:gridCol>
                <a:gridCol w="658368">
                  <a:extLst>
                    <a:ext uri="{9D8B030D-6E8A-4147-A177-3AD203B41FA5}">
                      <a16:colId xmlns:a16="http://schemas.microsoft.com/office/drawing/2014/main" val="293839479"/>
                    </a:ext>
                  </a:extLst>
                </a:gridCol>
                <a:gridCol w="658368">
                  <a:extLst>
                    <a:ext uri="{9D8B030D-6E8A-4147-A177-3AD203B41FA5}">
                      <a16:colId xmlns:a16="http://schemas.microsoft.com/office/drawing/2014/main" val="2415928669"/>
                    </a:ext>
                  </a:extLst>
                </a:gridCol>
                <a:gridCol w="658368">
                  <a:extLst>
                    <a:ext uri="{9D8B030D-6E8A-4147-A177-3AD203B41FA5}">
                      <a16:colId xmlns:a16="http://schemas.microsoft.com/office/drawing/2014/main" val="3991597980"/>
                    </a:ext>
                  </a:extLst>
                </a:gridCol>
                <a:gridCol w="658368">
                  <a:extLst>
                    <a:ext uri="{9D8B030D-6E8A-4147-A177-3AD203B41FA5}">
                      <a16:colId xmlns:a16="http://schemas.microsoft.com/office/drawing/2014/main" val="106984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944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- 2017-05-01 12:10:00</a:t>
                      </a:r>
                      <a:r>
                        <a:rPr kumimoji="0" lang="es-ES" sz="1000" b="0" i="0" u="none" strike="noStrike" kern="1200" cap="none" spc="0" normalizeH="0" baseline="0" noProof="0">
                          <a:ln>
                            <a:noFill/>
                          </a:ln>
                          <a:solidFill>
                            <a:prstClr val="black"/>
                          </a:solidFill>
                          <a:effectLst/>
                          <a:uLnTx/>
                          <a:uFillTx/>
                          <a:latin typeface="+mn-lt"/>
                          <a:ea typeface="+mn-ea"/>
                          <a:cs typeface="+mn-cs"/>
                        </a:rPr>
                        <a:t>
En este día honramos el esfuerzo de la gente laboriosa que impulsa el desarrollo del país a través de su quehacer. #DiadelTrabajador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552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- 2017-05-10 00:25:51</a:t>
                      </a:r>
                      <a:r>
                        <a:rPr kumimoji="0" lang="es-ES" sz="1000" b="0" i="0" u="none" strike="noStrike" kern="1200" cap="none" spc="0" normalizeH="0" baseline="0" noProof="0">
                          <a:ln>
                            <a:noFill/>
                          </a:ln>
                          <a:solidFill>
                            <a:prstClr val="black"/>
                          </a:solidFill>
                          <a:effectLst/>
                          <a:uLnTx/>
                          <a:uFillTx/>
                          <a:latin typeface="+mn-lt"/>
                          <a:ea typeface="+mn-ea"/>
                          <a:cs typeface="+mn-cs"/>
                        </a:rPr>
                        <a:t>
Hoy los estudiantes que participan en el programa #SiempreSocios2017 visitaron simultáneamente diferentes localidades de #GrupoRamos. Esta jornada de #SiempreSocios2017 busca que los estudiantes conozcan desde dentro cómo opera una empresa de comercio al detalle. El objetivo de estas visitas es que los estudiantes conozcan los procesos de nuestro negocio y tengan contacto con el mundo laboral.
#SiempreSocios2017 | #EducaciónDeNegocios
Junior Achievement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467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- 2017-05-05 21:53:38</a:t>
                      </a:r>
                      <a:r>
                        <a:rPr kumimoji="0" lang="es-ES" sz="1000" b="0" i="0" u="none" strike="noStrike" kern="1200" cap="none" spc="0" normalizeH="0" baseline="0" noProof="0">
                          <a:ln>
                            <a:noFill/>
                          </a:ln>
                          <a:solidFill>
                            <a:prstClr val="black"/>
                          </a:solidFill>
                          <a:effectLst/>
                          <a:uLnTx/>
                          <a:uFillTx/>
                          <a:latin typeface="+mn-lt"/>
                          <a:ea typeface="+mn-ea"/>
                          <a:cs typeface="+mn-cs"/>
                        </a:rPr>
                        <a:t>
Imágenes del encuentro que ofrecimos recientemente a comunicadores de la región Norte, una agradable ocasión donde pudimos reencontrarnos con amigos de siempre y agasajarles entre buena música, brindis y premios.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0700588"/>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4118799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7039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5030006"/>
                    </a:ext>
                  </a:extLst>
                </a:gridCol>
                <a:gridCol w="658368">
                  <a:extLst>
                    <a:ext uri="{9D8B030D-6E8A-4147-A177-3AD203B41FA5}">
                      <a16:colId xmlns:a16="http://schemas.microsoft.com/office/drawing/2014/main" val="1201645348"/>
                    </a:ext>
                  </a:extLst>
                </a:gridCol>
                <a:gridCol w="658368">
                  <a:extLst>
                    <a:ext uri="{9D8B030D-6E8A-4147-A177-3AD203B41FA5}">
                      <a16:colId xmlns:a16="http://schemas.microsoft.com/office/drawing/2014/main" val="3801391671"/>
                    </a:ext>
                  </a:extLst>
                </a:gridCol>
                <a:gridCol w="658368">
                  <a:extLst>
                    <a:ext uri="{9D8B030D-6E8A-4147-A177-3AD203B41FA5}">
                      <a16:colId xmlns:a16="http://schemas.microsoft.com/office/drawing/2014/main" val="641290201"/>
                    </a:ext>
                  </a:extLst>
                </a:gridCol>
                <a:gridCol w="658368">
                  <a:extLst>
                    <a:ext uri="{9D8B030D-6E8A-4147-A177-3AD203B41FA5}">
                      <a16:colId xmlns:a16="http://schemas.microsoft.com/office/drawing/2014/main" val="447031198"/>
                    </a:ext>
                  </a:extLst>
                </a:gridCol>
                <a:gridCol w="658368">
                  <a:extLst>
                    <a:ext uri="{9D8B030D-6E8A-4147-A177-3AD203B41FA5}">
                      <a16:colId xmlns:a16="http://schemas.microsoft.com/office/drawing/2014/main" val="3989024970"/>
                    </a:ext>
                  </a:extLst>
                </a:gridCol>
                <a:gridCol w="658368">
                  <a:extLst>
                    <a:ext uri="{9D8B030D-6E8A-4147-A177-3AD203B41FA5}">
                      <a16:colId xmlns:a16="http://schemas.microsoft.com/office/drawing/2014/main" val="2139395192"/>
                    </a:ext>
                  </a:extLst>
                </a:gridCol>
                <a:gridCol w="658368">
                  <a:extLst>
                    <a:ext uri="{9D8B030D-6E8A-4147-A177-3AD203B41FA5}">
                      <a16:colId xmlns:a16="http://schemas.microsoft.com/office/drawing/2014/main" val="115886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52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- 2017-05-31 20:00:00</a:t>
                      </a:r>
                      <a:r>
                        <a:rPr kumimoji="0" lang="es-ES" sz="1000" b="0" i="0" u="none" strike="noStrike" kern="1200" cap="none" spc="0" normalizeH="0" baseline="0" noProof="0">
                          <a:ln>
                            <a:noFill/>
                          </a:ln>
                          <a:solidFill>
                            <a:prstClr val="black"/>
                          </a:solidFill>
                          <a:effectLst/>
                          <a:uLnTx/>
                          <a:uFillTx/>
                          <a:latin typeface="+mn-lt"/>
                          <a:ea typeface="+mn-ea"/>
                          <a:cs typeface="+mn-cs"/>
                        </a:rPr>
                        <a:t>
Hicimos entrega en Super Pola Sarasota de un aporte de RD$398,000.00 a Banco de Alimentos República Dominicana, correspondiente a la segunda versión de #EmpacadoresSolidarios, programa en el que nuestros ejecutivos salen de sus oficinas a tener contacto directo con nuestros clientes y a empacar sus compras, además de contribuir con los esfuerzos de esta fundación para reducir el hambre y la pérdida de alimentos en nuestro país. 
Hoy puedes encontrarte con uno de nuestros #EmpacadoresSolidarios en La Sirena Galería 360 y en La Sirena José Contreras.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861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- 2017-05-13 23:04:41</a:t>
                      </a:r>
                      <a:r>
                        <a:rPr kumimoji="0" lang="es-ES" sz="1000" b="0" i="0" u="none" strike="noStrike" kern="1200" cap="none" spc="0" normalizeH="0" baseline="0" noProof="0">
                          <a:ln>
                            <a:noFill/>
                          </a:ln>
                          <a:solidFill>
                            <a:prstClr val="black"/>
                          </a:solidFill>
                          <a:effectLst/>
                          <a:uLnTx/>
                          <a:uFillTx/>
                          <a:latin typeface="+mn-lt"/>
                          <a:ea typeface="+mn-ea"/>
                          <a:cs typeface="+mn-cs"/>
                        </a:rPr>
                        <a:t>
Hoy cerramos la undécima versión de nuestro programa Siempre Socios, que nos permite motivar a jóvenes de diferentes sectores y conectarlos con el mundo de los negocios de manera real. #SiempreSocios es uno de los programas de responsabilidad social de mayor impacto, en el que más de 20 mil estudiantes de escuelas y colegios públicos y privados han sido beneficiados.
#SiempreSocios2017 | #EducaciónDeNegocios
Junior Achievement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1853522"/>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46438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78658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7331166"/>
                    </a:ext>
                  </a:extLst>
                </a:gridCol>
                <a:gridCol w="658368">
                  <a:extLst>
                    <a:ext uri="{9D8B030D-6E8A-4147-A177-3AD203B41FA5}">
                      <a16:colId xmlns:a16="http://schemas.microsoft.com/office/drawing/2014/main" val="982401742"/>
                    </a:ext>
                  </a:extLst>
                </a:gridCol>
                <a:gridCol w="658368">
                  <a:extLst>
                    <a:ext uri="{9D8B030D-6E8A-4147-A177-3AD203B41FA5}">
                      <a16:colId xmlns:a16="http://schemas.microsoft.com/office/drawing/2014/main" val="3962761840"/>
                    </a:ext>
                  </a:extLst>
                </a:gridCol>
                <a:gridCol w="658368">
                  <a:extLst>
                    <a:ext uri="{9D8B030D-6E8A-4147-A177-3AD203B41FA5}">
                      <a16:colId xmlns:a16="http://schemas.microsoft.com/office/drawing/2014/main" val="3147627797"/>
                    </a:ext>
                  </a:extLst>
                </a:gridCol>
                <a:gridCol w="658368">
                  <a:extLst>
                    <a:ext uri="{9D8B030D-6E8A-4147-A177-3AD203B41FA5}">
                      <a16:colId xmlns:a16="http://schemas.microsoft.com/office/drawing/2014/main" val="1558515606"/>
                    </a:ext>
                  </a:extLst>
                </a:gridCol>
                <a:gridCol w="658368">
                  <a:extLst>
                    <a:ext uri="{9D8B030D-6E8A-4147-A177-3AD203B41FA5}">
                      <a16:colId xmlns:a16="http://schemas.microsoft.com/office/drawing/2014/main" val="1320780463"/>
                    </a:ext>
                  </a:extLst>
                </a:gridCol>
                <a:gridCol w="658368">
                  <a:extLst>
                    <a:ext uri="{9D8B030D-6E8A-4147-A177-3AD203B41FA5}">
                      <a16:colId xmlns:a16="http://schemas.microsoft.com/office/drawing/2014/main" val="1362807109"/>
                    </a:ext>
                  </a:extLst>
                </a:gridCol>
                <a:gridCol w="658368">
                  <a:extLst>
                    <a:ext uri="{9D8B030D-6E8A-4147-A177-3AD203B41FA5}">
                      <a16:colId xmlns:a16="http://schemas.microsoft.com/office/drawing/2014/main" val="94626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62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- 2017-05-26 19:21:40</a:t>
                      </a:r>
                      <a:r>
                        <a:rPr kumimoji="0" lang="es-ES" sz="1000" b="0" i="0" u="none" strike="noStrike" kern="1200" cap="none" spc="0" normalizeH="0" baseline="0" noProof="0">
                          <a:ln>
                            <a:noFill/>
                          </a:ln>
                          <a:solidFill>
                            <a:prstClr val="black"/>
                          </a:solidFill>
                          <a:effectLst/>
                          <a:uLnTx/>
                          <a:uFillTx/>
                          <a:latin typeface="+mn-lt"/>
                          <a:ea typeface="+mn-ea"/>
                          <a:cs typeface="+mn-cs"/>
                        </a:rPr>
                        <a:t>
Con tu aporte a la campaña Regala Vida, ayudas a prevenir la muerte de miles de niños y madres en situación vulnerable, quienes reciben asistencia y orientación a través del programa Hospital Amigo del Bebé, liderado por UNICEF República Dominicana y el Ministerio de Salud. ¡Adquiere tus stickers en todas las sucursales de Tienda La Sirena y Super Pola!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288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- 2017-05-17 21:07:30</a:t>
                      </a:r>
                      <a:r>
                        <a:rPr kumimoji="0" lang="es-ES" sz="1000" b="0" i="0" u="none" strike="noStrike" kern="1200" cap="none" spc="0" normalizeH="0" baseline="0" noProof="0">
                          <a:ln>
                            <a:noFill/>
                          </a:ln>
                          <a:solidFill>
                            <a:prstClr val="black"/>
                          </a:solidFill>
                          <a:effectLst/>
                          <a:uLnTx/>
                          <a:uFillTx/>
                          <a:latin typeface="+mn-lt"/>
                          <a:ea typeface="+mn-ea"/>
                          <a:cs typeface="+mn-cs"/>
                        </a:rPr>
                        <a:t>
Felicitamos a Fe y Alegria Dominicana por la puesta en circulación del sello postal que conmemora los 25 años en el país de este movimiento internacional, dedicado a la educación popular y promoción social. Nos enorgullece contar con esta organización como aliada en nuestras acciones de responsabilidad social y agradecemos el reconocimiento que nos otorgaron en esta ocasión por el apoyo recibido en su importante labor.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1204121"/>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1736915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978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1615825"/>
                    </a:ext>
                  </a:extLst>
                </a:gridCol>
                <a:gridCol w="658368">
                  <a:extLst>
                    <a:ext uri="{9D8B030D-6E8A-4147-A177-3AD203B41FA5}">
                      <a16:colId xmlns:a16="http://schemas.microsoft.com/office/drawing/2014/main" val="3451497482"/>
                    </a:ext>
                  </a:extLst>
                </a:gridCol>
                <a:gridCol w="658368">
                  <a:extLst>
                    <a:ext uri="{9D8B030D-6E8A-4147-A177-3AD203B41FA5}">
                      <a16:colId xmlns:a16="http://schemas.microsoft.com/office/drawing/2014/main" val="4034213718"/>
                    </a:ext>
                  </a:extLst>
                </a:gridCol>
                <a:gridCol w="658368">
                  <a:extLst>
                    <a:ext uri="{9D8B030D-6E8A-4147-A177-3AD203B41FA5}">
                      <a16:colId xmlns:a16="http://schemas.microsoft.com/office/drawing/2014/main" val="1724976742"/>
                    </a:ext>
                  </a:extLst>
                </a:gridCol>
                <a:gridCol w="658368">
                  <a:extLst>
                    <a:ext uri="{9D8B030D-6E8A-4147-A177-3AD203B41FA5}">
                      <a16:colId xmlns:a16="http://schemas.microsoft.com/office/drawing/2014/main" val="3221810358"/>
                    </a:ext>
                  </a:extLst>
                </a:gridCol>
                <a:gridCol w="658368">
                  <a:extLst>
                    <a:ext uri="{9D8B030D-6E8A-4147-A177-3AD203B41FA5}">
                      <a16:colId xmlns:a16="http://schemas.microsoft.com/office/drawing/2014/main" val="3735623404"/>
                    </a:ext>
                  </a:extLst>
                </a:gridCol>
                <a:gridCol w="658368">
                  <a:extLst>
                    <a:ext uri="{9D8B030D-6E8A-4147-A177-3AD203B41FA5}">
                      <a16:colId xmlns:a16="http://schemas.microsoft.com/office/drawing/2014/main" val="174635267"/>
                    </a:ext>
                  </a:extLst>
                </a:gridCol>
                <a:gridCol w="658368">
                  <a:extLst>
                    <a:ext uri="{9D8B030D-6E8A-4147-A177-3AD203B41FA5}">
                      <a16:colId xmlns:a16="http://schemas.microsoft.com/office/drawing/2014/main" val="19356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649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- 2017-05-11 15:14:29</a:t>
                      </a:r>
                      <a:r>
                        <a:rPr kumimoji="0" lang="es-ES" sz="1000" b="0" i="0" u="none" strike="noStrike" kern="1200" cap="none" spc="0" normalizeH="0" baseline="0" noProof="0">
                          <a:ln>
                            <a:noFill/>
                          </a:ln>
                          <a:solidFill>
                            <a:prstClr val="black"/>
                          </a:solidFill>
                          <a:effectLst/>
                          <a:uLnTx/>
                          <a:uFillTx/>
                          <a:latin typeface="+mn-lt"/>
                          <a:ea typeface="+mn-ea"/>
                          <a:cs typeface="+mn-cs"/>
                        </a:rPr>
                        <a:t>
Durante el recorrido por nuestras diferentes localidades los estudiantes tuvieron contacto con la operación de nuestras tiendas La Sirena, Super Pola y Aprezio, asi como nuestros centros de distribución y planta panificadora. En la región Este los estudiantes tuvieron la oportunidad de visitar Multiplaza La Romana e Higüey. En estos centros nuestros colaboradores voluntarios compartieron sus conocimientos acerca de los procesos y actividades de nuestra empresa de venta al detalle.
#SiempreSocios2017 | #EducaciónDeNegocios
Junior Achievement Dominicana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99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- 2017-05-05 15:15:51</a:t>
                      </a:r>
                      <a:r>
                        <a:rPr kumimoji="0" lang="es-ES" sz="1000" b="0" i="0" u="none" strike="noStrike" kern="1200" cap="none" spc="0" normalizeH="0" baseline="0" noProof="0">
                          <a:ln>
                            <a:noFill/>
                          </a:ln>
                          <a:solidFill>
                            <a:prstClr val="black"/>
                          </a:solidFill>
                          <a:effectLst/>
                          <a:uLnTx/>
                          <a:uFillTx/>
                          <a:latin typeface="+mn-lt"/>
                          <a:ea typeface="+mn-ea"/>
                          <a:cs typeface="+mn-cs"/>
                        </a:rPr>
                        <a:t>
La alegría y la fraternidad definieron el encuentro que ofrecimos recientemente a periodistas y comunicadores de la región Norte, quienes disfrutaron un coctel que organizamos en el Hodelpa Gran Almirante de Santiago. Los invitados compartieron con ejecutivos de nuestra empresa en una entretenida velada amenizada por el grupo Cafe pa'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562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- 2017-05-28 13:36:02</a:t>
                      </a:r>
                      <a:r>
                        <a:rPr kumimoji="0" lang="es-ES" sz="1000" b="0" i="0" u="none" strike="noStrike" kern="1200" cap="none" spc="0" normalizeH="0" baseline="0" noProof="0">
                          <a:ln>
                            <a:noFill/>
                          </a:ln>
                          <a:solidFill>
                            <a:prstClr val="black"/>
                          </a:solidFill>
                          <a:effectLst/>
                          <a:uLnTx/>
                          <a:uFillTx/>
                          <a:latin typeface="+mn-lt"/>
                          <a:ea typeface="+mn-ea"/>
                          <a:cs typeface="+mn-cs"/>
                        </a:rPr>
                        <a:t>
Muchas felicidades a todas las madres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6255983"/>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3631738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64056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334136"/>
                    </a:ext>
                  </a:extLst>
                </a:gridCol>
                <a:gridCol w="658368">
                  <a:extLst>
                    <a:ext uri="{9D8B030D-6E8A-4147-A177-3AD203B41FA5}">
                      <a16:colId xmlns:a16="http://schemas.microsoft.com/office/drawing/2014/main" val="2729328622"/>
                    </a:ext>
                  </a:extLst>
                </a:gridCol>
                <a:gridCol w="658368">
                  <a:extLst>
                    <a:ext uri="{9D8B030D-6E8A-4147-A177-3AD203B41FA5}">
                      <a16:colId xmlns:a16="http://schemas.microsoft.com/office/drawing/2014/main" val="2872719466"/>
                    </a:ext>
                  </a:extLst>
                </a:gridCol>
                <a:gridCol w="658368">
                  <a:extLst>
                    <a:ext uri="{9D8B030D-6E8A-4147-A177-3AD203B41FA5}">
                      <a16:colId xmlns:a16="http://schemas.microsoft.com/office/drawing/2014/main" val="361088544"/>
                    </a:ext>
                  </a:extLst>
                </a:gridCol>
                <a:gridCol w="658368">
                  <a:extLst>
                    <a:ext uri="{9D8B030D-6E8A-4147-A177-3AD203B41FA5}">
                      <a16:colId xmlns:a16="http://schemas.microsoft.com/office/drawing/2014/main" val="2256039358"/>
                    </a:ext>
                  </a:extLst>
                </a:gridCol>
                <a:gridCol w="658368">
                  <a:extLst>
                    <a:ext uri="{9D8B030D-6E8A-4147-A177-3AD203B41FA5}">
                      <a16:colId xmlns:a16="http://schemas.microsoft.com/office/drawing/2014/main" val="3034463010"/>
                    </a:ext>
                  </a:extLst>
                </a:gridCol>
                <a:gridCol w="658368">
                  <a:extLst>
                    <a:ext uri="{9D8B030D-6E8A-4147-A177-3AD203B41FA5}">
                      <a16:colId xmlns:a16="http://schemas.microsoft.com/office/drawing/2014/main" val="3329312179"/>
                    </a:ext>
                  </a:extLst>
                </a:gridCol>
                <a:gridCol w="658368">
                  <a:extLst>
                    <a:ext uri="{9D8B030D-6E8A-4147-A177-3AD203B41FA5}">
                      <a16:colId xmlns:a16="http://schemas.microsoft.com/office/drawing/2014/main" val="3922520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352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- 2017-05-31 16:27:20</a:t>
                      </a:r>
                      <a:r>
                        <a:rPr kumimoji="0" lang="es-ES" sz="1000" b="0" i="0" u="none" strike="noStrike" kern="1200" cap="none" spc="0" normalizeH="0" baseline="0" noProof="0">
                          <a:ln>
                            <a:noFill/>
                          </a:ln>
                          <a:solidFill>
                            <a:prstClr val="black"/>
                          </a:solidFill>
                          <a:effectLst/>
                          <a:uLnTx/>
                          <a:uFillTx/>
                          <a:latin typeface="+mn-lt"/>
                          <a:ea typeface="+mn-ea"/>
                          <a:cs typeface="+mn-cs"/>
                        </a:rPr>
                        <a:t>
Como parte del compromiso social con la ciudad de La Romana, por nuestra presencia con Tienda La Sirena y Multiplaza La Romana, continuamos apoyando a Fundación Solca - Solidaridad Calasancia y compartimos su felicidad durante la celebración del Día de las Madres en la comunidad de Brisas del Mar, centro cultural que apadrinamos. 
En este y en los demás centros de la fundación: La Paz, María Trinidad Sánchez y Cumayasa, 100 niños y niñas son atendidos en salas de tareas con actividades de apoyo escolar y lectura; alrededor de 200 niños participan en campamentos bimensuales y 500 en los campamentos de verano. En el acto, los niños y niñas realizaron hermosas presentaciones artísticas para sus madres.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973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- 2017-05-15 15:23:44</a:t>
                      </a:r>
                      <a:r>
                        <a:rPr kumimoji="0" lang="es-ES" sz="1000" b="0" i="0" u="none" strike="noStrike" kern="1200" cap="none" spc="0" normalizeH="0" baseline="0" noProof="0">
                          <a:ln>
                            <a:noFill/>
                          </a:ln>
                          <a:solidFill>
                            <a:prstClr val="black"/>
                          </a:solidFill>
                          <a:effectLst/>
                          <a:uLnTx/>
                          <a:uFillTx/>
                          <a:latin typeface="+mn-lt"/>
                          <a:ea typeface="+mn-ea"/>
                          <a:cs typeface="+mn-cs"/>
                        </a:rPr>
                        <a:t>
El afecto por nuestros seres queridos nos impulsa a luchar por su bienestar. ¡Feliz Día Internacional de las Familias!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985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 Ramos - 2017-05-10 14:23:33</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el 16 aniversario del periódico Diariolibre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110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- 2017-05-23 14:28:03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3278526"/>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663847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9270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4037571"/>
                    </a:ext>
                  </a:extLst>
                </a:gridCol>
                <a:gridCol w="658368">
                  <a:extLst>
                    <a:ext uri="{9D8B030D-6E8A-4147-A177-3AD203B41FA5}">
                      <a16:colId xmlns:a16="http://schemas.microsoft.com/office/drawing/2014/main" val="339943465"/>
                    </a:ext>
                  </a:extLst>
                </a:gridCol>
                <a:gridCol w="658368">
                  <a:extLst>
                    <a:ext uri="{9D8B030D-6E8A-4147-A177-3AD203B41FA5}">
                      <a16:colId xmlns:a16="http://schemas.microsoft.com/office/drawing/2014/main" val="1451576883"/>
                    </a:ext>
                  </a:extLst>
                </a:gridCol>
                <a:gridCol w="658368">
                  <a:extLst>
                    <a:ext uri="{9D8B030D-6E8A-4147-A177-3AD203B41FA5}">
                      <a16:colId xmlns:a16="http://schemas.microsoft.com/office/drawing/2014/main" val="4128556771"/>
                    </a:ext>
                  </a:extLst>
                </a:gridCol>
                <a:gridCol w="658368">
                  <a:extLst>
                    <a:ext uri="{9D8B030D-6E8A-4147-A177-3AD203B41FA5}">
                      <a16:colId xmlns:a16="http://schemas.microsoft.com/office/drawing/2014/main" val="1529373311"/>
                    </a:ext>
                  </a:extLst>
                </a:gridCol>
                <a:gridCol w="658368">
                  <a:extLst>
                    <a:ext uri="{9D8B030D-6E8A-4147-A177-3AD203B41FA5}">
                      <a16:colId xmlns:a16="http://schemas.microsoft.com/office/drawing/2014/main" val="1499101629"/>
                    </a:ext>
                  </a:extLst>
                </a:gridCol>
                <a:gridCol w="658368">
                  <a:extLst>
                    <a:ext uri="{9D8B030D-6E8A-4147-A177-3AD203B41FA5}">
                      <a16:colId xmlns:a16="http://schemas.microsoft.com/office/drawing/2014/main" val="3337893694"/>
                    </a:ext>
                  </a:extLst>
                </a:gridCol>
                <a:gridCol w="658368">
                  <a:extLst>
                    <a:ext uri="{9D8B030D-6E8A-4147-A177-3AD203B41FA5}">
                      <a16:colId xmlns:a16="http://schemas.microsoft.com/office/drawing/2014/main" val="327370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769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- 2017-05-22 21:49:08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8785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- 2017-05-11 16:29:05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8060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Grupo Ramos - 2017-05-23 12:38:00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694298"/>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2475890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91212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7259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36855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543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24131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731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36725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068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16501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716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0840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020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2856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3716940"/>
                    </a:ext>
                  </a:extLst>
                </a:gridCol>
                <a:gridCol w="2468880">
                  <a:extLst>
                    <a:ext uri="{9D8B030D-6E8A-4147-A177-3AD203B41FA5}">
                      <a16:colId xmlns:a16="http://schemas.microsoft.com/office/drawing/2014/main" val="3066880208"/>
                    </a:ext>
                  </a:extLst>
                </a:gridCol>
                <a:gridCol w="822960">
                  <a:extLst>
                    <a:ext uri="{9D8B030D-6E8A-4147-A177-3AD203B41FA5}">
                      <a16:colId xmlns:a16="http://schemas.microsoft.com/office/drawing/2014/main" val="1436867118"/>
                    </a:ext>
                  </a:extLst>
                </a:gridCol>
                <a:gridCol w="822960">
                  <a:extLst>
                    <a:ext uri="{9D8B030D-6E8A-4147-A177-3AD203B41FA5}">
                      <a16:colId xmlns:a16="http://schemas.microsoft.com/office/drawing/2014/main" val="2239141174"/>
                    </a:ext>
                  </a:extLst>
                </a:gridCol>
                <a:gridCol w="822960">
                  <a:extLst>
                    <a:ext uri="{9D8B030D-6E8A-4147-A177-3AD203B41FA5}">
                      <a16:colId xmlns:a16="http://schemas.microsoft.com/office/drawing/2014/main" val="77983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1579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Adalgisa 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0438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Ladanys Melo Minyetti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2242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Aneury Josè Polanco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1815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Maurelyn Elizabeth Santana Borges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937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Iriss Rõmerö</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2002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Araiza De Los Santos Puello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700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Gloria Amelia Betances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279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Garemi 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6647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Chanel Núñez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4443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De La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93540036"/>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434902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3671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4185324"/>
                    </a:ext>
                  </a:extLst>
                </a:gridCol>
                <a:gridCol w="2468880">
                  <a:extLst>
                    <a:ext uri="{9D8B030D-6E8A-4147-A177-3AD203B41FA5}">
                      <a16:colId xmlns:a16="http://schemas.microsoft.com/office/drawing/2014/main" val="3651433479"/>
                    </a:ext>
                  </a:extLst>
                </a:gridCol>
                <a:gridCol w="822960">
                  <a:extLst>
                    <a:ext uri="{9D8B030D-6E8A-4147-A177-3AD203B41FA5}">
                      <a16:colId xmlns:a16="http://schemas.microsoft.com/office/drawing/2014/main" val="1229180149"/>
                    </a:ext>
                  </a:extLst>
                </a:gridCol>
                <a:gridCol w="822960">
                  <a:extLst>
                    <a:ext uri="{9D8B030D-6E8A-4147-A177-3AD203B41FA5}">
                      <a16:colId xmlns:a16="http://schemas.microsoft.com/office/drawing/2014/main" val="453751639"/>
                    </a:ext>
                  </a:extLst>
                </a:gridCol>
                <a:gridCol w="822960">
                  <a:extLst>
                    <a:ext uri="{9D8B030D-6E8A-4147-A177-3AD203B41FA5}">
                      <a16:colId xmlns:a16="http://schemas.microsoft.com/office/drawing/2014/main" val="146887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59264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Albelto Encarnacion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807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Mateo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8591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Milan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3096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Encarnacion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6868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Fior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Grupo Ramos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8208858"/>
                  </a:ext>
                </a:extLst>
              </a:tr>
            </a:tbl>
          </a:graphicData>
        </a:graphic>
      </p:graphicFrame>
      <p:sp>
        <p:nvSpPr>
          <p:cNvPr id="4" name="Text Placeholder 3"/>
          <p:cNvSpPr>
            <a:spLocks noGrp="1"/>
          </p:cNvSpPr>
          <p:nvPr>
            <p:ph type="body" sz="quarter" idx="14"/>
          </p:nvPr>
        </p:nvSpPr>
        <p:spPr/>
        <p:txBody>
          <a:bodyPr/>
          <a:lstStyle/>
          <a:p>
            <a:r>
              <a:rPr lang="en-US"/>
              <a:t>01/05/2017 - 31/05/2017</a:t>
            </a:r>
          </a:p>
        </p:txBody>
      </p:sp>
    </p:spTree>
    <p:extLst>
      <p:ext uri="{BB962C8B-B14F-4D97-AF65-F5344CB8AC3E}">
        <p14:creationId xmlns:p14="http://schemas.microsoft.com/office/powerpoint/2010/main" val="1695610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0998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01/05/2017 - 31/05/2017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0660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724</Words>
  <Application>Microsoft Office PowerPoint</Application>
  <PresentationFormat>On-screen Show (4:3)</PresentationFormat>
  <Paragraphs>348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2017-06-07T12:15:47Z</dcterms:created>
  <dcterms:modified xsi:type="dcterms:W3CDTF">2017-06-07T12:16:30Z</dcterms:modified>
</cp:coreProperties>
</file>