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Sheet1!$B$2:$B$32</c:f>
              <c:numCache>
                <c:formatCode>General</c:formatCode>
                <c:ptCount val="31"/>
                <c:pt idx="0">
                  <c:v>58778</c:v>
                </c:pt>
                <c:pt idx="1">
                  <c:v>58826</c:v>
                </c:pt>
                <c:pt idx="2">
                  <c:v>58872</c:v>
                </c:pt>
                <c:pt idx="3">
                  <c:v>58908</c:v>
                </c:pt>
                <c:pt idx="4">
                  <c:v>58948</c:v>
                </c:pt>
                <c:pt idx="5">
                  <c:v>58984</c:v>
                </c:pt>
                <c:pt idx="6">
                  <c:v>59033</c:v>
                </c:pt>
                <c:pt idx="7">
                  <c:v>59074</c:v>
                </c:pt>
                <c:pt idx="8">
                  <c:v>59121</c:v>
                </c:pt>
                <c:pt idx="9">
                  <c:v>59175</c:v>
                </c:pt>
                <c:pt idx="10">
                  <c:v>59206</c:v>
                </c:pt>
                <c:pt idx="11">
                  <c:v>59232</c:v>
                </c:pt>
                <c:pt idx="12">
                  <c:v>59259</c:v>
                </c:pt>
                <c:pt idx="13">
                  <c:v>59309</c:v>
                </c:pt>
                <c:pt idx="14">
                  <c:v>59381</c:v>
                </c:pt>
                <c:pt idx="15">
                  <c:v>59426</c:v>
                </c:pt>
                <c:pt idx="16">
                  <c:v>59498</c:v>
                </c:pt>
                <c:pt idx="17">
                  <c:v>59596</c:v>
                </c:pt>
                <c:pt idx="18">
                  <c:v>59700</c:v>
                </c:pt>
                <c:pt idx="19">
                  <c:v>59765</c:v>
                </c:pt>
                <c:pt idx="20">
                  <c:v>59822</c:v>
                </c:pt>
                <c:pt idx="21">
                  <c:v>59873</c:v>
                </c:pt>
                <c:pt idx="22">
                  <c:v>59926</c:v>
                </c:pt>
                <c:pt idx="23">
                  <c:v>60080</c:v>
                </c:pt>
                <c:pt idx="24">
                  <c:v>60184</c:v>
                </c:pt>
                <c:pt idx="25">
                  <c:v>60220</c:v>
                </c:pt>
                <c:pt idx="26">
                  <c:v>60257</c:v>
                </c:pt>
                <c:pt idx="27">
                  <c:v>60302</c:v>
                </c:pt>
                <c:pt idx="28">
                  <c:v>60360</c:v>
                </c:pt>
                <c:pt idx="29">
                  <c:v>60461</c:v>
                </c:pt>
                <c:pt idx="30">
                  <c:v>60991</c:v>
                </c:pt>
              </c:numCache>
            </c:numRef>
          </c:val>
          <c:smooth val="0"/>
          <c:extLst>
            <c:ext xmlns:c16="http://schemas.microsoft.com/office/drawing/2014/chart" uri="{C3380CC4-5D6E-409C-BE32-E72D297353CC}">
              <c16:uniqueId val="{00000000-A3BE-4B5E-823A-3356A7D3B31A}"/>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Sheet1!$C$2:$C$32</c:f>
              <c:numCache>
                <c:formatCode>General</c:formatCode>
                <c:ptCount val="31"/>
                <c:pt idx="0">
                  <c:v>117401</c:v>
                </c:pt>
                <c:pt idx="1">
                  <c:v>117762</c:v>
                </c:pt>
                <c:pt idx="2">
                  <c:v>118074</c:v>
                </c:pt>
                <c:pt idx="3">
                  <c:v>118327</c:v>
                </c:pt>
                <c:pt idx="4">
                  <c:v>118774</c:v>
                </c:pt>
                <c:pt idx="5">
                  <c:v>118979</c:v>
                </c:pt>
                <c:pt idx="6">
                  <c:v>119149</c:v>
                </c:pt>
                <c:pt idx="7">
                  <c:v>119299</c:v>
                </c:pt>
                <c:pt idx="8">
                  <c:v>119525</c:v>
                </c:pt>
                <c:pt idx="9">
                  <c:v>119638</c:v>
                </c:pt>
                <c:pt idx="10">
                  <c:v>119708</c:v>
                </c:pt>
                <c:pt idx="11">
                  <c:v>119823</c:v>
                </c:pt>
                <c:pt idx="12">
                  <c:v>119881</c:v>
                </c:pt>
                <c:pt idx="13">
                  <c:v>119948</c:v>
                </c:pt>
                <c:pt idx="14">
                  <c:v>120025</c:v>
                </c:pt>
                <c:pt idx="15">
                  <c:v>120078</c:v>
                </c:pt>
                <c:pt idx="16">
                  <c:v>120154</c:v>
                </c:pt>
                <c:pt idx="17">
                  <c:v>120274</c:v>
                </c:pt>
                <c:pt idx="18">
                  <c:v>120390</c:v>
                </c:pt>
                <c:pt idx="19">
                  <c:v>120503</c:v>
                </c:pt>
                <c:pt idx="20">
                  <c:v>120594</c:v>
                </c:pt>
                <c:pt idx="21">
                  <c:v>120660</c:v>
                </c:pt>
                <c:pt idx="22">
                  <c:v>120744</c:v>
                </c:pt>
                <c:pt idx="23">
                  <c:v>120827</c:v>
                </c:pt>
                <c:pt idx="24">
                  <c:v>121002</c:v>
                </c:pt>
                <c:pt idx="25">
                  <c:v>121100</c:v>
                </c:pt>
                <c:pt idx="26">
                  <c:v>121323</c:v>
                </c:pt>
                <c:pt idx="27">
                  <c:v>121482</c:v>
                </c:pt>
                <c:pt idx="28">
                  <c:v>121578</c:v>
                </c:pt>
                <c:pt idx="29">
                  <c:v>121664</c:v>
                </c:pt>
                <c:pt idx="30">
                  <c:v>121757</c:v>
                </c:pt>
              </c:numCache>
            </c:numRef>
          </c:val>
          <c:smooth val="0"/>
          <c:extLst>
            <c:ext xmlns:c16="http://schemas.microsoft.com/office/drawing/2014/chart" uri="{C3380CC4-5D6E-409C-BE32-E72D297353CC}">
              <c16:uniqueId val="{00000001-A3BE-4B5E-823A-3356A7D3B31A}"/>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Sheet1!$D$2:$D$32</c:f>
              <c:numCache>
                <c:formatCode>General</c:formatCode>
                <c:ptCount val="31"/>
                <c:pt idx="0">
                  <c:v>8447</c:v>
                </c:pt>
                <c:pt idx="1">
                  <c:v>8453</c:v>
                </c:pt>
                <c:pt idx="2">
                  <c:v>8461</c:v>
                </c:pt>
                <c:pt idx="3">
                  <c:v>8462</c:v>
                </c:pt>
                <c:pt idx="4">
                  <c:v>8464</c:v>
                </c:pt>
                <c:pt idx="5">
                  <c:v>8468</c:v>
                </c:pt>
                <c:pt idx="6">
                  <c:v>8469</c:v>
                </c:pt>
                <c:pt idx="7">
                  <c:v>8472</c:v>
                </c:pt>
                <c:pt idx="8">
                  <c:v>8476</c:v>
                </c:pt>
                <c:pt idx="9">
                  <c:v>8480</c:v>
                </c:pt>
                <c:pt idx="10">
                  <c:v>8481</c:v>
                </c:pt>
                <c:pt idx="11">
                  <c:v>8485</c:v>
                </c:pt>
                <c:pt idx="12">
                  <c:v>8485</c:v>
                </c:pt>
                <c:pt idx="13">
                  <c:v>8488</c:v>
                </c:pt>
                <c:pt idx="14">
                  <c:v>8494</c:v>
                </c:pt>
                <c:pt idx="15">
                  <c:v>8495</c:v>
                </c:pt>
                <c:pt idx="16">
                  <c:v>8502</c:v>
                </c:pt>
                <c:pt idx="17">
                  <c:v>8518</c:v>
                </c:pt>
                <c:pt idx="18">
                  <c:v>8520</c:v>
                </c:pt>
                <c:pt idx="19">
                  <c:v>8528</c:v>
                </c:pt>
                <c:pt idx="20">
                  <c:v>8529</c:v>
                </c:pt>
                <c:pt idx="21">
                  <c:v>8530</c:v>
                </c:pt>
                <c:pt idx="22">
                  <c:v>8530</c:v>
                </c:pt>
                <c:pt idx="23">
                  <c:v>8532</c:v>
                </c:pt>
                <c:pt idx="24">
                  <c:v>8534</c:v>
                </c:pt>
                <c:pt idx="25">
                  <c:v>8537</c:v>
                </c:pt>
                <c:pt idx="26">
                  <c:v>8540</c:v>
                </c:pt>
                <c:pt idx="27">
                  <c:v>8545</c:v>
                </c:pt>
                <c:pt idx="28">
                  <c:v>8552</c:v>
                </c:pt>
                <c:pt idx="29">
                  <c:v>8557</c:v>
                </c:pt>
                <c:pt idx="30">
                  <c:v>8575</c:v>
                </c:pt>
              </c:numCache>
            </c:numRef>
          </c:val>
          <c:smooth val="0"/>
          <c:extLst>
            <c:ext xmlns:c16="http://schemas.microsoft.com/office/drawing/2014/chart" uri="{C3380CC4-5D6E-409C-BE32-E72D297353CC}">
              <c16:uniqueId val="{00000002-A3BE-4B5E-823A-3356A7D3B31A}"/>
            </c:ext>
          </c:extLst>
        </c:ser>
        <c:dLbls>
          <c:showLegendKey val="0"/>
          <c:showVal val="0"/>
          <c:showCatName val="0"/>
          <c:showSerName val="0"/>
          <c:showPercent val="0"/>
          <c:showBubbleSize val="0"/>
        </c:dLbls>
        <c:smooth val="0"/>
        <c:axId val="251609840"/>
        <c:axId val="251609184"/>
      </c:lineChart>
      <c:dateAx>
        <c:axId val="251609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09184"/>
        <c:crosses val="autoZero"/>
        <c:auto val="1"/>
        <c:lblOffset val="100"/>
        <c:baseTimeUnit val="days"/>
      </c:dateAx>
      <c:valAx>
        <c:axId val="25160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0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c:v>
                </c:pt>
                <c:pt idx="1">
                  <c:v>59</c:v>
                </c:pt>
                <c:pt idx="2">
                  <c:v>171</c:v>
                </c:pt>
                <c:pt idx="3">
                  <c:v>67</c:v>
                </c:pt>
                <c:pt idx="4">
                  <c:v>52</c:v>
                </c:pt>
                <c:pt idx="5">
                  <c:v>41</c:v>
                </c:pt>
                <c:pt idx="6">
                  <c:v>50</c:v>
                </c:pt>
              </c:numCache>
            </c:numRef>
          </c:val>
          <c:extLst>
            <c:ext xmlns:c16="http://schemas.microsoft.com/office/drawing/2014/chart" uri="{C3380CC4-5D6E-409C-BE32-E72D297353CC}">
              <c16:uniqueId val="{00000000-6998-45E0-804E-FC08EB0A387A}"/>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c:v>
                </c:pt>
                <c:pt idx="1">
                  <c:v>162</c:v>
                </c:pt>
                <c:pt idx="2">
                  <c:v>135</c:v>
                </c:pt>
                <c:pt idx="3">
                  <c:v>155</c:v>
                </c:pt>
                <c:pt idx="4">
                  <c:v>194</c:v>
                </c:pt>
                <c:pt idx="5">
                  <c:v>150</c:v>
                </c:pt>
                <c:pt idx="6">
                  <c:v>122</c:v>
                </c:pt>
              </c:numCache>
            </c:numRef>
          </c:val>
          <c:extLst>
            <c:ext xmlns:c16="http://schemas.microsoft.com/office/drawing/2014/chart" uri="{C3380CC4-5D6E-409C-BE32-E72D297353CC}">
              <c16:uniqueId val="{00000001-6998-45E0-804E-FC08EB0A387A}"/>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8</c:v>
                </c:pt>
                <c:pt idx="3">
                  <c:v>5</c:v>
                </c:pt>
                <c:pt idx="4">
                  <c:v>3</c:v>
                </c:pt>
                <c:pt idx="5">
                  <c:v>4</c:v>
                </c:pt>
                <c:pt idx="6">
                  <c:v>3</c:v>
                </c:pt>
              </c:numCache>
            </c:numRef>
          </c:val>
          <c:extLst>
            <c:ext xmlns:c16="http://schemas.microsoft.com/office/drawing/2014/chart" uri="{C3380CC4-5D6E-409C-BE32-E72D297353CC}">
              <c16:uniqueId val="{00000002-6998-45E0-804E-FC08EB0A387A}"/>
            </c:ext>
          </c:extLst>
        </c:ser>
        <c:dLbls>
          <c:showLegendKey val="0"/>
          <c:showVal val="0"/>
          <c:showCatName val="0"/>
          <c:showSerName val="0"/>
          <c:showPercent val="0"/>
          <c:showBubbleSize val="0"/>
        </c:dLbls>
        <c:gapWidth val="219"/>
        <c:overlap val="-27"/>
        <c:axId val="251613120"/>
        <c:axId val="251607872"/>
      </c:barChart>
      <c:catAx>
        <c:axId val="25161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07872"/>
        <c:crosses val="autoZero"/>
        <c:auto val="1"/>
        <c:lblAlgn val="ctr"/>
        <c:lblOffset val="100"/>
        <c:noMultiLvlLbl val="0"/>
      </c:catAx>
      <c:valAx>
        <c:axId val="25160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1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50.092399999999998</c:v>
                </c:pt>
                <c:pt idx="1">
                  <c:v>100</c:v>
                </c:pt>
                <c:pt idx="2">
                  <c:v>50.346200000000003</c:v>
                </c:pt>
                <c:pt idx="3">
                  <c:v>0</c:v>
                </c:pt>
                <c:pt idx="4">
                  <c:v>31.850200000000001</c:v>
                </c:pt>
                <c:pt idx="5">
                  <c:v>100</c:v>
                </c:pt>
              </c:numCache>
            </c:numRef>
          </c:val>
          <c:extLst>
            <c:ext xmlns:c16="http://schemas.microsoft.com/office/drawing/2014/chart" uri="{C3380CC4-5D6E-409C-BE32-E72D297353CC}">
              <c16:uniqueId val="{00000000-AE97-449A-898D-2DEA1535FCD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74.285700000000006</c:v>
                </c:pt>
                <c:pt idx="2">
                  <c:v>100</c:v>
                </c:pt>
                <c:pt idx="3">
                  <c:v>0</c:v>
                </c:pt>
                <c:pt idx="4">
                  <c:v>42.653700000000001</c:v>
                </c:pt>
                <c:pt idx="5">
                  <c:v>99.352199999999996</c:v>
                </c:pt>
              </c:numCache>
            </c:numRef>
          </c:val>
          <c:extLst>
            <c:ext xmlns:c16="http://schemas.microsoft.com/office/drawing/2014/chart" uri="{C3380CC4-5D6E-409C-BE32-E72D297353CC}">
              <c16:uniqueId val="{00000001-AE97-449A-898D-2DEA1535FCD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7.0427</c:v>
                </c:pt>
                <c:pt idx="1">
                  <c:v>40</c:v>
                </c:pt>
                <c:pt idx="2">
                  <c:v>8.9855</c:v>
                </c:pt>
                <c:pt idx="3">
                  <c:v>0</c:v>
                </c:pt>
                <c:pt idx="4">
                  <c:v>100</c:v>
                </c:pt>
                <c:pt idx="5">
                  <c:v>40.898699999999998</c:v>
                </c:pt>
              </c:numCache>
            </c:numRef>
          </c:val>
          <c:extLst>
            <c:ext xmlns:c16="http://schemas.microsoft.com/office/drawing/2014/chart" uri="{C3380CC4-5D6E-409C-BE32-E72D297353CC}">
              <c16:uniqueId val="{00000002-AE97-449A-898D-2DEA1535FCD0}"/>
            </c:ext>
          </c:extLst>
        </c:ser>
        <c:dLbls>
          <c:showLegendKey val="0"/>
          <c:showVal val="0"/>
          <c:showCatName val="0"/>
          <c:showSerName val="0"/>
          <c:showPercent val="0"/>
          <c:showBubbleSize val="0"/>
        </c:dLbls>
        <c:axId val="292785152"/>
        <c:axId val="298762072"/>
      </c:radarChart>
      <c:catAx>
        <c:axId val="29278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62072"/>
        <c:crosses val="autoZero"/>
        <c:auto val="1"/>
        <c:lblAlgn val="ctr"/>
        <c:lblOffset val="100"/>
        <c:noMultiLvlLbl val="0"/>
      </c:catAx>
      <c:valAx>
        <c:axId val="29876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8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Sheet1!$B$2:$B$32</c:f>
              <c:numCache>
                <c:formatCode>General</c:formatCode>
                <c:ptCount val="31"/>
                <c:pt idx="0">
                  <c:v>16</c:v>
                </c:pt>
                <c:pt idx="1">
                  <c:v>48</c:v>
                </c:pt>
                <c:pt idx="2">
                  <c:v>46</c:v>
                </c:pt>
                <c:pt idx="3">
                  <c:v>36</c:v>
                </c:pt>
                <c:pt idx="4">
                  <c:v>40</c:v>
                </c:pt>
                <c:pt idx="5">
                  <c:v>36</c:v>
                </c:pt>
                <c:pt idx="6">
                  <c:v>49</c:v>
                </c:pt>
                <c:pt idx="7">
                  <c:v>41</c:v>
                </c:pt>
                <c:pt idx="8">
                  <c:v>47</c:v>
                </c:pt>
                <c:pt idx="9">
                  <c:v>54</c:v>
                </c:pt>
                <c:pt idx="10">
                  <c:v>31</c:v>
                </c:pt>
                <c:pt idx="11">
                  <c:v>26</c:v>
                </c:pt>
                <c:pt idx="12">
                  <c:v>27</c:v>
                </c:pt>
                <c:pt idx="13">
                  <c:v>50</c:v>
                </c:pt>
                <c:pt idx="14">
                  <c:v>72</c:v>
                </c:pt>
                <c:pt idx="15">
                  <c:v>45</c:v>
                </c:pt>
                <c:pt idx="16">
                  <c:v>72</c:v>
                </c:pt>
                <c:pt idx="17">
                  <c:v>98</c:v>
                </c:pt>
                <c:pt idx="18">
                  <c:v>104</c:v>
                </c:pt>
                <c:pt idx="19">
                  <c:v>65</c:v>
                </c:pt>
                <c:pt idx="20">
                  <c:v>57</c:v>
                </c:pt>
                <c:pt idx="21">
                  <c:v>51</c:v>
                </c:pt>
                <c:pt idx="22">
                  <c:v>53</c:v>
                </c:pt>
                <c:pt idx="23">
                  <c:v>154</c:v>
                </c:pt>
                <c:pt idx="24">
                  <c:v>104</c:v>
                </c:pt>
                <c:pt idx="25">
                  <c:v>36</c:v>
                </c:pt>
                <c:pt idx="26">
                  <c:v>37</c:v>
                </c:pt>
                <c:pt idx="27">
                  <c:v>45</c:v>
                </c:pt>
                <c:pt idx="28">
                  <c:v>58</c:v>
                </c:pt>
                <c:pt idx="29">
                  <c:v>101</c:v>
                </c:pt>
                <c:pt idx="30">
                  <c:v>530</c:v>
                </c:pt>
              </c:numCache>
            </c:numRef>
          </c:val>
          <c:smooth val="0"/>
          <c:extLst>
            <c:ext xmlns:c16="http://schemas.microsoft.com/office/drawing/2014/chart" uri="{C3380CC4-5D6E-409C-BE32-E72D297353CC}">
              <c16:uniqueId val="{00000000-2034-4ADF-A8B9-A1991BD93056}"/>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Sheet1!$C$2:$C$32</c:f>
              <c:numCache>
                <c:formatCode>General</c:formatCode>
                <c:ptCount val="31"/>
                <c:pt idx="0">
                  <c:v>66</c:v>
                </c:pt>
                <c:pt idx="1">
                  <c:v>361</c:v>
                </c:pt>
                <c:pt idx="2">
                  <c:v>312</c:v>
                </c:pt>
                <c:pt idx="3">
                  <c:v>253</c:v>
                </c:pt>
                <c:pt idx="4">
                  <c:v>447</c:v>
                </c:pt>
                <c:pt idx="5">
                  <c:v>205</c:v>
                </c:pt>
                <c:pt idx="6">
                  <c:v>170</c:v>
                </c:pt>
                <c:pt idx="7">
                  <c:v>150</c:v>
                </c:pt>
                <c:pt idx="8">
                  <c:v>226</c:v>
                </c:pt>
                <c:pt idx="9">
                  <c:v>113</c:v>
                </c:pt>
                <c:pt idx="10">
                  <c:v>70</c:v>
                </c:pt>
                <c:pt idx="11">
                  <c:v>115</c:v>
                </c:pt>
                <c:pt idx="12">
                  <c:v>58</c:v>
                </c:pt>
                <c:pt idx="13">
                  <c:v>67</c:v>
                </c:pt>
                <c:pt idx="14">
                  <c:v>77</c:v>
                </c:pt>
                <c:pt idx="15">
                  <c:v>53</c:v>
                </c:pt>
                <c:pt idx="16">
                  <c:v>76</c:v>
                </c:pt>
                <c:pt idx="17">
                  <c:v>120</c:v>
                </c:pt>
                <c:pt idx="18">
                  <c:v>116</c:v>
                </c:pt>
                <c:pt idx="19">
                  <c:v>113</c:v>
                </c:pt>
                <c:pt idx="20">
                  <c:v>91</c:v>
                </c:pt>
                <c:pt idx="21">
                  <c:v>66</c:v>
                </c:pt>
                <c:pt idx="22">
                  <c:v>84</c:v>
                </c:pt>
                <c:pt idx="23">
                  <c:v>83</c:v>
                </c:pt>
                <c:pt idx="24">
                  <c:v>175</c:v>
                </c:pt>
                <c:pt idx="25">
                  <c:v>98</c:v>
                </c:pt>
                <c:pt idx="26">
                  <c:v>223</c:v>
                </c:pt>
                <c:pt idx="27">
                  <c:v>159</c:v>
                </c:pt>
                <c:pt idx="28">
                  <c:v>96</c:v>
                </c:pt>
                <c:pt idx="29">
                  <c:v>86</c:v>
                </c:pt>
                <c:pt idx="30">
                  <c:v>93</c:v>
                </c:pt>
              </c:numCache>
            </c:numRef>
          </c:val>
          <c:smooth val="0"/>
          <c:extLst>
            <c:ext xmlns:c16="http://schemas.microsoft.com/office/drawing/2014/chart" uri="{C3380CC4-5D6E-409C-BE32-E72D297353CC}">
              <c16:uniqueId val="{00000001-2034-4ADF-A8B9-A1991BD93056}"/>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Sheet1!$D$2:$D$32</c:f>
              <c:numCache>
                <c:formatCode>General</c:formatCode>
                <c:ptCount val="31"/>
                <c:pt idx="0">
                  <c:v>3</c:v>
                </c:pt>
                <c:pt idx="1">
                  <c:v>6</c:v>
                </c:pt>
                <c:pt idx="2">
                  <c:v>8</c:v>
                </c:pt>
                <c:pt idx="3">
                  <c:v>1</c:v>
                </c:pt>
                <c:pt idx="4">
                  <c:v>2</c:v>
                </c:pt>
                <c:pt idx="5">
                  <c:v>4</c:v>
                </c:pt>
                <c:pt idx="6">
                  <c:v>1</c:v>
                </c:pt>
                <c:pt idx="7">
                  <c:v>3</c:v>
                </c:pt>
                <c:pt idx="8">
                  <c:v>4</c:v>
                </c:pt>
                <c:pt idx="9">
                  <c:v>4</c:v>
                </c:pt>
                <c:pt idx="10">
                  <c:v>1</c:v>
                </c:pt>
                <c:pt idx="11">
                  <c:v>4</c:v>
                </c:pt>
                <c:pt idx="12">
                  <c:v>0</c:v>
                </c:pt>
                <c:pt idx="13">
                  <c:v>3</c:v>
                </c:pt>
                <c:pt idx="14">
                  <c:v>6</c:v>
                </c:pt>
                <c:pt idx="15">
                  <c:v>1</c:v>
                </c:pt>
                <c:pt idx="16">
                  <c:v>7</c:v>
                </c:pt>
                <c:pt idx="17">
                  <c:v>16</c:v>
                </c:pt>
                <c:pt idx="18">
                  <c:v>2</c:v>
                </c:pt>
                <c:pt idx="19">
                  <c:v>8</c:v>
                </c:pt>
                <c:pt idx="20">
                  <c:v>1</c:v>
                </c:pt>
                <c:pt idx="21">
                  <c:v>1</c:v>
                </c:pt>
                <c:pt idx="22">
                  <c:v>0</c:v>
                </c:pt>
                <c:pt idx="23">
                  <c:v>2</c:v>
                </c:pt>
                <c:pt idx="24">
                  <c:v>2</c:v>
                </c:pt>
                <c:pt idx="25">
                  <c:v>3</c:v>
                </c:pt>
                <c:pt idx="26">
                  <c:v>3</c:v>
                </c:pt>
                <c:pt idx="27">
                  <c:v>5</c:v>
                </c:pt>
                <c:pt idx="28">
                  <c:v>7</c:v>
                </c:pt>
                <c:pt idx="29">
                  <c:v>5</c:v>
                </c:pt>
                <c:pt idx="30">
                  <c:v>18</c:v>
                </c:pt>
              </c:numCache>
            </c:numRef>
          </c:val>
          <c:smooth val="0"/>
          <c:extLst>
            <c:ext xmlns:c16="http://schemas.microsoft.com/office/drawing/2014/chart" uri="{C3380CC4-5D6E-409C-BE32-E72D297353CC}">
              <c16:uniqueId val="{00000002-2034-4ADF-A8B9-A1991BD93056}"/>
            </c:ext>
          </c:extLst>
        </c:ser>
        <c:dLbls>
          <c:showLegendKey val="0"/>
          <c:showVal val="0"/>
          <c:showCatName val="0"/>
          <c:showSerName val="0"/>
          <c:showPercent val="0"/>
          <c:showBubbleSize val="0"/>
        </c:dLbls>
        <c:smooth val="0"/>
        <c:axId val="298763384"/>
        <c:axId val="298763712"/>
      </c:lineChart>
      <c:dateAx>
        <c:axId val="2987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63712"/>
        <c:crosses val="autoZero"/>
        <c:auto val="1"/>
        <c:lblOffset val="100"/>
        <c:baseTimeUnit val="days"/>
      </c:dateAx>
      <c:valAx>
        <c:axId val="29876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0.51265780508984005</c:v>
                </c:pt>
                <c:pt idx="1">
                  <c:v>1.2516791723258001</c:v>
                </c:pt>
                <c:pt idx="2">
                  <c:v>0.50597822456749997</c:v>
                </c:pt>
                <c:pt idx="3">
                  <c:v>0.81407387616058002</c:v>
                </c:pt>
                <c:pt idx="4">
                  <c:v>0.96185959521742004</c:v>
                </c:pt>
                <c:pt idx="5">
                  <c:v>0.51725001669894999</c:v>
                </c:pt>
                <c:pt idx="6">
                  <c:v>1.0709594104157001</c:v>
                </c:pt>
              </c:numCache>
            </c:numRef>
          </c:val>
          <c:extLst>
            <c:ext xmlns:c16="http://schemas.microsoft.com/office/drawing/2014/chart" uri="{C3380CC4-5D6E-409C-BE32-E72D297353CC}">
              <c16:uniqueId val="{00000000-69CC-411D-A547-F2C62995D0B7}"/>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0.82846207667455996</c:v>
                </c:pt>
                <c:pt idx="1">
                  <c:v>1.2867365228565999</c:v>
                </c:pt>
                <c:pt idx="2">
                  <c:v>0.90852072688347996</c:v>
                </c:pt>
                <c:pt idx="3">
                  <c:v>2.5090804684212</c:v>
                </c:pt>
                <c:pt idx="4">
                  <c:v>0.90508008453467004</c:v>
                </c:pt>
                <c:pt idx="5">
                  <c:v>0.87139046153588995</c:v>
                </c:pt>
                <c:pt idx="6">
                  <c:v>0.22495588690321999</c:v>
                </c:pt>
              </c:numCache>
            </c:numRef>
          </c:val>
          <c:extLst>
            <c:ext xmlns:c16="http://schemas.microsoft.com/office/drawing/2014/chart" uri="{C3380CC4-5D6E-409C-BE32-E72D297353CC}">
              <c16:uniqueId val="{00000001-69CC-411D-A547-F2C62995D0B7}"/>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2.1658246191204</c:v>
                </c:pt>
                <c:pt idx="1">
                  <c:v>2.2559041240747</c:v>
                </c:pt>
                <c:pt idx="2">
                  <c:v>2.8668781576783</c:v>
                </c:pt>
                <c:pt idx="3">
                  <c:v>3.9008342145458998</c:v>
                </c:pt>
                <c:pt idx="4">
                  <c:v>4.2415697332863003</c:v>
                </c:pt>
                <c:pt idx="6">
                  <c:v>1.3394430736694001</c:v>
                </c:pt>
              </c:numCache>
            </c:numRef>
          </c:val>
          <c:extLst>
            <c:ext xmlns:c16="http://schemas.microsoft.com/office/drawing/2014/chart" uri="{C3380CC4-5D6E-409C-BE32-E72D297353CC}">
              <c16:uniqueId val="{00000002-69CC-411D-A547-F2C62995D0B7}"/>
            </c:ext>
          </c:extLst>
        </c:ser>
        <c:dLbls>
          <c:showLegendKey val="0"/>
          <c:showVal val="0"/>
          <c:showCatName val="0"/>
          <c:showSerName val="0"/>
          <c:showPercent val="0"/>
          <c:showBubbleSize val="0"/>
        </c:dLbls>
        <c:gapWidth val="219"/>
        <c:overlap val="-27"/>
        <c:axId val="298761744"/>
        <c:axId val="251613776"/>
      </c:barChart>
      <c:catAx>
        <c:axId val="29876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13776"/>
        <c:crosses val="autoZero"/>
        <c:auto val="1"/>
        <c:lblAlgn val="ctr"/>
        <c:lblOffset val="100"/>
        <c:noMultiLvlLbl val="0"/>
      </c:catAx>
      <c:valAx>
        <c:axId val="2516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6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Sheet1!$B$2:$B$32</c:f>
              <c:numCache>
                <c:formatCode>General</c:formatCode>
                <c:ptCount val="31"/>
                <c:pt idx="0">
                  <c:v>1</c:v>
                </c:pt>
                <c:pt idx="1">
                  <c:v>2</c:v>
                </c:pt>
                <c:pt idx="2">
                  <c:v>1</c:v>
                </c:pt>
                <c:pt idx="3">
                  <c:v>2</c:v>
                </c:pt>
                <c:pt idx="4">
                  <c:v>1</c:v>
                </c:pt>
                <c:pt idx="5">
                  <c:v>1</c:v>
                </c:pt>
                <c:pt idx="6">
                  <c:v>0</c:v>
                </c:pt>
                <c:pt idx="7">
                  <c:v>1</c:v>
                </c:pt>
                <c:pt idx="8">
                  <c:v>1</c:v>
                </c:pt>
                <c:pt idx="9">
                  <c:v>1</c:v>
                </c:pt>
                <c:pt idx="10">
                  <c:v>1</c:v>
                </c:pt>
                <c:pt idx="11">
                  <c:v>1</c:v>
                </c:pt>
                <c:pt idx="12">
                  <c:v>1</c:v>
                </c:pt>
                <c:pt idx="13">
                  <c:v>2</c:v>
                </c:pt>
                <c:pt idx="14">
                  <c:v>1</c:v>
                </c:pt>
                <c:pt idx="15">
                  <c:v>2</c:v>
                </c:pt>
                <c:pt idx="16">
                  <c:v>1</c:v>
                </c:pt>
                <c:pt idx="17">
                  <c:v>1</c:v>
                </c:pt>
                <c:pt idx="18">
                  <c:v>1</c:v>
                </c:pt>
                <c:pt idx="19">
                  <c:v>1</c:v>
                </c:pt>
                <c:pt idx="20">
                  <c:v>1</c:v>
                </c:pt>
                <c:pt idx="21">
                  <c:v>1</c:v>
                </c:pt>
                <c:pt idx="22">
                  <c:v>2</c:v>
                </c:pt>
                <c:pt idx="23">
                  <c:v>1</c:v>
                </c:pt>
                <c:pt idx="24">
                  <c:v>2</c:v>
                </c:pt>
                <c:pt idx="25">
                  <c:v>1</c:v>
                </c:pt>
                <c:pt idx="26">
                  <c:v>1</c:v>
                </c:pt>
                <c:pt idx="27">
                  <c:v>0</c:v>
                </c:pt>
                <c:pt idx="28">
                  <c:v>1</c:v>
                </c:pt>
                <c:pt idx="29">
                  <c:v>2</c:v>
                </c:pt>
                <c:pt idx="30">
                  <c:v>0</c:v>
                </c:pt>
              </c:numCache>
            </c:numRef>
          </c:val>
          <c:smooth val="0"/>
          <c:extLst>
            <c:ext xmlns:c16="http://schemas.microsoft.com/office/drawing/2014/chart" uri="{C3380CC4-5D6E-409C-BE32-E72D297353CC}">
              <c16:uniqueId val="{00000000-4A86-41DD-BD22-54BD5AAB83F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Sheet1!$C$2:$C$32</c:f>
              <c:numCache>
                <c:formatCode>General</c:formatCode>
                <c:ptCount val="31"/>
                <c:pt idx="0">
                  <c:v>0</c:v>
                </c:pt>
                <c:pt idx="1">
                  <c:v>1</c:v>
                </c:pt>
                <c:pt idx="2">
                  <c:v>1</c:v>
                </c:pt>
                <c:pt idx="3">
                  <c:v>1</c:v>
                </c:pt>
                <c:pt idx="4">
                  <c:v>0</c:v>
                </c:pt>
                <c:pt idx="5">
                  <c:v>0</c:v>
                </c:pt>
                <c:pt idx="6">
                  <c:v>0</c:v>
                </c:pt>
                <c:pt idx="7">
                  <c:v>1</c:v>
                </c:pt>
                <c:pt idx="8">
                  <c:v>1</c:v>
                </c:pt>
                <c:pt idx="9">
                  <c:v>1</c:v>
                </c:pt>
                <c:pt idx="10">
                  <c:v>2</c:v>
                </c:pt>
                <c:pt idx="11">
                  <c:v>4</c:v>
                </c:pt>
                <c:pt idx="12">
                  <c:v>1</c:v>
                </c:pt>
                <c:pt idx="13">
                  <c:v>1</c:v>
                </c:pt>
                <c:pt idx="14">
                  <c:v>0</c:v>
                </c:pt>
                <c:pt idx="15">
                  <c:v>2</c:v>
                </c:pt>
                <c:pt idx="16">
                  <c:v>1</c:v>
                </c:pt>
                <c:pt idx="17">
                  <c:v>0</c:v>
                </c:pt>
                <c:pt idx="18">
                  <c:v>2</c:v>
                </c:pt>
                <c:pt idx="19">
                  <c:v>0</c:v>
                </c:pt>
                <c:pt idx="20">
                  <c:v>0</c:v>
                </c:pt>
                <c:pt idx="21">
                  <c:v>1</c:v>
                </c:pt>
                <c:pt idx="22">
                  <c:v>1</c:v>
                </c:pt>
                <c:pt idx="23">
                  <c:v>1</c:v>
                </c:pt>
                <c:pt idx="24">
                  <c:v>0</c:v>
                </c:pt>
                <c:pt idx="25">
                  <c:v>1</c:v>
                </c:pt>
                <c:pt idx="26">
                  <c:v>0</c:v>
                </c:pt>
                <c:pt idx="27">
                  <c:v>0</c:v>
                </c:pt>
                <c:pt idx="28">
                  <c:v>1</c:v>
                </c:pt>
                <c:pt idx="29">
                  <c:v>1</c:v>
                </c:pt>
                <c:pt idx="30">
                  <c:v>1</c:v>
                </c:pt>
              </c:numCache>
            </c:numRef>
          </c:val>
          <c:smooth val="0"/>
          <c:extLst>
            <c:ext xmlns:c16="http://schemas.microsoft.com/office/drawing/2014/chart" uri="{C3380CC4-5D6E-409C-BE32-E72D297353CC}">
              <c16:uniqueId val="{00000001-4A86-41DD-BD22-54BD5AAB83F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pt idx="28">
                  <c:v>42884</c:v>
                </c:pt>
                <c:pt idx="29">
                  <c:v>42885</c:v>
                </c:pt>
                <c:pt idx="30">
                  <c:v>42886</c:v>
                </c:pt>
              </c:numCache>
            </c:numRef>
          </c:cat>
          <c:val>
            <c:numRef>
              <c:f>Sheet1!$D$2:$D$32</c:f>
              <c:numCache>
                <c:formatCode>General</c:formatCode>
                <c:ptCount val="31"/>
                <c:pt idx="0">
                  <c:v>0</c:v>
                </c:pt>
                <c:pt idx="1">
                  <c:v>1</c:v>
                </c:pt>
                <c:pt idx="2">
                  <c:v>0</c:v>
                </c:pt>
                <c:pt idx="3">
                  <c:v>0</c:v>
                </c:pt>
                <c:pt idx="4">
                  <c:v>0</c:v>
                </c:pt>
                <c:pt idx="5">
                  <c:v>0</c:v>
                </c:pt>
                <c:pt idx="6">
                  <c:v>0</c:v>
                </c:pt>
                <c:pt idx="7">
                  <c:v>0</c:v>
                </c:pt>
                <c:pt idx="8">
                  <c:v>1</c:v>
                </c:pt>
                <c:pt idx="9">
                  <c:v>0</c:v>
                </c:pt>
                <c:pt idx="10">
                  <c:v>0</c:v>
                </c:pt>
                <c:pt idx="11">
                  <c:v>0</c:v>
                </c:pt>
                <c:pt idx="12">
                  <c:v>0</c:v>
                </c:pt>
                <c:pt idx="13">
                  <c:v>1</c:v>
                </c:pt>
                <c:pt idx="14">
                  <c:v>1</c:v>
                </c:pt>
                <c:pt idx="15">
                  <c:v>0</c:v>
                </c:pt>
                <c:pt idx="16">
                  <c:v>1</c:v>
                </c:pt>
                <c:pt idx="17">
                  <c:v>0</c:v>
                </c:pt>
                <c:pt idx="18">
                  <c:v>1</c:v>
                </c:pt>
                <c:pt idx="19">
                  <c:v>0</c:v>
                </c:pt>
                <c:pt idx="20">
                  <c:v>0</c:v>
                </c:pt>
                <c:pt idx="21">
                  <c:v>1</c:v>
                </c:pt>
                <c:pt idx="22">
                  <c:v>1</c:v>
                </c:pt>
                <c:pt idx="23">
                  <c:v>0</c:v>
                </c:pt>
                <c:pt idx="24">
                  <c:v>2</c:v>
                </c:pt>
                <c:pt idx="25">
                  <c:v>0</c:v>
                </c:pt>
                <c:pt idx="26">
                  <c:v>0</c:v>
                </c:pt>
                <c:pt idx="27">
                  <c:v>0</c:v>
                </c:pt>
                <c:pt idx="28">
                  <c:v>1</c:v>
                </c:pt>
                <c:pt idx="29">
                  <c:v>1</c:v>
                </c:pt>
                <c:pt idx="30">
                  <c:v>2</c:v>
                </c:pt>
              </c:numCache>
            </c:numRef>
          </c:val>
          <c:smooth val="0"/>
          <c:extLst>
            <c:ext xmlns:c16="http://schemas.microsoft.com/office/drawing/2014/chart" uri="{C3380CC4-5D6E-409C-BE32-E72D297353CC}">
              <c16:uniqueId val="{00000002-4A86-41DD-BD22-54BD5AAB83F8}"/>
            </c:ext>
          </c:extLst>
        </c:ser>
        <c:dLbls>
          <c:showLegendKey val="0"/>
          <c:showVal val="0"/>
          <c:showCatName val="0"/>
          <c:showSerName val="0"/>
          <c:showPercent val="0"/>
          <c:showBubbleSize val="0"/>
        </c:dLbls>
        <c:smooth val="0"/>
        <c:axId val="253135416"/>
        <c:axId val="253133448"/>
      </c:lineChart>
      <c:dateAx>
        <c:axId val="25313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33448"/>
        <c:crosses val="autoZero"/>
        <c:auto val="1"/>
        <c:lblOffset val="100"/>
        <c:baseTimeUnit val="days"/>
      </c:dateAx>
      <c:valAx>
        <c:axId val="25313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3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9</c:v>
                </c:pt>
                <c:pt idx="2">
                  <c:v>4</c:v>
                </c:pt>
                <c:pt idx="3">
                  <c:v>6</c:v>
                </c:pt>
                <c:pt idx="4">
                  <c:v>4</c:v>
                </c:pt>
                <c:pt idx="5">
                  <c:v>4</c:v>
                </c:pt>
                <c:pt idx="6">
                  <c:v>3</c:v>
                </c:pt>
              </c:numCache>
            </c:numRef>
          </c:val>
          <c:extLst>
            <c:ext xmlns:c16="http://schemas.microsoft.com/office/drawing/2014/chart" uri="{C3380CC4-5D6E-409C-BE32-E72D297353CC}">
              <c16:uniqueId val="{00000000-CCD6-4D0E-9661-FE9DA53A6783}"/>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6</c:v>
                </c:pt>
                <c:pt idx="2">
                  <c:v>5</c:v>
                </c:pt>
                <c:pt idx="3">
                  <c:v>3</c:v>
                </c:pt>
                <c:pt idx="4">
                  <c:v>7</c:v>
                </c:pt>
                <c:pt idx="5">
                  <c:v>1</c:v>
                </c:pt>
                <c:pt idx="6">
                  <c:v>1</c:v>
                </c:pt>
              </c:numCache>
            </c:numRef>
          </c:val>
          <c:extLst>
            <c:ext xmlns:c16="http://schemas.microsoft.com/office/drawing/2014/chart" uri="{C3380CC4-5D6E-409C-BE32-E72D297353CC}">
              <c16:uniqueId val="{00000001-CCD6-4D0E-9661-FE9DA53A6783}"/>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4</c:v>
                </c:pt>
                <c:pt idx="2">
                  <c:v>3</c:v>
                </c:pt>
                <c:pt idx="3">
                  <c:v>2</c:v>
                </c:pt>
                <c:pt idx="4">
                  <c:v>1</c:v>
                </c:pt>
                <c:pt idx="5">
                  <c:v>0</c:v>
                </c:pt>
                <c:pt idx="6">
                  <c:v>1</c:v>
                </c:pt>
              </c:numCache>
            </c:numRef>
          </c:val>
          <c:extLst>
            <c:ext xmlns:c16="http://schemas.microsoft.com/office/drawing/2014/chart" uri="{C3380CC4-5D6E-409C-BE32-E72D297353CC}">
              <c16:uniqueId val="{00000002-CCD6-4D0E-9661-FE9DA53A6783}"/>
            </c:ext>
          </c:extLst>
        </c:ser>
        <c:dLbls>
          <c:showLegendKey val="0"/>
          <c:showVal val="0"/>
          <c:showCatName val="0"/>
          <c:showSerName val="0"/>
          <c:showPercent val="0"/>
          <c:showBubbleSize val="0"/>
        </c:dLbls>
        <c:gapWidth val="219"/>
        <c:overlap val="-27"/>
        <c:axId val="358834952"/>
        <c:axId val="358839544"/>
      </c:barChart>
      <c:catAx>
        <c:axId val="35883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9544"/>
        <c:crosses val="autoZero"/>
        <c:auto val="1"/>
        <c:lblAlgn val="ctr"/>
        <c:lblOffset val="100"/>
        <c:noMultiLvlLbl val="0"/>
      </c:catAx>
      <c:valAx>
        <c:axId val="35883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0</c:v>
                </c:pt>
                <c:pt idx="1">
                  <c:v>2</c:v>
                </c:pt>
                <c:pt idx="2">
                  <c:v>0</c:v>
                </c:pt>
              </c:numCache>
            </c:numRef>
          </c:val>
          <c:extLst>
            <c:ext xmlns:c16="http://schemas.microsoft.com/office/drawing/2014/chart" uri="{C3380CC4-5D6E-409C-BE32-E72D297353CC}">
              <c16:uniqueId val="{00000000-501E-49B2-BACA-27904109103A}"/>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17</c:v>
                </c:pt>
                <c:pt idx="1">
                  <c:v>1</c:v>
                </c:pt>
                <c:pt idx="2">
                  <c:v>9</c:v>
                </c:pt>
              </c:numCache>
            </c:numRef>
          </c:val>
          <c:extLst>
            <c:ext xmlns:c16="http://schemas.microsoft.com/office/drawing/2014/chart" uri="{C3380CC4-5D6E-409C-BE32-E72D297353CC}">
              <c16:uniqueId val="{00000001-501E-49B2-BACA-27904109103A}"/>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18</c:v>
                </c:pt>
                <c:pt idx="1">
                  <c:v>23</c:v>
                </c:pt>
                <c:pt idx="2">
                  <c:v>5</c:v>
                </c:pt>
              </c:numCache>
            </c:numRef>
          </c:val>
          <c:extLst>
            <c:ext xmlns:c16="http://schemas.microsoft.com/office/drawing/2014/chart" uri="{C3380CC4-5D6E-409C-BE32-E72D297353CC}">
              <c16:uniqueId val="{00000002-501E-49B2-BACA-27904109103A}"/>
            </c:ext>
          </c:extLst>
        </c:ser>
        <c:dLbls>
          <c:showLegendKey val="0"/>
          <c:showVal val="0"/>
          <c:showCatName val="0"/>
          <c:showSerName val="0"/>
          <c:showPercent val="0"/>
          <c:showBubbleSize val="0"/>
        </c:dLbls>
        <c:gapWidth val="150"/>
        <c:overlap val="100"/>
        <c:axId val="358845448"/>
        <c:axId val="358842168"/>
      </c:barChart>
      <c:catAx>
        <c:axId val="35884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42168"/>
        <c:crosses val="autoZero"/>
        <c:auto val="1"/>
        <c:lblAlgn val="ctr"/>
        <c:lblOffset val="100"/>
        <c:noMultiLvlLbl val="0"/>
      </c:catAx>
      <c:valAx>
        <c:axId val="358842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4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0.76870589245751997</c:v>
                </c:pt>
                <c:pt idx="10">
                  <c:v>1.2859480944587001</c:v>
                </c:pt>
                <c:pt idx="11">
                  <c:v>0.98074417983232998</c:v>
                </c:pt>
                <c:pt idx="12">
                  <c:v>0.57903451303363995</c:v>
                </c:pt>
                <c:pt idx="13">
                  <c:v>0</c:v>
                </c:pt>
                <c:pt idx="14">
                  <c:v>0.32566217976551998</c:v>
                </c:pt>
                <c:pt idx="15">
                  <c:v>0.63295367246735001</c:v>
                </c:pt>
                <c:pt idx="16">
                  <c:v>0</c:v>
                </c:pt>
                <c:pt idx="17">
                  <c:v>2.1343398243094001</c:v>
                </c:pt>
                <c:pt idx="18">
                  <c:v>0.39580480309964</c:v>
                </c:pt>
                <c:pt idx="19">
                  <c:v>2.1827716356592002</c:v>
                </c:pt>
                <c:pt idx="20">
                  <c:v>0</c:v>
                </c:pt>
                <c:pt idx="21">
                  <c:v>0.10521393500117</c:v>
                </c:pt>
                <c:pt idx="22">
                  <c:v>0</c:v>
                </c:pt>
                <c:pt idx="23">
                  <c:v>0</c:v>
                </c:pt>
              </c:numCache>
            </c:numRef>
          </c:val>
          <c:smooth val="0"/>
          <c:extLst>
            <c:ext xmlns:c16="http://schemas.microsoft.com/office/drawing/2014/chart" uri="{C3380CC4-5D6E-409C-BE32-E72D297353CC}">
              <c16:uniqueId val="{00000000-F97E-4B6F-8480-085E316B86C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9.2004784248781002E-2</c:v>
                </c:pt>
                <c:pt idx="10">
                  <c:v>4.0565745782417002</c:v>
                </c:pt>
                <c:pt idx="11">
                  <c:v>0.34752716232153003</c:v>
                </c:pt>
                <c:pt idx="12">
                  <c:v>0.47647326145808</c:v>
                </c:pt>
                <c:pt idx="13">
                  <c:v>0.53613697003153005</c:v>
                </c:pt>
                <c:pt idx="14">
                  <c:v>7.2399401132495003</c:v>
                </c:pt>
                <c:pt idx="15">
                  <c:v>1.6717687501567999</c:v>
                </c:pt>
                <c:pt idx="16">
                  <c:v>0.16728142590687001</c:v>
                </c:pt>
                <c:pt idx="17">
                  <c:v>0.19878609445267001</c:v>
                </c:pt>
                <c:pt idx="18">
                  <c:v>1.354477705568</c:v>
                </c:pt>
                <c:pt idx="19">
                  <c:v>0.18400956849756001</c:v>
                </c:pt>
                <c:pt idx="20">
                  <c:v>0</c:v>
                </c:pt>
                <c:pt idx="21">
                  <c:v>0</c:v>
                </c:pt>
                <c:pt idx="22">
                  <c:v>0</c:v>
                </c:pt>
                <c:pt idx="23">
                  <c:v>0</c:v>
                </c:pt>
              </c:numCache>
            </c:numRef>
          </c:val>
          <c:smooth val="0"/>
          <c:extLst>
            <c:ext xmlns:c16="http://schemas.microsoft.com/office/drawing/2014/chart" uri="{C3380CC4-5D6E-409C-BE32-E72D297353CC}">
              <c16:uniqueId val="{00000001-F97E-4B6F-8480-085E316B86C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3.5605170387778999</c:v>
                </c:pt>
                <c:pt idx="1">
                  <c:v>0</c:v>
                </c:pt>
                <c:pt idx="2">
                  <c:v>0</c:v>
                </c:pt>
                <c:pt idx="3">
                  <c:v>0</c:v>
                </c:pt>
                <c:pt idx="4">
                  <c:v>0</c:v>
                </c:pt>
                <c:pt idx="5">
                  <c:v>0</c:v>
                </c:pt>
                <c:pt idx="6">
                  <c:v>0</c:v>
                </c:pt>
                <c:pt idx="7">
                  <c:v>0</c:v>
                </c:pt>
                <c:pt idx="8">
                  <c:v>0</c:v>
                </c:pt>
                <c:pt idx="9">
                  <c:v>0</c:v>
                </c:pt>
                <c:pt idx="10">
                  <c:v>2.0799059929495001</c:v>
                </c:pt>
                <c:pt idx="11">
                  <c:v>3.9600470035252999</c:v>
                </c:pt>
                <c:pt idx="12">
                  <c:v>4.0540540540540997</c:v>
                </c:pt>
                <c:pt idx="13">
                  <c:v>4.2420681551115997</c:v>
                </c:pt>
                <c:pt idx="14">
                  <c:v>3.2608695652174</c:v>
                </c:pt>
                <c:pt idx="15">
                  <c:v>2.8672150411280999</c:v>
                </c:pt>
                <c:pt idx="16">
                  <c:v>0</c:v>
                </c:pt>
                <c:pt idx="17">
                  <c:v>1.8683901292597</c:v>
                </c:pt>
                <c:pt idx="18">
                  <c:v>0.95182138660399995</c:v>
                </c:pt>
                <c:pt idx="19">
                  <c:v>1.5217391304348</c:v>
                </c:pt>
                <c:pt idx="20">
                  <c:v>0</c:v>
                </c:pt>
                <c:pt idx="21">
                  <c:v>1.4923619271444999</c:v>
                </c:pt>
                <c:pt idx="22">
                  <c:v>0</c:v>
                </c:pt>
                <c:pt idx="23">
                  <c:v>0</c:v>
                </c:pt>
              </c:numCache>
            </c:numRef>
          </c:val>
          <c:smooth val="0"/>
          <c:extLst>
            <c:ext xmlns:c16="http://schemas.microsoft.com/office/drawing/2014/chart" uri="{C3380CC4-5D6E-409C-BE32-E72D297353CC}">
              <c16:uniqueId val="{00000002-F97E-4B6F-8480-085E316B86C0}"/>
            </c:ext>
          </c:extLst>
        </c:ser>
        <c:dLbls>
          <c:showLegendKey val="0"/>
          <c:showVal val="0"/>
          <c:showCatName val="0"/>
          <c:showSerName val="0"/>
          <c:showPercent val="0"/>
          <c:showBubbleSize val="0"/>
        </c:dLbls>
        <c:smooth val="0"/>
        <c:axId val="358841512"/>
        <c:axId val="358848400"/>
      </c:lineChart>
      <c:catAx>
        <c:axId val="35884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48400"/>
        <c:crosses val="autoZero"/>
        <c:auto val="1"/>
        <c:lblAlgn val="ctr"/>
        <c:lblOffset val="100"/>
        <c:noMultiLvlLbl val="0"/>
      </c:catAx>
      <c:valAx>
        <c:axId val="35884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4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c:v>
                </c:pt>
                <c:pt idx="10">
                  <c:v>2</c:v>
                </c:pt>
                <c:pt idx="11">
                  <c:v>8</c:v>
                </c:pt>
                <c:pt idx="12">
                  <c:v>7</c:v>
                </c:pt>
                <c:pt idx="13">
                  <c:v>0</c:v>
                </c:pt>
                <c:pt idx="14">
                  <c:v>1</c:v>
                </c:pt>
                <c:pt idx="15">
                  <c:v>3</c:v>
                </c:pt>
                <c:pt idx="16">
                  <c:v>0</c:v>
                </c:pt>
                <c:pt idx="17">
                  <c:v>1</c:v>
                </c:pt>
                <c:pt idx="18">
                  <c:v>3</c:v>
                </c:pt>
                <c:pt idx="19">
                  <c:v>2</c:v>
                </c:pt>
                <c:pt idx="20">
                  <c:v>0</c:v>
                </c:pt>
                <c:pt idx="21">
                  <c:v>1</c:v>
                </c:pt>
                <c:pt idx="22">
                  <c:v>0</c:v>
                </c:pt>
                <c:pt idx="23">
                  <c:v>0</c:v>
                </c:pt>
              </c:numCache>
            </c:numRef>
          </c:val>
          <c:smooth val="0"/>
          <c:extLst>
            <c:ext xmlns:c16="http://schemas.microsoft.com/office/drawing/2014/chart" uri="{C3380CC4-5D6E-409C-BE32-E72D297353CC}">
              <c16:uniqueId val="{00000000-8F35-44FB-8DEA-23B34CF2019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2</c:v>
                </c:pt>
                <c:pt idx="12">
                  <c:v>3</c:v>
                </c:pt>
                <c:pt idx="13">
                  <c:v>3</c:v>
                </c:pt>
                <c:pt idx="14">
                  <c:v>1</c:v>
                </c:pt>
                <c:pt idx="15">
                  <c:v>4</c:v>
                </c:pt>
                <c:pt idx="16">
                  <c:v>1</c:v>
                </c:pt>
                <c:pt idx="17">
                  <c:v>3</c:v>
                </c:pt>
                <c:pt idx="18">
                  <c:v>5</c:v>
                </c:pt>
                <c:pt idx="19">
                  <c:v>2</c:v>
                </c:pt>
                <c:pt idx="20">
                  <c:v>0</c:v>
                </c:pt>
                <c:pt idx="21">
                  <c:v>0</c:v>
                </c:pt>
                <c:pt idx="22">
                  <c:v>0</c:v>
                </c:pt>
                <c:pt idx="23">
                  <c:v>0</c:v>
                </c:pt>
              </c:numCache>
            </c:numRef>
          </c:val>
          <c:smooth val="0"/>
          <c:extLst>
            <c:ext xmlns:c16="http://schemas.microsoft.com/office/drawing/2014/chart" uri="{C3380CC4-5D6E-409C-BE32-E72D297353CC}">
              <c16:uniqueId val="{00000001-8F35-44FB-8DEA-23B34CF2019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1</c:v>
                </c:pt>
                <c:pt idx="12">
                  <c:v>1</c:v>
                </c:pt>
                <c:pt idx="13">
                  <c:v>1</c:v>
                </c:pt>
                <c:pt idx="14">
                  <c:v>2</c:v>
                </c:pt>
                <c:pt idx="15">
                  <c:v>2</c:v>
                </c:pt>
                <c:pt idx="16">
                  <c:v>0</c:v>
                </c:pt>
                <c:pt idx="17">
                  <c:v>1</c:v>
                </c:pt>
                <c:pt idx="18">
                  <c:v>1</c:v>
                </c:pt>
                <c:pt idx="19">
                  <c:v>2</c:v>
                </c:pt>
                <c:pt idx="20">
                  <c:v>0</c:v>
                </c:pt>
                <c:pt idx="21">
                  <c:v>1</c:v>
                </c:pt>
                <c:pt idx="22">
                  <c:v>0</c:v>
                </c:pt>
                <c:pt idx="23">
                  <c:v>0</c:v>
                </c:pt>
              </c:numCache>
            </c:numRef>
          </c:val>
          <c:smooth val="0"/>
          <c:extLst>
            <c:ext xmlns:c16="http://schemas.microsoft.com/office/drawing/2014/chart" uri="{C3380CC4-5D6E-409C-BE32-E72D297353CC}">
              <c16:uniqueId val="{00000002-8F35-44FB-8DEA-23B34CF20194}"/>
            </c:ext>
          </c:extLst>
        </c:ser>
        <c:dLbls>
          <c:showLegendKey val="0"/>
          <c:showVal val="0"/>
          <c:showCatName val="0"/>
          <c:showSerName val="0"/>
          <c:showPercent val="0"/>
          <c:showBubbleSize val="0"/>
        </c:dLbls>
        <c:smooth val="0"/>
        <c:axId val="358843152"/>
        <c:axId val="247489224"/>
      </c:lineChart>
      <c:catAx>
        <c:axId val="35884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89224"/>
        <c:crosses val="autoZero"/>
        <c:auto val="1"/>
        <c:lblAlgn val="ctr"/>
        <c:lblOffset val="100"/>
        <c:noMultiLvlLbl val="0"/>
      </c:catAx>
      <c:valAx>
        <c:axId val="24748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4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0.94264988621654</c:v>
                </c:pt>
                <c:pt idx="3">
                  <c:v>0</c:v>
                </c:pt>
                <c:pt idx="4">
                  <c:v>0.77409543109181</c:v>
                </c:pt>
                <c:pt idx="5">
                  <c:v>0</c:v>
                </c:pt>
                <c:pt idx="6">
                  <c:v>0</c:v>
                </c:pt>
              </c:numCache>
            </c:numRef>
          </c:val>
          <c:extLst>
            <c:ext xmlns:c16="http://schemas.microsoft.com/office/drawing/2014/chart" uri="{C3380CC4-5D6E-409C-BE32-E72D297353CC}">
              <c16:uniqueId val="{00000000-1540-41D1-BB5F-92E6AD9EA4EF}"/>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7.3153211016927999</c:v>
                </c:pt>
                <c:pt idx="3">
                  <c:v>0</c:v>
                </c:pt>
                <c:pt idx="4">
                  <c:v>0.89724536325099002</c:v>
                </c:pt>
                <c:pt idx="5">
                  <c:v>0</c:v>
                </c:pt>
                <c:pt idx="6">
                  <c:v>0</c:v>
                </c:pt>
              </c:numCache>
            </c:numRef>
          </c:val>
          <c:extLst>
            <c:ext xmlns:c16="http://schemas.microsoft.com/office/drawing/2014/chart" uri="{C3380CC4-5D6E-409C-BE32-E72D297353CC}">
              <c16:uniqueId val="{00000001-1540-41D1-BB5F-92E6AD9EA4EF}"/>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3.1594486702204998</c:v>
                </c:pt>
                <c:pt idx="3">
                  <c:v>0</c:v>
                </c:pt>
                <c:pt idx="4">
                  <c:v>1.808496915713</c:v>
                </c:pt>
                <c:pt idx="5">
                  <c:v>0</c:v>
                </c:pt>
                <c:pt idx="6">
                  <c:v>0</c:v>
                </c:pt>
              </c:numCache>
            </c:numRef>
          </c:val>
          <c:extLst>
            <c:ext xmlns:c16="http://schemas.microsoft.com/office/drawing/2014/chart" uri="{C3380CC4-5D6E-409C-BE32-E72D297353CC}">
              <c16:uniqueId val="{00000002-1540-41D1-BB5F-92E6AD9EA4EF}"/>
            </c:ext>
          </c:extLst>
        </c:ser>
        <c:dLbls>
          <c:showLegendKey val="0"/>
          <c:showVal val="0"/>
          <c:showCatName val="0"/>
          <c:showSerName val="0"/>
          <c:showPercent val="0"/>
          <c:showBubbleSize val="0"/>
        </c:dLbls>
        <c:gapWidth val="219"/>
        <c:overlap val="-27"/>
        <c:axId val="380508392"/>
        <c:axId val="380515936"/>
      </c:barChart>
      <c:catAx>
        <c:axId val="38050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15936"/>
        <c:crosses val="autoZero"/>
        <c:auto val="1"/>
        <c:lblAlgn val="ctr"/>
        <c:lblOffset val="100"/>
        <c:noMultiLvlLbl val="0"/>
      </c:catAx>
      <c:valAx>
        <c:axId val="38051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0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7736</c:v>
                </c:pt>
                <c:pt idx="1">
                  <c:v>19091</c:v>
                </c:pt>
                <c:pt idx="2">
                  <c:v>2119</c:v>
                </c:pt>
              </c:numCache>
            </c:numRef>
          </c:val>
          <c:extLst>
            <c:ext xmlns:c16="http://schemas.microsoft.com/office/drawing/2014/chart" uri="{C3380CC4-5D6E-409C-BE32-E72D297353CC}">
              <c16:uniqueId val="{00000000-76E1-4F0E-9BE1-2D2392002679}"/>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816</c:v>
                </c:pt>
                <c:pt idx="1">
                  <c:v>1879</c:v>
                </c:pt>
                <c:pt idx="2">
                  <c:v>222</c:v>
                </c:pt>
              </c:numCache>
            </c:numRef>
          </c:val>
          <c:extLst>
            <c:ext xmlns:c16="http://schemas.microsoft.com/office/drawing/2014/chart" uri="{C3380CC4-5D6E-409C-BE32-E72D297353CC}">
              <c16:uniqueId val="{00000001-76E1-4F0E-9BE1-2D2392002679}"/>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10</c:v>
                </c:pt>
                <c:pt idx="1">
                  <c:v>351</c:v>
                </c:pt>
                <c:pt idx="2">
                  <c:v>2</c:v>
                </c:pt>
              </c:numCache>
            </c:numRef>
          </c:val>
          <c:extLst>
            <c:ext xmlns:c16="http://schemas.microsoft.com/office/drawing/2014/chart" uri="{C3380CC4-5D6E-409C-BE32-E72D297353CC}">
              <c16:uniqueId val="{00000002-76E1-4F0E-9BE1-2D2392002679}"/>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16</c:v>
                </c:pt>
                <c:pt idx="1">
                  <c:v>162</c:v>
                </c:pt>
                <c:pt idx="2">
                  <c:v>1</c:v>
                </c:pt>
              </c:numCache>
            </c:numRef>
          </c:val>
          <c:extLst>
            <c:ext xmlns:c16="http://schemas.microsoft.com/office/drawing/2014/chart" uri="{C3380CC4-5D6E-409C-BE32-E72D297353CC}">
              <c16:uniqueId val="{00000003-76E1-4F0E-9BE1-2D2392002679}"/>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c:v>
                </c:pt>
                <c:pt idx="1">
                  <c:v>21</c:v>
                </c:pt>
                <c:pt idx="2">
                  <c:v>0</c:v>
                </c:pt>
              </c:numCache>
            </c:numRef>
          </c:val>
          <c:extLst>
            <c:ext xmlns:c16="http://schemas.microsoft.com/office/drawing/2014/chart" uri="{C3380CC4-5D6E-409C-BE32-E72D297353CC}">
              <c16:uniqueId val="{00000004-76E1-4F0E-9BE1-2D2392002679}"/>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6</c:v>
                </c:pt>
                <c:pt idx="1">
                  <c:v>61</c:v>
                </c:pt>
                <c:pt idx="2">
                  <c:v>0</c:v>
                </c:pt>
              </c:numCache>
            </c:numRef>
          </c:val>
          <c:extLst>
            <c:ext xmlns:c16="http://schemas.microsoft.com/office/drawing/2014/chart" uri="{C3380CC4-5D6E-409C-BE32-E72D297353CC}">
              <c16:uniqueId val="{00000005-76E1-4F0E-9BE1-2D239200267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308</c:v>
                </c:pt>
                <c:pt idx="1">
                  <c:v>1582</c:v>
                </c:pt>
                <c:pt idx="2">
                  <c:v>130</c:v>
                </c:pt>
              </c:numCache>
            </c:numRef>
          </c:val>
          <c:extLst>
            <c:ext xmlns:c16="http://schemas.microsoft.com/office/drawing/2014/chart" uri="{C3380CC4-5D6E-409C-BE32-E72D297353CC}">
              <c16:uniqueId val="{00000006-76E1-4F0E-9BE1-2D239200267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8992</c:v>
                </c:pt>
                <c:pt idx="1">
                  <c:v>12377</c:v>
                </c:pt>
                <c:pt idx="2">
                  <c:v>718</c:v>
                </c:pt>
              </c:numCache>
            </c:numRef>
          </c:val>
          <c:extLst>
            <c:ext xmlns:c16="http://schemas.microsoft.com/office/drawing/2014/chart" uri="{C3380CC4-5D6E-409C-BE32-E72D297353CC}">
              <c16:uniqueId val="{00000007-76E1-4F0E-9BE1-2D2392002679}"/>
            </c:ext>
          </c:extLst>
        </c:ser>
        <c:dLbls>
          <c:showLegendKey val="0"/>
          <c:showVal val="0"/>
          <c:showCatName val="0"/>
          <c:showSerName val="0"/>
          <c:showPercent val="0"/>
          <c:showBubbleSize val="0"/>
        </c:dLbls>
        <c:gapWidth val="150"/>
        <c:overlap val="100"/>
        <c:axId val="380512984"/>
        <c:axId val="380508720"/>
      </c:barChart>
      <c:catAx>
        <c:axId val="38051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08720"/>
        <c:crosses val="autoZero"/>
        <c:auto val="1"/>
        <c:lblAlgn val="ctr"/>
        <c:lblOffset val="100"/>
        <c:noMultiLvlLbl val="0"/>
      </c:catAx>
      <c:valAx>
        <c:axId val="380508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1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E8D-4C29-8881-71E21BB53949}"/>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7E8D-4C29-8881-71E21BB53949}"/>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7E8D-4C29-8881-71E21BB53949}"/>
            </c:ext>
          </c:extLst>
        </c:ser>
        <c:dLbls>
          <c:showLegendKey val="0"/>
          <c:showVal val="0"/>
          <c:showCatName val="0"/>
          <c:showSerName val="0"/>
          <c:showPercent val="0"/>
          <c:showBubbleSize val="0"/>
        </c:dLbls>
        <c:gapWidth val="219"/>
        <c:overlap val="-27"/>
        <c:axId val="387505144"/>
        <c:axId val="387506128"/>
      </c:barChart>
      <c:catAx>
        <c:axId val="38750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06128"/>
        <c:crosses val="autoZero"/>
        <c:auto val="1"/>
        <c:lblAlgn val="ctr"/>
        <c:lblOffset val="100"/>
        <c:noMultiLvlLbl val="0"/>
      </c:catAx>
      <c:valAx>
        <c:axId val="38750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0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6550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89181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16488421"/>
                    </a:ext>
                  </a:extLst>
                </a:gridCol>
                <a:gridCol w="740664">
                  <a:extLst>
                    <a:ext uri="{9D8B030D-6E8A-4147-A177-3AD203B41FA5}">
                      <a16:colId xmlns:a16="http://schemas.microsoft.com/office/drawing/2014/main" val="2661410189"/>
                    </a:ext>
                  </a:extLst>
                </a:gridCol>
                <a:gridCol w="740664">
                  <a:extLst>
                    <a:ext uri="{9D8B030D-6E8A-4147-A177-3AD203B41FA5}">
                      <a16:colId xmlns:a16="http://schemas.microsoft.com/office/drawing/2014/main" val="3933670957"/>
                    </a:ext>
                  </a:extLst>
                </a:gridCol>
                <a:gridCol w="740664">
                  <a:extLst>
                    <a:ext uri="{9D8B030D-6E8A-4147-A177-3AD203B41FA5}">
                      <a16:colId xmlns:a16="http://schemas.microsoft.com/office/drawing/2014/main" val="3563896605"/>
                    </a:ext>
                  </a:extLst>
                </a:gridCol>
                <a:gridCol w="740664">
                  <a:extLst>
                    <a:ext uri="{9D8B030D-6E8A-4147-A177-3AD203B41FA5}">
                      <a16:colId xmlns:a16="http://schemas.microsoft.com/office/drawing/2014/main" val="1134853700"/>
                    </a:ext>
                  </a:extLst>
                </a:gridCol>
                <a:gridCol w="740664">
                  <a:extLst>
                    <a:ext uri="{9D8B030D-6E8A-4147-A177-3AD203B41FA5}">
                      <a16:colId xmlns:a16="http://schemas.microsoft.com/office/drawing/2014/main" val="586320038"/>
                    </a:ext>
                  </a:extLst>
                </a:gridCol>
                <a:gridCol w="740664">
                  <a:extLst>
                    <a:ext uri="{9D8B030D-6E8A-4147-A177-3AD203B41FA5}">
                      <a16:colId xmlns:a16="http://schemas.microsoft.com/office/drawing/2014/main" val="650879392"/>
                    </a:ext>
                  </a:extLst>
                </a:gridCol>
                <a:gridCol w="740664">
                  <a:extLst>
                    <a:ext uri="{9D8B030D-6E8A-4147-A177-3AD203B41FA5}">
                      <a16:colId xmlns:a16="http://schemas.microsoft.com/office/drawing/2014/main" val="3045055716"/>
                    </a:ext>
                  </a:extLst>
                </a:gridCol>
                <a:gridCol w="740664">
                  <a:extLst>
                    <a:ext uri="{9D8B030D-6E8A-4147-A177-3AD203B41FA5}">
                      <a16:colId xmlns:a16="http://schemas.microsoft.com/office/drawing/2014/main" val="3762672012"/>
                    </a:ext>
                  </a:extLst>
                </a:gridCol>
                <a:gridCol w="740664">
                  <a:extLst>
                    <a:ext uri="{9D8B030D-6E8A-4147-A177-3AD203B41FA5}">
                      <a16:colId xmlns:a16="http://schemas.microsoft.com/office/drawing/2014/main" val="41999233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6243624"/>
                  </a:ext>
                </a:extLst>
              </a:tr>
              <a:tr h="370840">
                <a:tc>
                  <a:txBody>
                    <a:bodyPr/>
                    <a:lstStyle/>
                    <a:p>
                      <a:r>
                        <a:rPr lang="es-ES" sz="1000"/>
                        <a:t>Ministerio de Agroindustria de la Nación Argentina</a:t>
                      </a:r>
                      <a:endParaRPr lang="en-US" sz="1000"/>
                    </a:p>
                  </a:txBody>
                  <a:tcPr/>
                </a:tc>
                <a:tc>
                  <a:txBody>
                    <a:bodyPr/>
                    <a:lstStyle/>
                    <a:p>
                      <a:r>
                        <a:rPr lang="en-US" sz="1000"/>
                        <a:t>60991</a:t>
                      </a:r>
                    </a:p>
                  </a:txBody>
                  <a:tcPr/>
                </a:tc>
                <a:tc>
                  <a:txBody>
                    <a:bodyPr/>
                    <a:lstStyle/>
                    <a:p>
                      <a:r>
                        <a:rPr lang="en-US" sz="1000"/>
                        <a:t>2229</a:t>
                      </a:r>
                    </a:p>
                  </a:txBody>
                  <a:tcPr/>
                </a:tc>
                <a:tc>
                  <a:txBody>
                    <a:bodyPr/>
                    <a:lstStyle/>
                    <a:p>
                      <a:r>
                        <a:rPr lang="en-US" sz="1000"/>
                        <a:t>35</a:t>
                      </a:r>
                    </a:p>
                  </a:txBody>
                  <a:tcPr/>
                </a:tc>
                <a:tc>
                  <a:txBody>
                    <a:bodyPr/>
                    <a:lstStyle/>
                    <a:p>
                      <a:r>
                        <a:rPr lang="en-US" sz="1000"/>
                        <a:t>8585</a:t>
                      </a:r>
                    </a:p>
                  </a:txBody>
                  <a:tcPr/>
                </a:tc>
                <a:tc>
                  <a:txBody>
                    <a:bodyPr/>
                    <a:lstStyle/>
                    <a:p>
                      <a:r>
                        <a:rPr lang="en-US" sz="1000"/>
                        <a:t>308</a:t>
                      </a:r>
                    </a:p>
                  </a:txBody>
                  <a:tcPr/>
                </a:tc>
                <a:tc>
                  <a:txBody>
                    <a:bodyPr/>
                    <a:lstStyle/>
                    <a:p>
                      <a:r>
                        <a:rPr lang="en-US" sz="1000"/>
                        <a:t>8992</a:t>
                      </a:r>
                    </a:p>
                  </a:txBody>
                  <a:tcPr/>
                </a:tc>
                <a:tc>
                  <a:txBody>
                    <a:bodyPr/>
                    <a:lstStyle/>
                    <a:p>
                      <a:r>
                        <a:rPr lang="en-US" sz="1000"/>
                        <a:t>16</a:t>
                      </a:r>
                    </a:p>
                  </a:txBody>
                  <a:tcPr/>
                </a:tc>
                <a:tc>
                  <a:txBody>
                    <a:bodyPr/>
                    <a:lstStyle/>
                    <a:p>
                      <a:r>
                        <a:rPr lang="en-US" sz="1000"/>
                        <a:t>0.8534%</a:t>
                      </a:r>
                    </a:p>
                  </a:txBody>
                  <a:tcPr/>
                </a:tc>
                <a:tc>
                  <a:txBody>
                    <a:bodyPr/>
                    <a:lstStyle/>
                    <a:p>
                      <a:r>
                        <a:rPr lang="en-US" sz="1000"/>
                        <a:t>0.0%</a:t>
                      </a:r>
                    </a:p>
                  </a:txBody>
                  <a:tcPr/>
                </a:tc>
                <a:extLst>
                  <a:ext uri="{0D108BD9-81ED-4DB2-BD59-A6C34878D82A}">
                    <a16:rowId xmlns:a16="http://schemas.microsoft.com/office/drawing/2014/main" val="1913521083"/>
                  </a:ext>
                </a:extLst>
              </a:tr>
              <a:tr h="370840">
                <a:tc>
                  <a:txBody>
                    <a:bodyPr/>
                    <a:lstStyle/>
                    <a:p>
                      <a:r>
                        <a:rPr lang="es-ES" sz="1000"/>
                        <a:t>Ministerio de Producción de la Nación Argentina</a:t>
                      </a:r>
                      <a:endParaRPr lang="en-US" sz="1000"/>
                    </a:p>
                  </a:txBody>
                  <a:tcPr/>
                </a:tc>
                <a:tc>
                  <a:txBody>
                    <a:bodyPr/>
                    <a:lstStyle/>
                    <a:p>
                      <a:r>
                        <a:rPr lang="en-US" sz="1000"/>
                        <a:t>121757</a:t>
                      </a:r>
                    </a:p>
                  </a:txBody>
                  <a:tcPr/>
                </a:tc>
                <a:tc>
                  <a:txBody>
                    <a:bodyPr/>
                    <a:lstStyle/>
                    <a:p>
                      <a:r>
                        <a:rPr lang="en-US" sz="1000"/>
                        <a:t>4422</a:t>
                      </a:r>
                    </a:p>
                  </a:txBody>
                  <a:tcPr/>
                </a:tc>
                <a:tc>
                  <a:txBody>
                    <a:bodyPr/>
                    <a:lstStyle/>
                    <a:p>
                      <a:r>
                        <a:rPr lang="en-US" sz="1000"/>
                        <a:t>26</a:t>
                      </a:r>
                    </a:p>
                  </a:txBody>
                  <a:tcPr/>
                </a:tc>
                <a:tc>
                  <a:txBody>
                    <a:bodyPr/>
                    <a:lstStyle/>
                    <a:p>
                      <a:r>
                        <a:rPr lang="en-US" sz="1000"/>
                        <a:t>21565</a:t>
                      </a:r>
                    </a:p>
                  </a:txBody>
                  <a:tcPr/>
                </a:tc>
                <a:tc>
                  <a:txBody>
                    <a:bodyPr/>
                    <a:lstStyle/>
                    <a:p>
                      <a:r>
                        <a:rPr lang="en-US" sz="1000"/>
                        <a:t>1582</a:t>
                      </a:r>
                    </a:p>
                  </a:txBody>
                  <a:tcPr/>
                </a:tc>
                <a:tc>
                  <a:txBody>
                    <a:bodyPr/>
                    <a:lstStyle/>
                    <a:p>
                      <a:r>
                        <a:rPr lang="en-US" sz="1000"/>
                        <a:t>12377</a:t>
                      </a:r>
                    </a:p>
                  </a:txBody>
                  <a:tcPr/>
                </a:tc>
                <a:tc>
                  <a:txBody>
                    <a:bodyPr/>
                    <a:lstStyle/>
                    <a:p>
                      <a:r>
                        <a:rPr lang="en-US" sz="1000"/>
                        <a:t>0</a:t>
                      </a:r>
                    </a:p>
                  </a:txBody>
                  <a:tcPr/>
                </a:tc>
                <a:tc>
                  <a:txBody>
                    <a:bodyPr/>
                    <a:lstStyle/>
                    <a:p>
                      <a:r>
                        <a:rPr lang="en-US" sz="1000"/>
                        <a:t>1.1429%</a:t>
                      </a:r>
                    </a:p>
                  </a:txBody>
                  <a:tcPr/>
                </a:tc>
                <a:tc>
                  <a:txBody>
                    <a:bodyPr/>
                    <a:lstStyle/>
                    <a:p>
                      <a:r>
                        <a:rPr lang="en-US" sz="1000"/>
                        <a:t>0.0%</a:t>
                      </a:r>
                    </a:p>
                  </a:txBody>
                  <a:tcPr/>
                </a:tc>
                <a:extLst>
                  <a:ext uri="{0D108BD9-81ED-4DB2-BD59-A6C34878D82A}">
                    <a16:rowId xmlns:a16="http://schemas.microsoft.com/office/drawing/2014/main" val="2438040027"/>
                  </a:ext>
                </a:extLst>
              </a:tr>
              <a:tr h="370840">
                <a:tc>
                  <a:txBody>
                    <a:bodyPr/>
                    <a:lstStyle/>
                    <a:p>
                      <a:r>
                        <a:rPr lang="en-US" sz="1000"/>
                        <a:t>Ricardo Buryaile</a:t>
                      </a:r>
                    </a:p>
                  </a:txBody>
                  <a:tcPr/>
                </a:tc>
                <a:tc>
                  <a:txBody>
                    <a:bodyPr/>
                    <a:lstStyle/>
                    <a:p>
                      <a:r>
                        <a:rPr lang="en-US" sz="1000"/>
                        <a:t>8575</a:t>
                      </a:r>
                    </a:p>
                  </a:txBody>
                  <a:tcPr/>
                </a:tc>
                <a:tc>
                  <a:txBody>
                    <a:bodyPr/>
                    <a:lstStyle/>
                    <a:p>
                      <a:r>
                        <a:rPr lang="en-US" sz="1000"/>
                        <a:t>131</a:t>
                      </a:r>
                    </a:p>
                  </a:txBody>
                  <a:tcPr/>
                </a:tc>
                <a:tc>
                  <a:txBody>
                    <a:bodyPr/>
                    <a:lstStyle/>
                    <a:p>
                      <a:r>
                        <a:rPr lang="en-US" sz="1000"/>
                        <a:t>14</a:t>
                      </a:r>
                    </a:p>
                  </a:txBody>
                  <a:tcPr/>
                </a:tc>
                <a:tc>
                  <a:txBody>
                    <a:bodyPr/>
                    <a:lstStyle/>
                    <a:p>
                      <a:r>
                        <a:rPr lang="en-US" sz="1000"/>
                        <a:t>2344</a:t>
                      </a:r>
                    </a:p>
                  </a:txBody>
                  <a:tcPr/>
                </a:tc>
                <a:tc>
                  <a:txBody>
                    <a:bodyPr/>
                    <a:lstStyle/>
                    <a:p>
                      <a:r>
                        <a:rPr lang="en-US" sz="1000"/>
                        <a:t>130</a:t>
                      </a:r>
                    </a:p>
                  </a:txBody>
                  <a:tcPr/>
                </a:tc>
                <a:tc>
                  <a:txBody>
                    <a:bodyPr/>
                    <a:lstStyle/>
                    <a:p>
                      <a:r>
                        <a:rPr lang="en-US" sz="1000"/>
                        <a:t>718</a:t>
                      </a:r>
                    </a:p>
                  </a:txBody>
                  <a:tcPr/>
                </a:tc>
                <a:tc>
                  <a:txBody>
                    <a:bodyPr/>
                    <a:lstStyle/>
                    <a:p>
                      <a:r>
                        <a:rPr lang="en-US" sz="1000"/>
                        <a:t>0</a:t>
                      </a:r>
                    </a:p>
                  </a:txBody>
                  <a:tcPr/>
                </a:tc>
                <a:tc>
                  <a:txBody>
                    <a:bodyPr/>
                    <a:lstStyle/>
                    <a:p>
                      <a:r>
                        <a:rPr lang="en-US" sz="1000"/>
                        <a:t>2.6795%</a:t>
                      </a:r>
                    </a:p>
                  </a:txBody>
                  <a:tcPr/>
                </a:tc>
                <a:tc>
                  <a:txBody>
                    <a:bodyPr/>
                    <a:lstStyle/>
                    <a:p>
                      <a:r>
                        <a:rPr lang="en-US" sz="1000"/>
                        <a:t>0.0%</a:t>
                      </a:r>
                    </a:p>
                  </a:txBody>
                  <a:tcPr/>
                </a:tc>
                <a:extLst>
                  <a:ext uri="{0D108BD9-81ED-4DB2-BD59-A6C34878D82A}">
                    <a16:rowId xmlns:a16="http://schemas.microsoft.com/office/drawing/2014/main" val="2531679214"/>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63321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7973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564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351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239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44239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862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6307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839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811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970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40698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427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8893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5935484"/>
                    </a:ext>
                  </a:extLst>
                </a:gridCol>
                <a:gridCol w="658368">
                  <a:extLst>
                    <a:ext uri="{9D8B030D-6E8A-4147-A177-3AD203B41FA5}">
                      <a16:colId xmlns:a16="http://schemas.microsoft.com/office/drawing/2014/main" val="3751319781"/>
                    </a:ext>
                  </a:extLst>
                </a:gridCol>
                <a:gridCol w="658368">
                  <a:extLst>
                    <a:ext uri="{9D8B030D-6E8A-4147-A177-3AD203B41FA5}">
                      <a16:colId xmlns:a16="http://schemas.microsoft.com/office/drawing/2014/main" val="691294188"/>
                    </a:ext>
                  </a:extLst>
                </a:gridCol>
                <a:gridCol w="658368">
                  <a:extLst>
                    <a:ext uri="{9D8B030D-6E8A-4147-A177-3AD203B41FA5}">
                      <a16:colId xmlns:a16="http://schemas.microsoft.com/office/drawing/2014/main" val="2121802846"/>
                    </a:ext>
                  </a:extLst>
                </a:gridCol>
                <a:gridCol w="658368">
                  <a:extLst>
                    <a:ext uri="{9D8B030D-6E8A-4147-A177-3AD203B41FA5}">
                      <a16:colId xmlns:a16="http://schemas.microsoft.com/office/drawing/2014/main" val="3078010528"/>
                    </a:ext>
                  </a:extLst>
                </a:gridCol>
                <a:gridCol w="658368">
                  <a:extLst>
                    <a:ext uri="{9D8B030D-6E8A-4147-A177-3AD203B41FA5}">
                      <a16:colId xmlns:a16="http://schemas.microsoft.com/office/drawing/2014/main" val="1091120471"/>
                    </a:ext>
                  </a:extLst>
                </a:gridCol>
                <a:gridCol w="658368">
                  <a:extLst>
                    <a:ext uri="{9D8B030D-6E8A-4147-A177-3AD203B41FA5}">
                      <a16:colId xmlns:a16="http://schemas.microsoft.com/office/drawing/2014/main" val="3369304747"/>
                    </a:ext>
                  </a:extLst>
                </a:gridCol>
                <a:gridCol w="658368">
                  <a:extLst>
                    <a:ext uri="{9D8B030D-6E8A-4147-A177-3AD203B41FA5}">
                      <a16:colId xmlns:a16="http://schemas.microsoft.com/office/drawing/2014/main" val="72632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112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- 2017-05-04 14:02:45</a:t>
                      </a:r>
                      <a:r>
                        <a:rPr kumimoji="0" lang="es-ES" sz="1000" b="0" i="0" u="none" strike="noStrike" kern="1200" cap="none" spc="0" normalizeH="0" baseline="0" noProof="0">
                          <a:ln>
                            <a:noFill/>
                          </a:ln>
                          <a:solidFill>
                            <a:prstClr val="black"/>
                          </a:solidFill>
                          <a:effectLst/>
                          <a:uLnTx/>
                          <a:uFillTx/>
                          <a:latin typeface="+mn-lt"/>
                          <a:ea typeface="+mn-ea"/>
                          <a:cs typeface="+mn-cs"/>
                        </a:rPr>
                        <a:t>
¿Tenés una PyME y querés llegar a nuevos mercados? Hay créditos para que puedas exportar con tasas de 1,5% y plazos de hasta 210 días. Ingresá a www.bice.com.ar/es/productos/impulsa-comex/ y empezá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33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- 2017-05-02 10:40:43</a:t>
                      </a:r>
                      <a:r>
                        <a:rPr kumimoji="0" lang="es-ES" sz="1000" b="0" i="0" u="none" strike="noStrike" kern="1200" cap="none" spc="0" normalizeH="0" baseline="0" noProof="0">
                          <a:ln>
                            <a:noFill/>
                          </a:ln>
                          <a:solidFill>
                            <a:prstClr val="black"/>
                          </a:solidFill>
                          <a:effectLst/>
                          <a:uLnTx/>
                          <a:uFillTx/>
                          <a:latin typeface="+mn-lt"/>
                          <a:ea typeface="+mn-ea"/>
                          <a:cs typeface="+mn-cs"/>
                        </a:rPr>
                        <a:t>
Nuestros limones vuelven a Estados Unidos 🍋🍋💪
El 26 de mayo se hará efectivo el ingreso de limones del noroeste argentino a EE.UU., que estaba trabado hace 16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10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- 2017-05-26 15:22:32</a:t>
                      </a:r>
                      <a:r>
                        <a:rPr kumimoji="0" lang="es-ES" sz="1000" b="0" i="0" u="none" strike="noStrike" kern="1200" cap="none" spc="0" normalizeH="0" baseline="0" noProof="0">
                          <a:ln>
                            <a:noFill/>
                          </a:ln>
                          <a:solidFill>
                            <a:prstClr val="black"/>
                          </a:solidFill>
                          <a:effectLst/>
                          <a:uLnTx/>
                          <a:uFillTx/>
                          <a:latin typeface="+mn-lt"/>
                          <a:ea typeface="+mn-ea"/>
                          <a:cs typeface="+mn-cs"/>
                        </a:rPr>
                        <a:t>
A partir de hoy, los limones argentinos vuelven a exportarse a Estados Unidos.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2608055"/>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64374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7841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9867787"/>
                    </a:ext>
                  </a:extLst>
                </a:gridCol>
                <a:gridCol w="658368">
                  <a:extLst>
                    <a:ext uri="{9D8B030D-6E8A-4147-A177-3AD203B41FA5}">
                      <a16:colId xmlns:a16="http://schemas.microsoft.com/office/drawing/2014/main" val="1508522983"/>
                    </a:ext>
                  </a:extLst>
                </a:gridCol>
                <a:gridCol w="658368">
                  <a:extLst>
                    <a:ext uri="{9D8B030D-6E8A-4147-A177-3AD203B41FA5}">
                      <a16:colId xmlns:a16="http://schemas.microsoft.com/office/drawing/2014/main" val="1310864445"/>
                    </a:ext>
                  </a:extLst>
                </a:gridCol>
                <a:gridCol w="658368">
                  <a:extLst>
                    <a:ext uri="{9D8B030D-6E8A-4147-A177-3AD203B41FA5}">
                      <a16:colId xmlns:a16="http://schemas.microsoft.com/office/drawing/2014/main" val="2201425110"/>
                    </a:ext>
                  </a:extLst>
                </a:gridCol>
                <a:gridCol w="658368">
                  <a:extLst>
                    <a:ext uri="{9D8B030D-6E8A-4147-A177-3AD203B41FA5}">
                      <a16:colId xmlns:a16="http://schemas.microsoft.com/office/drawing/2014/main" val="1275425700"/>
                    </a:ext>
                  </a:extLst>
                </a:gridCol>
                <a:gridCol w="658368">
                  <a:extLst>
                    <a:ext uri="{9D8B030D-6E8A-4147-A177-3AD203B41FA5}">
                      <a16:colId xmlns:a16="http://schemas.microsoft.com/office/drawing/2014/main" val="4084583996"/>
                    </a:ext>
                  </a:extLst>
                </a:gridCol>
                <a:gridCol w="658368">
                  <a:extLst>
                    <a:ext uri="{9D8B030D-6E8A-4147-A177-3AD203B41FA5}">
                      <a16:colId xmlns:a16="http://schemas.microsoft.com/office/drawing/2014/main" val="1626986061"/>
                    </a:ext>
                  </a:extLst>
                </a:gridCol>
                <a:gridCol w="658368">
                  <a:extLst>
                    <a:ext uri="{9D8B030D-6E8A-4147-A177-3AD203B41FA5}">
                      <a16:colId xmlns:a16="http://schemas.microsoft.com/office/drawing/2014/main" val="270770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1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- 2017-05-24 18:13:16</a:t>
                      </a:r>
                      <a:r>
                        <a:rPr kumimoji="0" lang="es-ES" sz="1000" b="0" i="0" u="none" strike="noStrike" kern="1200" cap="none" spc="0" normalizeH="0" baseline="0" noProof="0">
                          <a:ln>
                            <a:noFill/>
                          </a:ln>
                          <a:solidFill>
                            <a:prstClr val="black"/>
                          </a:solidFill>
                          <a:effectLst/>
                          <a:uLnTx/>
                          <a:uFillTx/>
                          <a:latin typeface="+mn-lt"/>
                          <a:ea typeface="+mn-ea"/>
                          <a:cs typeface="+mn-cs"/>
                        </a:rPr>
                        <a:t>
PARRILLA DESCARTABLE
Emmanuel creó la primera versión de la parrilla portátil y descartable Tu punto para un proyecto de la facultad. Ahora las vende en comercios de todo el país. Si vos también tenés una idea innovadora, entrá a goo.gl/S7baKZ y pedí un préstamo para potenciarla.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369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- 2017-05-30 19:44:30</a:t>
                      </a:r>
                      <a:r>
                        <a:rPr kumimoji="0" lang="es-ES" sz="1000" b="0" i="0" u="none" strike="noStrike" kern="1200" cap="none" spc="0" normalizeH="0" baseline="0" noProof="0">
                          <a:ln>
                            <a:noFill/>
                          </a:ln>
                          <a:solidFill>
                            <a:prstClr val="black"/>
                          </a:solidFill>
                          <a:effectLst/>
                          <a:uLnTx/>
                          <a:uFillTx/>
                          <a:latin typeface="+mn-lt"/>
                          <a:ea typeface="+mn-ea"/>
                          <a:cs typeface="+mn-cs"/>
                        </a:rPr>
                        <a:t>
Si estás por empezar tu huerta, estos son algunos cultivos de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10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- 2017-05-08 15:13:35</a:t>
                      </a:r>
                      <a:r>
                        <a:rPr kumimoji="0" lang="es-ES" sz="1000" b="0" i="0" u="none" strike="noStrike" kern="1200" cap="none" spc="0" normalizeH="0" baseline="0" noProof="0">
                          <a:ln>
                            <a:noFill/>
                          </a:ln>
                          <a:solidFill>
                            <a:prstClr val="black"/>
                          </a:solidFill>
                          <a:effectLst/>
                          <a:uLnTx/>
                          <a:uFillTx/>
                          <a:latin typeface="+mn-lt"/>
                          <a:ea typeface="+mn-ea"/>
                          <a:cs typeface="+mn-cs"/>
                        </a:rPr>
                        <a:t>
María Eugenia Vidal te cuenta los beneficios de la #LeyPyME. Encontrá más información en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893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- 2017-05-18 11:30:00</a:t>
                      </a:r>
                      <a:r>
                        <a:rPr kumimoji="0" lang="es-ES" sz="1000" b="0" i="0" u="none" strike="noStrike" kern="1200" cap="none" spc="0" normalizeH="0" baseline="0" noProof="0">
                          <a:ln>
                            <a:noFill/>
                          </a:ln>
                          <a:solidFill>
                            <a:prstClr val="black"/>
                          </a:solidFill>
                          <a:effectLst/>
                          <a:uLnTx/>
                          <a:uFillTx/>
                          <a:latin typeface="+mn-lt"/>
                          <a:ea typeface="+mn-ea"/>
                          <a:cs typeface="+mn-cs"/>
                        </a:rPr>
                        <a:t>
SUMALE MIEL A TU VIDA
Es un alimento natural con muchos beneficios. #SemanaDeLaMiel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33043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194282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805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1265965"/>
                    </a:ext>
                  </a:extLst>
                </a:gridCol>
                <a:gridCol w="658368">
                  <a:extLst>
                    <a:ext uri="{9D8B030D-6E8A-4147-A177-3AD203B41FA5}">
                      <a16:colId xmlns:a16="http://schemas.microsoft.com/office/drawing/2014/main" val="334246449"/>
                    </a:ext>
                  </a:extLst>
                </a:gridCol>
                <a:gridCol w="658368">
                  <a:extLst>
                    <a:ext uri="{9D8B030D-6E8A-4147-A177-3AD203B41FA5}">
                      <a16:colId xmlns:a16="http://schemas.microsoft.com/office/drawing/2014/main" val="3655811894"/>
                    </a:ext>
                  </a:extLst>
                </a:gridCol>
                <a:gridCol w="658368">
                  <a:extLst>
                    <a:ext uri="{9D8B030D-6E8A-4147-A177-3AD203B41FA5}">
                      <a16:colId xmlns:a16="http://schemas.microsoft.com/office/drawing/2014/main" val="4046735249"/>
                    </a:ext>
                  </a:extLst>
                </a:gridCol>
                <a:gridCol w="658368">
                  <a:extLst>
                    <a:ext uri="{9D8B030D-6E8A-4147-A177-3AD203B41FA5}">
                      <a16:colId xmlns:a16="http://schemas.microsoft.com/office/drawing/2014/main" val="3389062231"/>
                    </a:ext>
                  </a:extLst>
                </a:gridCol>
                <a:gridCol w="658368">
                  <a:extLst>
                    <a:ext uri="{9D8B030D-6E8A-4147-A177-3AD203B41FA5}">
                      <a16:colId xmlns:a16="http://schemas.microsoft.com/office/drawing/2014/main" val="3707338262"/>
                    </a:ext>
                  </a:extLst>
                </a:gridCol>
                <a:gridCol w="658368">
                  <a:extLst>
                    <a:ext uri="{9D8B030D-6E8A-4147-A177-3AD203B41FA5}">
                      <a16:colId xmlns:a16="http://schemas.microsoft.com/office/drawing/2014/main" val="3215784640"/>
                    </a:ext>
                  </a:extLst>
                </a:gridCol>
                <a:gridCol w="658368">
                  <a:extLst>
                    <a:ext uri="{9D8B030D-6E8A-4147-A177-3AD203B41FA5}">
                      <a16:colId xmlns:a16="http://schemas.microsoft.com/office/drawing/2014/main" val="38616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801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- 2017-05-03 18:07:44</a:t>
                      </a:r>
                      <a:r>
                        <a:rPr kumimoji="0" lang="es-ES" sz="1000" b="0" i="0" u="none" strike="noStrike" kern="1200" cap="none" spc="0" normalizeH="0" baseline="0" noProof="0">
                          <a:ln>
                            <a:noFill/>
                          </a:ln>
                          <a:solidFill>
                            <a:prstClr val="black"/>
                          </a:solidFill>
                          <a:effectLst/>
                          <a:uLnTx/>
                          <a:uFillTx/>
                          <a:latin typeface="+mn-lt"/>
                          <a:ea typeface="+mn-ea"/>
                          <a:cs typeface="+mn-cs"/>
                        </a:rPr>
                        <a:t>
Después de ser despedido de varios trabajos, Jack Ma creó un emprendimiento de comercio online en 1999 junto a un grupo de amigos. Hoy Alibaba.com es una de las empresas más grandes del mundo. Jack visitó Argentina y dejó un mensaje para los emprendedores de todo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455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- 2017-05-09 15:56:49</a:t>
                      </a:r>
                      <a:r>
                        <a:rPr kumimoji="0" lang="es-ES" sz="1000" b="0" i="0" u="none" strike="noStrike" kern="1200" cap="none" spc="0" normalizeH="0" baseline="0" noProof="0">
                          <a:ln>
                            <a:noFill/>
                          </a:ln>
                          <a:solidFill>
                            <a:prstClr val="black"/>
                          </a:solidFill>
                          <a:effectLst/>
                          <a:uLnTx/>
                          <a:uFillTx/>
                          <a:latin typeface="+mn-lt"/>
                          <a:ea typeface="+mn-ea"/>
                          <a:cs typeface="+mn-cs"/>
                        </a:rPr>
                        <a:t>
¿Sabías que Jugos Citric produce 42 millones de litros de jugo por año en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061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- 2017-05-23 17:04:56</a:t>
                      </a:r>
                      <a:r>
                        <a:rPr kumimoji="0" lang="es-ES" sz="1000" b="0" i="0" u="none" strike="noStrike" kern="1200" cap="none" spc="0" normalizeH="0" baseline="0" noProof="0">
                          <a:ln>
                            <a:noFill/>
                          </a:ln>
                          <a:solidFill>
                            <a:prstClr val="black"/>
                          </a:solidFill>
                          <a:effectLst/>
                          <a:uLnTx/>
                          <a:uFillTx/>
                          <a:latin typeface="+mn-lt"/>
                          <a:ea typeface="+mn-ea"/>
                          <a:cs typeface="+mn-cs"/>
                        </a:rPr>
                        <a:t>
¿CÓMO HACER COMPOST EN CASA?
Seguí nuestros tutoriales y empezá tu huerta urbana → goo.gl/K5YB1S
#NuestraHuerta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- 2017-05-14 10:36:58</a:t>
                      </a:r>
                      <a:r>
                        <a:rPr kumimoji="0" lang="es-ES" sz="1000" b="0" i="0" u="none" strike="noStrike" kern="1200" cap="none" spc="0" normalizeH="0" baseline="0" noProof="0">
                          <a:ln>
                            <a:noFill/>
                          </a:ln>
                          <a:solidFill>
                            <a:prstClr val="black"/>
                          </a:solidFill>
                          <a:effectLst/>
                          <a:uLnTx/>
                          <a:uFillTx/>
                          <a:latin typeface="+mn-lt"/>
                          <a:ea typeface="+mn-ea"/>
                          <a:cs typeface="+mn-cs"/>
                        </a:rPr>
                        <a:t>
SEMANA DE LA MIEL 
Empezó la semana de la miel con actividades en todo el país, para difundir los beneficios de este alimento natural y federal. Mirá → https://goo.gl/gF83W5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752768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890349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506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7791647"/>
                    </a:ext>
                  </a:extLst>
                </a:gridCol>
                <a:gridCol w="658368">
                  <a:extLst>
                    <a:ext uri="{9D8B030D-6E8A-4147-A177-3AD203B41FA5}">
                      <a16:colId xmlns:a16="http://schemas.microsoft.com/office/drawing/2014/main" val="2308740693"/>
                    </a:ext>
                  </a:extLst>
                </a:gridCol>
                <a:gridCol w="658368">
                  <a:extLst>
                    <a:ext uri="{9D8B030D-6E8A-4147-A177-3AD203B41FA5}">
                      <a16:colId xmlns:a16="http://schemas.microsoft.com/office/drawing/2014/main" val="2349650109"/>
                    </a:ext>
                  </a:extLst>
                </a:gridCol>
                <a:gridCol w="658368">
                  <a:extLst>
                    <a:ext uri="{9D8B030D-6E8A-4147-A177-3AD203B41FA5}">
                      <a16:colId xmlns:a16="http://schemas.microsoft.com/office/drawing/2014/main" val="634100331"/>
                    </a:ext>
                  </a:extLst>
                </a:gridCol>
                <a:gridCol w="658368">
                  <a:extLst>
                    <a:ext uri="{9D8B030D-6E8A-4147-A177-3AD203B41FA5}">
                      <a16:colId xmlns:a16="http://schemas.microsoft.com/office/drawing/2014/main" val="3167739135"/>
                    </a:ext>
                  </a:extLst>
                </a:gridCol>
                <a:gridCol w="658368">
                  <a:extLst>
                    <a:ext uri="{9D8B030D-6E8A-4147-A177-3AD203B41FA5}">
                      <a16:colId xmlns:a16="http://schemas.microsoft.com/office/drawing/2014/main" val="826020148"/>
                    </a:ext>
                  </a:extLst>
                </a:gridCol>
                <a:gridCol w="658368">
                  <a:extLst>
                    <a:ext uri="{9D8B030D-6E8A-4147-A177-3AD203B41FA5}">
                      <a16:colId xmlns:a16="http://schemas.microsoft.com/office/drawing/2014/main" val="1230744318"/>
                    </a:ext>
                  </a:extLst>
                </a:gridCol>
                <a:gridCol w="658368">
                  <a:extLst>
                    <a:ext uri="{9D8B030D-6E8A-4147-A177-3AD203B41FA5}">
                      <a16:colId xmlns:a16="http://schemas.microsoft.com/office/drawing/2014/main" val="44568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198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- 2017-05-19 18:38:20</a:t>
                      </a:r>
                      <a:r>
                        <a:rPr kumimoji="0" lang="es-ES" sz="1000" b="0" i="0" u="none" strike="noStrike" kern="1200" cap="none" spc="0" normalizeH="0" baseline="0" noProof="0">
                          <a:ln>
                            <a:noFill/>
                          </a:ln>
                          <a:solidFill>
                            <a:prstClr val="black"/>
                          </a:solidFill>
                          <a:effectLst/>
                          <a:uLnTx/>
                          <a:uFillTx/>
                          <a:latin typeface="+mn-lt"/>
                          <a:ea typeface="+mn-ea"/>
                          <a:cs typeface="+mn-cs"/>
                        </a:rPr>
                        <a:t>
ASÍ SE HACE EL FERNET ARTESANAL
Hernán empezó a hacer el primer fernet artesanal del país en un galpón de #Morón hace 4 años. Hoy, Fernet NERO 53 produce 5.000 botellas por mes que se venden en Argentina y Uruguay. ¿Tenés un proyecto? Entrá en www.produccion.gob.ar/pymes/ y accedé a los beneficios de la #LeyPyME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513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- 2017-05-23 18:31:16</a:t>
                      </a:r>
                      <a:r>
                        <a:rPr kumimoji="0" lang="es-ES" sz="1000" b="0" i="0" u="none" strike="noStrike" kern="1200" cap="none" spc="0" normalizeH="0" baseline="0" noProof="0">
                          <a:ln>
                            <a:noFill/>
                          </a:ln>
                          <a:solidFill>
                            <a:prstClr val="black"/>
                          </a:solidFill>
                          <a:effectLst/>
                          <a:uLnTx/>
                          <a:uFillTx/>
                          <a:latin typeface="+mn-lt"/>
                          <a:ea typeface="+mn-ea"/>
                          <a:cs typeface="+mn-cs"/>
                        </a:rPr>
                        <a:t>
Gracias a un acuerdo con China, va a haber más préstamos para las PyMEs. Pedí el tuyo en www.primercreditopyme.com.ar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128490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145253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6805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5900431"/>
                    </a:ext>
                  </a:extLst>
                </a:gridCol>
                <a:gridCol w="658368">
                  <a:extLst>
                    <a:ext uri="{9D8B030D-6E8A-4147-A177-3AD203B41FA5}">
                      <a16:colId xmlns:a16="http://schemas.microsoft.com/office/drawing/2014/main" val="1086514473"/>
                    </a:ext>
                  </a:extLst>
                </a:gridCol>
                <a:gridCol w="658368">
                  <a:extLst>
                    <a:ext uri="{9D8B030D-6E8A-4147-A177-3AD203B41FA5}">
                      <a16:colId xmlns:a16="http://schemas.microsoft.com/office/drawing/2014/main" val="536443295"/>
                    </a:ext>
                  </a:extLst>
                </a:gridCol>
                <a:gridCol w="658368">
                  <a:extLst>
                    <a:ext uri="{9D8B030D-6E8A-4147-A177-3AD203B41FA5}">
                      <a16:colId xmlns:a16="http://schemas.microsoft.com/office/drawing/2014/main" val="2373026302"/>
                    </a:ext>
                  </a:extLst>
                </a:gridCol>
                <a:gridCol w="658368">
                  <a:extLst>
                    <a:ext uri="{9D8B030D-6E8A-4147-A177-3AD203B41FA5}">
                      <a16:colId xmlns:a16="http://schemas.microsoft.com/office/drawing/2014/main" val="680626747"/>
                    </a:ext>
                  </a:extLst>
                </a:gridCol>
                <a:gridCol w="658368">
                  <a:extLst>
                    <a:ext uri="{9D8B030D-6E8A-4147-A177-3AD203B41FA5}">
                      <a16:colId xmlns:a16="http://schemas.microsoft.com/office/drawing/2014/main" val="733756826"/>
                    </a:ext>
                  </a:extLst>
                </a:gridCol>
                <a:gridCol w="658368">
                  <a:extLst>
                    <a:ext uri="{9D8B030D-6E8A-4147-A177-3AD203B41FA5}">
                      <a16:colId xmlns:a16="http://schemas.microsoft.com/office/drawing/2014/main" val="4049033577"/>
                    </a:ext>
                  </a:extLst>
                </a:gridCol>
                <a:gridCol w="658368">
                  <a:extLst>
                    <a:ext uri="{9D8B030D-6E8A-4147-A177-3AD203B41FA5}">
                      <a16:colId xmlns:a16="http://schemas.microsoft.com/office/drawing/2014/main" val="412204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407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- 2017-05-13 13:04:30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EL MERCADO CENTRAL
¿Sabías que el #MercadoCentral abastece a más de 12 millones y medio de personas por año? Por eso, queremos convertirlo en una plataforma alimentaria y logística de primer nivel, central para el desarrollo del comercio argentino. Estamos llevando a cabo obras de recuperación que incluyen la pavimentación de las calles internas, reacondicionamiento de las naves, renovación de los accesos, iluminación con tecnología LED y señalética de todo el predio.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062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- 2017-05-30 11:00:00</a:t>
                      </a:r>
                      <a:r>
                        <a:rPr kumimoji="0" lang="es-ES" sz="1000" b="0" i="0" u="none" strike="noStrike" kern="1200" cap="none" spc="0" normalizeH="0" baseline="0" noProof="0">
                          <a:ln>
                            <a:noFill/>
                          </a:ln>
                          <a:solidFill>
                            <a:prstClr val="black"/>
                          </a:solidFill>
                          <a:effectLst/>
                          <a:uLnTx/>
                          <a:uFillTx/>
                          <a:latin typeface="+mn-lt"/>
                          <a:ea typeface="+mn-ea"/>
                          <a:cs typeface="+mn-cs"/>
                        </a:rPr>
                        <a:t>
HORA DE SEMBRAR
Acelgas, lechugas, zanahorias y otras verduras se siembran a chorrillo (como pizcas de sal). Te mostramos cómo hacerlo. Consultá más videos para hacer tu huerta urbana acá 
➡️ http://www.agroindustria.gob.ar/nuestrahuerta/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577989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713718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5368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4976677"/>
                    </a:ext>
                  </a:extLst>
                </a:gridCol>
                <a:gridCol w="658368">
                  <a:extLst>
                    <a:ext uri="{9D8B030D-6E8A-4147-A177-3AD203B41FA5}">
                      <a16:colId xmlns:a16="http://schemas.microsoft.com/office/drawing/2014/main" val="2415550681"/>
                    </a:ext>
                  </a:extLst>
                </a:gridCol>
                <a:gridCol w="658368">
                  <a:extLst>
                    <a:ext uri="{9D8B030D-6E8A-4147-A177-3AD203B41FA5}">
                      <a16:colId xmlns:a16="http://schemas.microsoft.com/office/drawing/2014/main" val="4218378668"/>
                    </a:ext>
                  </a:extLst>
                </a:gridCol>
                <a:gridCol w="658368">
                  <a:extLst>
                    <a:ext uri="{9D8B030D-6E8A-4147-A177-3AD203B41FA5}">
                      <a16:colId xmlns:a16="http://schemas.microsoft.com/office/drawing/2014/main" val="1043214066"/>
                    </a:ext>
                  </a:extLst>
                </a:gridCol>
                <a:gridCol w="658368">
                  <a:extLst>
                    <a:ext uri="{9D8B030D-6E8A-4147-A177-3AD203B41FA5}">
                      <a16:colId xmlns:a16="http://schemas.microsoft.com/office/drawing/2014/main" val="539275464"/>
                    </a:ext>
                  </a:extLst>
                </a:gridCol>
                <a:gridCol w="658368">
                  <a:extLst>
                    <a:ext uri="{9D8B030D-6E8A-4147-A177-3AD203B41FA5}">
                      <a16:colId xmlns:a16="http://schemas.microsoft.com/office/drawing/2014/main" val="4007748165"/>
                    </a:ext>
                  </a:extLst>
                </a:gridCol>
                <a:gridCol w="658368">
                  <a:extLst>
                    <a:ext uri="{9D8B030D-6E8A-4147-A177-3AD203B41FA5}">
                      <a16:colId xmlns:a16="http://schemas.microsoft.com/office/drawing/2014/main" val="3963788212"/>
                    </a:ext>
                  </a:extLst>
                </a:gridCol>
                <a:gridCol w="658368">
                  <a:extLst>
                    <a:ext uri="{9D8B030D-6E8A-4147-A177-3AD203B41FA5}">
                      <a16:colId xmlns:a16="http://schemas.microsoft.com/office/drawing/2014/main" val="380915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985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- 2017-05-19 09:30:00</a:t>
                      </a:r>
                      <a:r>
                        <a:rPr kumimoji="0" lang="es-ES" sz="1000" b="0" i="0" u="none" strike="noStrike" kern="1200" cap="none" spc="0" normalizeH="0" baseline="0" noProof="0">
                          <a:ln>
                            <a:noFill/>
                          </a:ln>
                          <a:solidFill>
                            <a:prstClr val="black"/>
                          </a:solidFill>
                          <a:effectLst/>
                          <a:uLnTx/>
                          <a:uFillTx/>
                          <a:latin typeface="+mn-lt"/>
                          <a:ea typeface="+mn-ea"/>
                          <a:cs typeface="+mn-cs"/>
                        </a:rPr>
                        <a:t>
MIEL ARGENTINA
Es considerada una de las mejores del mundo por su calidad. Además se produce en distintos puntos del país, convirtiendo a la apicultura en una de las actividades más federales.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586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- 2017-05-12 12:13:51</a:t>
                      </a:r>
                      <a:r>
                        <a:rPr kumimoji="0" lang="es-ES" sz="1000" b="0" i="0" u="none" strike="noStrike" kern="1200" cap="none" spc="0" normalizeH="0" baseline="0" noProof="0">
                          <a:ln>
                            <a:noFill/>
                          </a:ln>
                          <a:solidFill>
                            <a:prstClr val="black"/>
                          </a:solidFill>
                          <a:effectLst/>
                          <a:uLnTx/>
                          <a:uFillTx/>
                          <a:latin typeface="+mn-lt"/>
                          <a:ea typeface="+mn-ea"/>
                          <a:cs typeface="+mn-cs"/>
                        </a:rPr>
                        <a:t>
MÁS PYMES ARGENTINAS EN LA OBRA PÚBLICA
Las #PyMEs van a ser las protagonistas del plan de infraestructura más grande de la historia. El proyecto de ley #CompreArgentino ya está en el Congreso para impulsar que más empresas nacionales estén presentes en la obra pública. Encontrá toda la información en www.produccion.gob.ar/compreargentino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521749"/>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910260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400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8668403"/>
                    </a:ext>
                  </a:extLst>
                </a:gridCol>
                <a:gridCol w="658368">
                  <a:extLst>
                    <a:ext uri="{9D8B030D-6E8A-4147-A177-3AD203B41FA5}">
                      <a16:colId xmlns:a16="http://schemas.microsoft.com/office/drawing/2014/main" val="4241479611"/>
                    </a:ext>
                  </a:extLst>
                </a:gridCol>
                <a:gridCol w="658368">
                  <a:extLst>
                    <a:ext uri="{9D8B030D-6E8A-4147-A177-3AD203B41FA5}">
                      <a16:colId xmlns:a16="http://schemas.microsoft.com/office/drawing/2014/main" val="1078340300"/>
                    </a:ext>
                  </a:extLst>
                </a:gridCol>
                <a:gridCol w="658368">
                  <a:extLst>
                    <a:ext uri="{9D8B030D-6E8A-4147-A177-3AD203B41FA5}">
                      <a16:colId xmlns:a16="http://schemas.microsoft.com/office/drawing/2014/main" val="1827697911"/>
                    </a:ext>
                  </a:extLst>
                </a:gridCol>
                <a:gridCol w="658368">
                  <a:extLst>
                    <a:ext uri="{9D8B030D-6E8A-4147-A177-3AD203B41FA5}">
                      <a16:colId xmlns:a16="http://schemas.microsoft.com/office/drawing/2014/main" val="242519686"/>
                    </a:ext>
                  </a:extLst>
                </a:gridCol>
                <a:gridCol w="658368">
                  <a:extLst>
                    <a:ext uri="{9D8B030D-6E8A-4147-A177-3AD203B41FA5}">
                      <a16:colId xmlns:a16="http://schemas.microsoft.com/office/drawing/2014/main" val="4289163335"/>
                    </a:ext>
                  </a:extLst>
                </a:gridCol>
                <a:gridCol w="658368">
                  <a:extLst>
                    <a:ext uri="{9D8B030D-6E8A-4147-A177-3AD203B41FA5}">
                      <a16:colId xmlns:a16="http://schemas.microsoft.com/office/drawing/2014/main" val="1120172149"/>
                    </a:ext>
                  </a:extLst>
                </a:gridCol>
                <a:gridCol w="658368">
                  <a:extLst>
                    <a:ext uri="{9D8B030D-6E8A-4147-A177-3AD203B41FA5}">
                      <a16:colId xmlns:a16="http://schemas.microsoft.com/office/drawing/2014/main" val="367255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828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- 2017-05-22 18:30:32</a:t>
                      </a:r>
                      <a:r>
                        <a:rPr kumimoji="0" lang="es-ES" sz="1000" b="0" i="0" u="none" strike="noStrike" kern="1200" cap="none" spc="0" normalizeH="0" baseline="0" noProof="0">
                          <a:ln>
                            <a:noFill/>
                          </a:ln>
                          <a:solidFill>
                            <a:prstClr val="black"/>
                          </a:solidFill>
                          <a:effectLst/>
                          <a:uLnTx/>
                          <a:uFillTx/>
                          <a:latin typeface="+mn-lt"/>
                          <a:ea typeface="+mn-ea"/>
                          <a:cs typeface="+mn-cs"/>
                        </a:rPr>
                        <a:t>
¡PRÉSTAMOS FLEXIBLES PARA CRECER!
La #PyME neuquina Grupo Sur empezó fabricando materiales para la construcción, después sumó envases y ahora, gracias a un préstamo del BICE, va a empezar a fabricar cajas para exportar truchas y frutas. Vos también podés conseguir un crédito para empezar a crecer → www.primercreditopyme.com.ar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139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- 2017-05-17 09:00:00</a:t>
                      </a:r>
                      <a:r>
                        <a:rPr kumimoji="0" lang="es-ES" sz="1000" b="0" i="0" u="none" strike="noStrike" kern="1200" cap="none" spc="0" normalizeH="0" baseline="0" noProof="0">
                          <a:ln>
                            <a:noFill/>
                          </a:ln>
                          <a:solidFill>
                            <a:prstClr val="black"/>
                          </a:solidFill>
                          <a:effectLst/>
                          <a:uLnTx/>
                          <a:uFillTx/>
                          <a:latin typeface="+mn-lt"/>
                          <a:ea typeface="+mn-ea"/>
                          <a:cs typeface="+mn-cs"/>
                        </a:rPr>
                        <a:t>
DÍA DEL HORTICULTOR
Existen varios cinturones verdes dedicados a la horticultura a lo largo y a lo ancho del país, los más importantes están en Gran Buenos Aires, Mar del Plata, Rosario, Santa Fe, Córdoba y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307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- 2017-05-16 12:47:35</a:t>
                      </a:r>
                      <a:r>
                        <a:rPr kumimoji="0" lang="es-ES" sz="1000" b="0" i="0" u="none" strike="noStrike" kern="1200" cap="none" spc="0" normalizeH="0" baseline="0" noProof="0">
                          <a:ln>
                            <a:noFill/>
                          </a:ln>
                          <a:solidFill>
                            <a:prstClr val="black"/>
                          </a:solidFill>
                          <a:effectLst/>
                          <a:uLnTx/>
                          <a:uFillTx/>
                          <a:latin typeface="+mn-lt"/>
                          <a:ea typeface="+mn-ea"/>
                          <a:cs typeface="+mn-cs"/>
                        </a:rPr>
                        <a:t>
El precio de las computadoras ya bajó un 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183628"/>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0361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7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0817121"/>
                    </a:ext>
                  </a:extLst>
                </a:gridCol>
                <a:gridCol w="658368">
                  <a:extLst>
                    <a:ext uri="{9D8B030D-6E8A-4147-A177-3AD203B41FA5}">
                      <a16:colId xmlns:a16="http://schemas.microsoft.com/office/drawing/2014/main" val="3653404629"/>
                    </a:ext>
                  </a:extLst>
                </a:gridCol>
                <a:gridCol w="658368">
                  <a:extLst>
                    <a:ext uri="{9D8B030D-6E8A-4147-A177-3AD203B41FA5}">
                      <a16:colId xmlns:a16="http://schemas.microsoft.com/office/drawing/2014/main" val="3345725165"/>
                    </a:ext>
                  </a:extLst>
                </a:gridCol>
                <a:gridCol w="658368">
                  <a:extLst>
                    <a:ext uri="{9D8B030D-6E8A-4147-A177-3AD203B41FA5}">
                      <a16:colId xmlns:a16="http://schemas.microsoft.com/office/drawing/2014/main" val="3614133626"/>
                    </a:ext>
                  </a:extLst>
                </a:gridCol>
                <a:gridCol w="658368">
                  <a:extLst>
                    <a:ext uri="{9D8B030D-6E8A-4147-A177-3AD203B41FA5}">
                      <a16:colId xmlns:a16="http://schemas.microsoft.com/office/drawing/2014/main" val="1420140813"/>
                    </a:ext>
                  </a:extLst>
                </a:gridCol>
                <a:gridCol w="658368">
                  <a:extLst>
                    <a:ext uri="{9D8B030D-6E8A-4147-A177-3AD203B41FA5}">
                      <a16:colId xmlns:a16="http://schemas.microsoft.com/office/drawing/2014/main" val="2886715462"/>
                    </a:ext>
                  </a:extLst>
                </a:gridCol>
                <a:gridCol w="658368">
                  <a:extLst>
                    <a:ext uri="{9D8B030D-6E8A-4147-A177-3AD203B41FA5}">
                      <a16:colId xmlns:a16="http://schemas.microsoft.com/office/drawing/2014/main" val="3893563857"/>
                    </a:ext>
                  </a:extLst>
                </a:gridCol>
                <a:gridCol w="658368">
                  <a:extLst>
                    <a:ext uri="{9D8B030D-6E8A-4147-A177-3AD203B41FA5}">
                      <a16:colId xmlns:a16="http://schemas.microsoft.com/office/drawing/2014/main" val="9079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323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- 2017-05-05 12:23:47</a:t>
                      </a:r>
                      <a:r>
                        <a:rPr kumimoji="0" lang="es-ES" sz="1000" b="0" i="0" u="none" strike="noStrike" kern="1200" cap="none" spc="0" normalizeH="0" baseline="0" noProof="0">
                          <a:ln>
                            <a:noFill/>
                          </a:ln>
                          <a:solidFill>
                            <a:prstClr val="black"/>
                          </a:solidFill>
                          <a:effectLst/>
                          <a:uLnTx/>
                          <a:uFillTx/>
                          <a:latin typeface="+mn-lt"/>
                          <a:ea typeface="+mn-ea"/>
                          <a:cs typeface="+mn-cs"/>
                        </a:rPr>
                        <a:t>
DULCE DE LECHE ARGENTINO
Es parte de nuestra identidad y también de nuestra agroindustria. Compartilo si te gusta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450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- 2017-05-30 13:36:45</a:t>
                      </a:r>
                      <a:r>
                        <a:rPr kumimoji="0" lang="es-ES" sz="1000" b="0" i="0" u="none" strike="noStrike" kern="1200" cap="none" spc="0" normalizeH="0" baseline="0" noProof="0">
                          <a:ln>
                            <a:noFill/>
                          </a:ln>
                          <a:solidFill>
                            <a:prstClr val="black"/>
                          </a:solidFill>
                          <a:effectLst/>
                          <a:uLnTx/>
                          <a:uFillTx/>
                          <a:latin typeface="+mn-lt"/>
                          <a:ea typeface="+mn-ea"/>
                          <a:cs typeface="+mn-cs"/>
                        </a:rPr>
                        <a:t>
MOTOS ARGENTINAS CON MÁS TRABAJO ARGENTINO 
Junto a provincias, empresarios y trabajadores del sector de las motos firmamos un acuerdo para que cada una tenga más piezas fabricadas en el país, aumenten las exportaciones y se genere empleo de calidad. Conocé más acá https://goo.gl/HwAwk4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52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- 2017-05-13 11:16:00</a:t>
                      </a:r>
                      <a:r>
                        <a:rPr kumimoji="0" lang="es-ES" sz="1000" b="0" i="0" u="none" strike="noStrike" kern="1200" cap="none" spc="0" normalizeH="0" baseline="0" noProof="0">
                          <a:ln>
                            <a:noFill/>
                          </a:ln>
                          <a:solidFill>
                            <a:prstClr val="black"/>
                          </a:solidFill>
                          <a:effectLst/>
                          <a:uLnTx/>
                          <a:uFillTx/>
                          <a:latin typeface="+mn-lt"/>
                          <a:ea typeface="+mn-ea"/>
                          <a:cs typeface="+mn-cs"/>
                        </a:rPr>
                        <a:t>
SABORES DEL NORTE
La mandioca, el amaranto, la quinua, la yerba mate, el poroto criollo y la papa andina, entre otros, son cultivos heredados de los pueblos originarios con gran valor cultural e histórico.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831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- 2017-05-21 11:00:00</a:t>
                      </a:r>
                      <a:r>
                        <a:rPr kumimoji="0" lang="es-ES" sz="1000" b="0" i="0" u="none" strike="noStrike" kern="1200" cap="none" spc="0" normalizeH="0" baseline="0" noProof="0">
                          <a:ln>
                            <a:noFill/>
                          </a:ln>
                          <a:solidFill>
                            <a:prstClr val="black"/>
                          </a:solidFill>
                          <a:effectLst/>
                          <a:uLnTx/>
                          <a:uFillTx/>
                          <a:latin typeface="+mn-lt"/>
                          <a:ea typeface="+mn-ea"/>
                          <a:cs typeface="+mn-cs"/>
                        </a:rPr>
                        <a:t>
La #SemanaDeLaMiel también se disfrutó en el Obelisco, y así lo vivieron los apicultores.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947162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251016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70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3933823"/>
                    </a:ext>
                  </a:extLst>
                </a:gridCol>
                <a:gridCol w="658368">
                  <a:extLst>
                    <a:ext uri="{9D8B030D-6E8A-4147-A177-3AD203B41FA5}">
                      <a16:colId xmlns:a16="http://schemas.microsoft.com/office/drawing/2014/main" val="2676881910"/>
                    </a:ext>
                  </a:extLst>
                </a:gridCol>
                <a:gridCol w="658368">
                  <a:extLst>
                    <a:ext uri="{9D8B030D-6E8A-4147-A177-3AD203B41FA5}">
                      <a16:colId xmlns:a16="http://schemas.microsoft.com/office/drawing/2014/main" val="75898119"/>
                    </a:ext>
                  </a:extLst>
                </a:gridCol>
                <a:gridCol w="658368">
                  <a:extLst>
                    <a:ext uri="{9D8B030D-6E8A-4147-A177-3AD203B41FA5}">
                      <a16:colId xmlns:a16="http://schemas.microsoft.com/office/drawing/2014/main" val="286067203"/>
                    </a:ext>
                  </a:extLst>
                </a:gridCol>
                <a:gridCol w="658368">
                  <a:extLst>
                    <a:ext uri="{9D8B030D-6E8A-4147-A177-3AD203B41FA5}">
                      <a16:colId xmlns:a16="http://schemas.microsoft.com/office/drawing/2014/main" val="2232341684"/>
                    </a:ext>
                  </a:extLst>
                </a:gridCol>
                <a:gridCol w="658368">
                  <a:extLst>
                    <a:ext uri="{9D8B030D-6E8A-4147-A177-3AD203B41FA5}">
                      <a16:colId xmlns:a16="http://schemas.microsoft.com/office/drawing/2014/main" val="3103594408"/>
                    </a:ext>
                  </a:extLst>
                </a:gridCol>
                <a:gridCol w="658368">
                  <a:extLst>
                    <a:ext uri="{9D8B030D-6E8A-4147-A177-3AD203B41FA5}">
                      <a16:colId xmlns:a16="http://schemas.microsoft.com/office/drawing/2014/main" val="2030591372"/>
                    </a:ext>
                  </a:extLst>
                </a:gridCol>
                <a:gridCol w="658368">
                  <a:extLst>
                    <a:ext uri="{9D8B030D-6E8A-4147-A177-3AD203B41FA5}">
                      <a16:colId xmlns:a16="http://schemas.microsoft.com/office/drawing/2014/main" val="2632513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454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- 2017-05-15 09:48:17</a:t>
                      </a:r>
                      <a:r>
                        <a:rPr kumimoji="0" lang="es-ES" sz="1000" b="0" i="0" u="none" strike="noStrike" kern="1200" cap="none" spc="0" normalizeH="0" baseline="0" noProof="0">
                          <a:ln>
                            <a:noFill/>
                          </a:ln>
                          <a:solidFill>
                            <a:prstClr val="black"/>
                          </a:solidFill>
                          <a:effectLst/>
                          <a:uLnTx/>
                          <a:uFillTx/>
                          <a:latin typeface="+mn-lt"/>
                          <a:ea typeface="+mn-ea"/>
                          <a:cs typeface="+mn-cs"/>
                        </a:rPr>
                        <a:t>
Empezó la #SemanaDeLaMiel y adivinen con qué desayunamos hoy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66672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407514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5555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8997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03298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035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3583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9270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5656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291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6957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471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3747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575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145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7700291"/>
                    </a:ext>
                  </a:extLst>
                </a:gridCol>
                <a:gridCol w="2468880">
                  <a:extLst>
                    <a:ext uri="{9D8B030D-6E8A-4147-A177-3AD203B41FA5}">
                      <a16:colId xmlns:a16="http://schemas.microsoft.com/office/drawing/2014/main" val="3688456791"/>
                    </a:ext>
                  </a:extLst>
                </a:gridCol>
                <a:gridCol w="822960">
                  <a:extLst>
                    <a:ext uri="{9D8B030D-6E8A-4147-A177-3AD203B41FA5}">
                      <a16:colId xmlns:a16="http://schemas.microsoft.com/office/drawing/2014/main" val="1005911610"/>
                    </a:ext>
                  </a:extLst>
                </a:gridCol>
                <a:gridCol w="822960">
                  <a:extLst>
                    <a:ext uri="{9D8B030D-6E8A-4147-A177-3AD203B41FA5}">
                      <a16:colId xmlns:a16="http://schemas.microsoft.com/office/drawing/2014/main" val="2853666509"/>
                    </a:ext>
                  </a:extLst>
                </a:gridCol>
                <a:gridCol w="822960">
                  <a:extLst>
                    <a:ext uri="{9D8B030D-6E8A-4147-A177-3AD203B41FA5}">
                      <a16:colId xmlns:a16="http://schemas.microsoft.com/office/drawing/2014/main" val="90064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8338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3449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Ignacio Pereyra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19657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04398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Siro José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2661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López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0416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Elmo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9525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Oz 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50578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Agustin Eduardo Gorosito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 Ministerio de Producción de la Nación Argentina (2), Ricardo Buryaile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2198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Cecilia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9997342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61881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3327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6157031"/>
                    </a:ext>
                  </a:extLst>
                </a:gridCol>
                <a:gridCol w="2468880">
                  <a:extLst>
                    <a:ext uri="{9D8B030D-6E8A-4147-A177-3AD203B41FA5}">
                      <a16:colId xmlns:a16="http://schemas.microsoft.com/office/drawing/2014/main" val="1296066388"/>
                    </a:ext>
                  </a:extLst>
                </a:gridCol>
                <a:gridCol w="822960">
                  <a:extLst>
                    <a:ext uri="{9D8B030D-6E8A-4147-A177-3AD203B41FA5}">
                      <a16:colId xmlns:a16="http://schemas.microsoft.com/office/drawing/2014/main" val="769403801"/>
                    </a:ext>
                  </a:extLst>
                </a:gridCol>
                <a:gridCol w="822960">
                  <a:extLst>
                    <a:ext uri="{9D8B030D-6E8A-4147-A177-3AD203B41FA5}">
                      <a16:colId xmlns:a16="http://schemas.microsoft.com/office/drawing/2014/main" val="2806609088"/>
                    </a:ext>
                  </a:extLst>
                </a:gridCol>
                <a:gridCol w="822960">
                  <a:extLst>
                    <a:ext uri="{9D8B030D-6E8A-4147-A177-3AD203B41FA5}">
                      <a16:colId xmlns:a16="http://schemas.microsoft.com/office/drawing/2014/main" val="128659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5336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71802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Peti Kuth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0310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2441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Eugenia Sinopoli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4635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Horacio Muiña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5479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 Brandh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6519870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029828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501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2035143"/>
                    </a:ext>
                  </a:extLst>
                </a:gridCol>
                <a:gridCol w="822960">
                  <a:extLst>
                    <a:ext uri="{9D8B030D-6E8A-4147-A177-3AD203B41FA5}">
                      <a16:colId xmlns:a16="http://schemas.microsoft.com/office/drawing/2014/main" val="2788911224"/>
                    </a:ext>
                  </a:extLst>
                </a:gridCol>
                <a:gridCol w="822960">
                  <a:extLst>
                    <a:ext uri="{9D8B030D-6E8A-4147-A177-3AD203B41FA5}">
                      <a16:colId xmlns:a16="http://schemas.microsoft.com/office/drawing/2014/main" val="690251933"/>
                    </a:ext>
                  </a:extLst>
                </a:gridCol>
                <a:gridCol w="822960">
                  <a:extLst>
                    <a:ext uri="{9D8B030D-6E8A-4147-A177-3AD203B41FA5}">
                      <a16:colId xmlns:a16="http://schemas.microsoft.com/office/drawing/2014/main" val="1108506272"/>
                    </a:ext>
                  </a:extLst>
                </a:gridCol>
                <a:gridCol w="822960">
                  <a:extLst>
                    <a:ext uri="{9D8B030D-6E8A-4147-A177-3AD203B41FA5}">
                      <a16:colId xmlns:a16="http://schemas.microsoft.com/office/drawing/2014/main" val="689287878"/>
                    </a:ext>
                  </a:extLst>
                </a:gridCol>
                <a:gridCol w="822960">
                  <a:extLst>
                    <a:ext uri="{9D8B030D-6E8A-4147-A177-3AD203B41FA5}">
                      <a16:colId xmlns:a16="http://schemas.microsoft.com/office/drawing/2014/main" val="91061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3458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Diego Serebrennik - 2017-05-31 16:11:47</a:t>
                      </a:r>
                      <a:r>
                        <a:rPr kumimoji="0" lang="es-ES" sz="1000" b="0" i="0" u="none" strike="noStrike" kern="1200" cap="none" spc="0" normalizeH="0" baseline="0" noProof="0">
                          <a:ln>
                            <a:noFill/>
                          </a:ln>
                          <a:solidFill>
                            <a:prstClr val="black"/>
                          </a:solidFill>
                          <a:effectLst/>
                          <a:uLnTx/>
                          <a:uFillTx/>
                          <a:latin typeface="+mn-lt"/>
                          <a:ea typeface="+mn-ea"/>
                          <a:cs typeface="+mn-cs"/>
                        </a:rPr>
                        <a:t>
Conocé el mundo de las Frutas y Verduras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712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Luis Roberto Juarez Moreno - 2017-05-23 04:34:03</a:t>
                      </a:r>
                      <a:r>
                        <a:rPr kumimoji="0" lang="es-ES" sz="1000" b="0" i="0" u="none" strike="noStrike" kern="1200" cap="none" spc="0" normalizeH="0" baseline="0" noProof="0">
                          <a:ln>
                            <a:noFill/>
                          </a:ln>
                          <a:solidFill>
                            <a:prstClr val="black"/>
                          </a:solidFill>
                          <a:effectLst/>
                          <a:uLnTx/>
                          <a:uFillTx/>
                          <a:latin typeface="+mn-lt"/>
                          <a:ea typeface="+mn-ea"/>
                          <a:cs typeface="+mn-cs"/>
                        </a:rPr>
                        <a:t>
He desarrollado un producto que en forma eficiente recupera cereales y legumbres bacteriológicamente contaminadas pues posee en su formulación un desinfectante de amplio espectro y además un neutralizador de olores que elimina los olores putrefactos y permite que el cereal o la legumbre recuperen sus aromas característicos. Este producto cuyo nombre comercial es NON ODOR D tiene aprobación de ASSAL Nº 21000295 y ha sido utilizado ya en varias plantas acopiadoras solucionando 
de manera eficiente graves problemas.
Por favor necesito ayuda para la promoción de este producto.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325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Mary Leguizamón - 2017-05-19 20:55:16</a:t>
                      </a:r>
                      <a:r>
                        <a:rPr kumimoji="0" lang="es-ES" sz="1000" b="0" i="0" u="none" strike="noStrike" kern="1200" cap="none" spc="0" normalizeH="0" baseline="0" noProof="0">
                          <a:ln>
                            <a:noFill/>
                          </a:ln>
                          <a:solidFill>
                            <a:prstClr val="black"/>
                          </a:solidFill>
                          <a:effectLst/>
                          <a:uLnTx/>
                          <a:uFillTx/>
                          <a:latin typeface="+mn-lt"/>
                          <a:ea typeface="+mn-ea"/>
                          <a:cs typeface="+mn-cs"/>
                        </a:rPr>
                        <a:t>
CAMPAÑA SUMALE MIEL A TU VIDA ESCUELA MARIANO MORENO Nº 1168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894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Cilda Ramonino - 2017-05-19 18:33:05</a:t>
                      </a:r>
                      <a:r>
                        <a:rPr kumimoji="0" lang="es-ES" sz="1000" b="0" i="0" u="none" strike="noStrike" kern="1200" cap="none" spc="0" normalizeH="0" baseline="0" noProof="0">
                          <a:ln>
                            <a:noFill/>
                          </a:ln>
                          <a:solidFill>
                            <a:prstClr val="black"/>
                          </a:solidFill>
                          <a:effectLst/>
                          <a:uLnTx/>
                          <a:uFillTx/>
                          <a:latin typeface="+mn-lt"/>
                          <a:ea typeface="+mn-ea"/>
                          <a:cs typeface="+mn-cs"/>
                        </a:rPr>
                        <a:t>
BUENOS DÍAS : VEO CON GRAN PREOCUPACIÓN QUE A ALUMNOS QUE HABÍAN GANADO EL PREMIO  DE EDUCAGRO 2015 NO LE HAN PAGADO .
 EL QUE  HAYA CAMBIADO LA GESTIÓN , NO PUEDE INVALIDAR EL ESFUERZO DE LOS JÓVENES  EMPRENDEDORES, ES UNA FALTA DE RESPETO A QUIENES SON EL FUTURO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7977160"/>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600565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5539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63438755"/>
                    </a:ext>
                  </a:extLst>
                </a:gridCol>
                <a:gridCol w="822960">
                  <a:extLst>
                    <a:ext uri="{9D8B030D-6E8A-4147-A177-3AD203B41FA5}">
                      <a16:colId xmlns:a16="http://schemas.microsoft.com/office/drawing/2014/main" val="3945286315"/>
                    </a:ext>
                  </a:extLst>
                </a:gridCol>
                <a:gridCol w="822960">
                  <a:extLst>
                    <a:ext uri="{9D8B030D-6E8A-4147-A177-3AD203B41FA5}">
                      <a16:colId xmlns:a16="http://schemas.microsoft.com/office/drawing/2014/main" val="1447805289"/>
                    </a:ext>
                  </a:extLst>
                </a:gridCol>
                <a:gridCol w="822960">
                  <a:extLst>
                    <a:ext uri="{9D8B030D-6E8A-4147-A177-3AD203B41FA5}">
                      <a16:colId xmlns:a16="http://schemas.microsoft.com/office/drawing/2014/main" val="1548782614"/>
                    </a:ext>
                  </a:extLst>
                </a:gridCol>
                <a:gridCol w="822960">
                  <a:extLst>
                    <a:ext uri="{9D8B030D-6E8A-4147-A177-3AD203B41FA5}">
                      <a16:colId xmlns:a16="http://schemas.microsoft.com/office/drawing/2014/main" val="1396490761"/>
                    </a:ext>
                  </a:extLst>
                </a:gridCol>
                <a:gridCol w="822960">
                  <a:extLst>
                    <a:ext uri="{9D8B030D-6E8A-4147-A177-3AD203B41FA5}">
                      <a16:colId xmlns:a16="http://schemas.microsoft.com/office/drawing/2014/main" val="372008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842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Oscar Alberto Insaurralde - 2017-05-18 15:28:02</a:t>
                      </a:r>
                      <a:r>
                        <a:rPr kumimoji="0" lang="en-US" sz="1000" b="0" i="0" u="none" strike="noStrike" kern="1200" cap="none" spc="0" normalizeH="0" baseline="0" noProof="0">
                          <a:ln>
                            <a:noFill/>
                          </a:ln>
                          <a:solidFill>
                            <a:prstClr val="black"/>
                          </a:solidFill>
                          <a:effectLst/>
                          <a:uLnTx/>
                          <a:uFillTx/>
                          <a:latin typeface="+mn-lt"/>
                          <a:ea typeface="+mn-ea"/>
                          <a:cs typeface="+mn-cs"/>
                        </a:rPr>
                        <a:t>
https://m.facebook.com/story.php?story_fbid=1764852217109065&amp;id=1691237247803896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149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Oscar Alberto Insaurralde - 2017-05-18 11:25:17</a:t>
                      </a:r>
                      <a:r>
                        <a:rPr kumimoji="0" lang="en-US" sz="1000" b="0" i="0" u="none" strike="noStrike" kern="1200" cap="none" spc="0" normalizeH="0" baseline="0" noProof="0">
                          <a:ln>
                            <a:noFill/>
                          </a:ln>
                          <a:solidFill>
                            <a:prstClr val="black"/>
                          </a:solidFill>
                          <a:effectLst/>
                          <a:uLnTx/>
                          <a:uFillTx/>
                          <a:latin typeface="+mn-lt"/>
                          <a:ea typeface="+mn-ea"/>
                          <a:cs typeface="+mn-cs"/>
                        </a:rPr>
                        <a:t>
Laboratorio LABAPI, FACENNA-UNNE, campus Ctes.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281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Ruiz - 2017-05-18 10:09:21</a:t>
                      </a:r>
                      <a:r>
                        <a:rPr kumimoji="0" lang="es-ES" sz="1000" b="0" i="0" u="none" strike="noStrike" kern="1200" cap="none" spc="0" normalizeH="0" baseline="0" noProof="0">
                          <a:ln>
                            <a:noFill/>
                          </a:ln>
                          <a:solidFill>
                            <a:prstClr val="black"/>
                          </a:solidFill>
                          <a:effectLst/>
                          <a:uLnTx/>
                          <a:uFillTx/>
                          <a:latin typeface="+mn-lt"/>
                          <a:ea typeface="+mn-ea"/>
                          <a:cs typeface="+mn-cs"/>
                        </a:rPr>
                        <a:t>
El ministro Lic. Andres Diaz Cano en la presentacion en el centro civico de la campaña Sumale Miel a tu Vida con apicultores de San 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450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Ignacio Pereyra - 2017-05-16 20:05:12</a:t>
                      </a:r>
                      <a:r>
                        <a:rPr kumimoji="0" lang="es-ES" sz="1000" b="0" i="0" u="none" strike="noStrike" kern="1200" cap="none" spc="0" normalizeH="0" baseline="0" noProof="0">
                          <a:ln>
                            <a:noFill/>
                          </a:ln>
                          <a:solidFill>
                            <a:prstClr val="black"/>
                          </a:solidFill>
                          <a:effectLst/>
                          <a:uLnTx/>
                          <a:uFillTx/>
                          <a:latin typeface="+mn-lt"/>
                          <a:ea typeface="+mn-ea"/>
                          <a:cs typeface="+mn-cs"/>
                        </a:rPr>
                        <a:t>
No quieren publicar las pruebas científicas de como envenenan y matan gente con el glifosato... son unos mercenarios traidores a la Patria... 
Ya lo saben y lo ocultán...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099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Ignacio Pereyra - 2017-05-16 20:02:34</a:t>
                      </a:r>
                      <a:r>
                        <a:rPr kumimoji="0" lang="es-ES" sz="1000" b="0" i="0" u="none" strike="noStrike" kern="1200" cap="none" spc="0" normalizeH="0" baseline="0" noProof="0">
                          <a:ln>
                            <a:noFill/>
                          </a:ln>
                          <a:solidFill>
                            <a:prstClr val="black"/>
                          </a:solidFill>
                          <a:effectLst/>
                          <a:uLnTx/>
                          <a:uFillTx/>
                          <a:latin typeface="+mn-lt"/>
                          <a:ea typeface="+mn-ea"/>
                          <a:cs typeface="+mn-cs"/>
                        </a:rPr>
                        <a:t>
http://www.elfederal.com.ar/665-trabajos-cientificos-muestran-las-enfermedades-que-causa-el-glifosato/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9845009"/>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602358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6808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382926"/>
                    </a:ext>
                  </a:extLst>
                </a:gridCol>
                <a:gridCol w="822960">
                  <a:extLst>
                    <a:ext uri="{9D8B030D-6E8A-4147-A177-3AD203B41FA5}">
                      <a16:colId xmlns:a16="http://schemas.microsoft.com/office/drawing/2014/main" val="2271138991"/>
                    </a:ext>
                  </a:extLst>
                </a:gridCol>
                <a:gridCol w="822960">
                  <a:extLst>
                    <a:ext uri="{9D8B030D-6E8A-4147-A177-3AD203B41FA5}">
                      <a16:colId xmlns:a16="http://schemas.microsoft.com/office/drawing/2014/main" val="2928172306"/>
                    </a:ext>
                  </a:extLst>
                </a:gridCol>
                <a:gridCol w="822960">
                  <a:extLst>
                    <a:ext uri="{9D8B030D-6E8A-4147-A177-3AD203B41FA5}">
                      <a16:colId xmlns:a16="http://schemas.microsoft.com/office/drawing/2014/main" val="2229899512"/>
                    </a:ext>
                  </a:extLst>
                </a:gridCol>
                <a:gridCol w="822960">
                  <a:extLst>
                    <a:ext uri="{9D8B030D-6E8A-4147-A177-3AD203B41FA5}">
                      <a16:colId xmlns:a16="http://schemas.microsoft.com/office/drawing/2014/main" val="2561467366"/>
                    </a:ext>
                  </a:extLst>
                </a:gridCol>
                <a:gridCol w="822960">
                  <a:extLst>
                    <a:ext uri="{9D8B030D-6E8A-4147-A177-3AD203B41FA5}">
                      <a16:colId xmlns:a16="http://schemas.microsoft.com/office/drawing/2014/main" val="418966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2515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Ignacio Pereyra - 2017-05-16 08:57:10</a:t>
                      </a:r>
                      <a:r>
                        <a:rPr kumimoji="0" lang="es-ES" sz="1000" b="0" i="0" u="none" strike="noStrike" kern="1200" cap="none" spc="0" normalizeH="0" baseline="0" noProof="0">
                          <a:ln>
                            <a:noFill/>
                          </a:ln>
                          <a:solidFill>
                            <a:prstClr val="black"/>
                          </a:solidFill>
                          <a:effectLst/>
                          <a:uLnTx/>
                          <a:uFillTx/>
                          <a:latin typeface="+mn-lt"/>
                          <a:ea typeface="+mn-ea"/>
                          <a:cs typeface="+mn-cs"/>
                        </a:rPr>
                        <a:t>
http://www.elfederal.com.ar/665-trabajos-cientificos-muestran-las-enfermedades-que-causa-el-glifosato/
Por favor gente del Ministerio, la información científica existe. Los aumentos de cancer, mal formaciones, celiaquias e hipotiroidismos en las zonas fumigadas también.
Aquí esta la información.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574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Delia Carball - 2017-05-14 22:14:26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270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Delia Carball - 2017-05-14 22:10:05</a:t>
                      </a:r>
                      <a:r>
                        <a:rPr kumimoji="0" lang="es-ES" sz="1000" b="0" i="0" u="none" strike="noStrike" kern="1200" cap="none" spc="0" normalizeH="0" baseline="0" noProof="0">
                          <a:ln>
                            <a:noFill/>
                          </a:ln>
                          <a:solidFill>
                            <a:prstClr val="black"/>
                          </a:solidFill>
                          <a:effectLst/>
                          <a:uLnTx/>
                          <a:uFillTx/>
                          <a:latin typeface="+mn-lt"/>
                          <a:ea typeface="+mn-ea"/>
                          <a:cs typeface="+mn-cs"/>
                        </a:rPr>
                        <a:t>
Semana de la miel en Mendoza, Apertura en Plaza Independencia: Mendoza Suma miel a tu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324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Violeta Daniela Durruty Cirianni - 2017-05-14 19:49:30</a:t>
                      </a:r>
                      <a:r>
                        <a:rPr kumimoji="0" lang="es-ES" sz="1000" b="0" i="0" u="none" strike="noStrike" kern="1200" cap="none" spc="0" normalizeH="0" baseline="0" noProof="0">
                          <a:ln>
                            <a:noFill/>
                          </a:ln>
                          <a:solidFill>
                            <a:prstClr val="black"/>
                          </a:solidFill>
                          <a:effectLst/>
                          <a:uLnTx/>
                          <a:uFillTx/>
                          <a:latin typeface="+mn-lt"/>
                          <a:ea typeface="+mn-ea"/>
                          <a:cs typeface="+mn-cs"/>
                        </a:rPr>
                        <a:t>
Así vivió Mendoza la apertura de la Semana Nacional de la Miel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470254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608580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6950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38181538"/>
                    </a:ext>
                  </a:extLst>
                </a:gridCol>
                <a:gridCol w="822960">
                  <a:extLst>
                    <a:ext uri="{9D8B030D-6E8A-4147-A177-3AD203B41FA5}">
                      <a16:colId xmlns:a16="http://schemas.microsoft.com/office/drawing/2014/main" val="907315450"/>
                    </a:ext>
                  </a:extLst>
                </a:gridCol>
                <a:gridCol w="822960">
                  <a:extLst>
                    <a:ext uri="{9D8B030D-6E8A-4147-A177-3AD203B41FA5}">
                      <a16:colId xmlns:a16="http://schemas.microsoft.com/office/drawing/2014/main" val="4186951943"/>
                    </a:ext>
                  </a:extLst>
                </a:gridCol>
                <a:gridCol w="822960">
                  <a:extLst>
                    <a:ext uri="{9D8B030D-6E8A-4147-A177-3AD203B41FA5}">
                      <a16:colId xmlns:a16="http://schemas.microsoft.com/office/drawing/2014/main" val="1592972306"/>
                    </a:ext>
                  </a:extLst>
                </a:gridCol>
                <a:gridCol w="822960">
                  <a:extLst>
                    <a:ext uri="{9D8B030D-6E8A-4147-A177-3AD203B41FA5}">
                      <a16:colId xmlns:a16="http://schemas.microsoft.com/office/drawing/2014/main" val="3206836305"/>
                    </a:ext>
                  </a:extLst>
                </a:gridCol>
                <a:gridCol w="822960">
                  <a:extLst>
                    <a:ext uri="{9D8B030D-6E8A-4147-A177-3AD203B41FA5}">
                      <a16:colId xmlns:a16="http://schemas.microsoft.com/office/drawing/2014/main" val="415751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608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Sanchez - 2017-05-14 13:54:15</a:t>
                      </a:r>
                      <a:r>
                        <a:rPr kumimoji="0" lang="es-ES" sz="1000" b="0" i="0" u="none" strike="noStrike" kern="1200" cap="none" spc="0" normalizeH="0" baseline="0" noProof="0">
                          <a:ln>
                            <a:noFill/>
                          </a:ln>
                          <a:solidFill>
                            <a:prstClr val="black"/>
                          </a:solidFill>
                          <a:effectLst/>
                          <a:uLnTx/>
                          <a:uFillTx/>
                          <a:latin typeface="+mn-lt"/>
                          <a:ea typeface="+mn-ea"/>
                          <a:cs typeface="+mn-cs"/>
                        </a:rPr>
                        <a:t>
Hola les hago una pregunta a ustedes: yo mande todo el tramite para la emergencia apicola pero hasta el dia de hoy no tengo noticias de nada. Mi nro de matricula es E1808 nacional mi nro de celu es 0345154015838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207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Mariela Alejandra Brusco - 2017-05-05 14:15:32</a:t>
                      </a:r>
                      <a:r>
                        <a:rPr kumimoji="0" lang="es-ES" sz="1000" b="0" i="0" u="none" strike="noStrike" kern="1200" cap="none" spc="0" normalizeH="0" baseline="0" noProof="0">
                          <a:ln>
                            <a:noFill/>
                          </a:ln>
                          <a:solidFill>
                            <a:prstClr val="black"/>
                          </a:solidFill>
                          <a:effectLst/>
                          <a:uLnTx/>
                          <a:uFillTx/>
                          <a:latin typeface="+mn-lt"/>
                          <a:ea typeface="+mn-ea"/>
                          <a:cs typeface="+mn-cs"/>
                        </a:rPr>
                        <a:t>
Hola que tal soy mi nombre es Mariela queria saber si podia mandar mi cv para trabajar?, soy discapacitada,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970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Mallas Antigranizo Metalicas - 2017-05-03 22:40:03</a:t>
                      </a:r>
                      <a:r>
                        <a:rPr kumimoji="0" lang="en-US" sz="1000" b="0" i="0" u="none" strike="noStrike" kern="1200" cap="none" spc="0" normalizeH="0" baseline="0" noProof="0">
                          <a:ln>
                            <a:noFill/>
                          </a:ln>
                          <a:solidFill>
                            <a:prstClr val="black"/>
                          </a:solidFill>
                          <a:effectLst/>
                          <a:uLnTx/>
                          <a:uFillTx/>
                          <a:latin typeface="+mn-lt"/>
                          <a:ea typeface="+mn-ea"/>
                          <a:cs typeface="+mn-cs"/>
                        </a:rPr>
                        <a:t>
Mallas metalicas Antigranizo , Innovamos para dar Soluciones Definitivas.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653645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249307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6268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043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1597</Words>
  <Application>Microsoft Office PowerPoint</Application>
  <PresentationFormat>On-screen Show (4:3)</PresentationFormat>
  <Paragraphs>590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4</vt:lpstr>
      <vt:lpstr>Facebook User Posts Table - 2 of 4</vt:lpstr>
      <vt:lpstr>Facebook User Posts Table - 3 of 4</vt:lpstr>
      <vt:lpstr>Facebook User Posts Table - 4 of 4</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2017-06-02T15:27:43Z</dcterms:created>
  <dcterms:modified xsi:type="dcterms:W3CDTF">2017-06-02T15:28:43Z</dcterms:modified>
</cp:coreProperties>
</file>