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E-4209-ACE7-7316BCAFA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281544"/>
        <c:axId val="275281216"/>
      </c:radarChart>
      <c:catAx>
        <c:axId val="27528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81216"/>
        <c:crosses val="autoZero"/>
        <c:auto val="1"/>
        <c:lblAlgn val="ctr"/>
        <c:lblOffset val="100"/>
        <c:noMultiLvlLbl val="0"/>
      </c:catAx>
      <c:valAx>
        <c:axId val="27528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8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9047</c:v>
                </c:pt>
                <c:pt idx="1">
                  <c:v>9075</c:v>
                </c:pt>
                <c:pt idx="2">
                  <c:v>9127</c:v>
                </c:pt>
                <c:pt idx="3">
                  <c:v>9295</c:v>
                </c:pt>
                <c:pt idx="4">
                  <c:v>9404</c:v>
                </c:pt>
                <c:pt idx="5">
                  <c:v>9504</c:v>
                </c:pt>
                <c:pt idx="6">
                  <c:v>9590</c:v>
                </c:pt>
                <c:pt idx="7">
                  <c:v>9714</c:v>
                </c:pt>
                <c:pt idx="8">
                  <c:v>9791</c:v>
                </c:pt>
                <c:pt idx="9">
                  <c:v>9835</c:v>
                </c:pt>
                <c:pt idx="10">
                  <c:v>9893</c:v>
                </c:pt>
                <c:pt idx="11">
                  <c:v>9917</c:v>
                </c:pt>
                <c:pt idx="12">
                  <c:v>9929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3E-4396-86F3-BC85C71C4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80888"/>
        <c:axId val="275275968"/>
      </c:lineChart>
      <c:dateAx>
        <c:axId val="275280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5968"/>
        <c:crosses val="autoZero"/>
        <c:auto val="1"/>
        <c:lblOffset val="100"/>
        <c:baseTimeUnit val="days"/>
      </c:dateAx>
      <c:valAx>
        <c:axId val="27527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8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56</c:v>
                </c:pt>
                <c:pt idx="2">
                  <c:v>86</c:v>
                </c:pt>
                <c:pt idx="3">
                  <c:v>124</c:v>
                </c:pt>
                <c:pt idx="4">
                  <c:v>53</c:v>
                </c:pt>
                <c:pt idx="5">
                  <c:v>48</c:v>
                </c:pt>
                <c:pt idx="6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3-477E-910E-AE0632576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538088"/>
        <c:axId val="185537760"/>
      </c:barChart>
      <c:catAx>
        <c:axId val="18553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37760"/>
        <c:crosses val="autoZero"/>
        <c:auto val="1"/>
        <c:lblAlgn val="ctr"/>
        <c:lblOffset val="100"/>
        <c:noMultiLvlLbl val="0"/>
      </c:catAx>
      <c:valAx>
        <c:axId val="18553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3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5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12</c:v>
                </c:pt>
                <c:pt idx="20">
                  <c:v>8</c:v>
                </c:pt>
                <c:pt idx="21">
                  <c:v>8</c:v>
                </c:pt>
                <c:pt idx="22">
                  <c:v>9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0D-4059-8D31-C7444744C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534808"/>
        <c:axId val="185536776"/>
      </c:lineChart>
      <c:catAx>
        <c:axId val="18553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36776"/>
        <c:crosses val="autoZero"/>
        <c:auto val="1"/>
        <c:lblAlgn val="ctr"/>
        <c:lblOffset val="100"/>
        <c:noMultiLvlLbl val="0"/>
      </c:catAx>
      <c:valAx>
        <c:axId val="18553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3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0.81155143338953994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1.2647554806071</c:v>
                </c:pt>
                <c:pt idx="11">
                  <c:v>1.4228499156829999</c:v>
                </c:pt>
                <c:pt idx="12">
                  <c:v>1.1804384485666</c:v>
                </c:pt>
                <c:pt idx="13">
                  <c:v>1.0855817875211</c:v>
                </c:pt>
                <c:pt idx="14">
                  <c:v>1.2120573355818001</c:v>
                </c:pt>
                <c:pt idx="15">
                  <c:v>0.68507588532884001</c:v>
                </c:pt>
                <c:pt idx="16">
                  <c:v>0.90640809443507997</c:v>
                </c:pt>
                <c:pt idx="17">
                  <c:v>0.84317032040471995</c:v>
                </c:pt>
                <c:pt idx="18">
                  <c:v>1.3596121416525999</c:v>
                </c:pt>
                <c:pt idx="19">
                  <c:v>1.1294969083755</c:v>
                </c:pt>
                <c:pt idx="20">
                  <c:v>0.75226602023609002</c:v>
                </c:pt>
                <c:pt idx="21">
                  <c:v>1.1251053962901001</c:v>
                </c:pt>
                <c:pt idx="22">
                  <c:v>1.2050309162451001</c:v>
                </c:pt>
                <c:pt idx="23">
                  <c:v>1.0328836424957999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12-461F-BA01-E234200F0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13248"/>
        <c:axId val="277415544"/>
      </c:lineChart>
      <c:catAx>
        <c:axId val="27741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5544"/>
        <c:crosses val="autoZero"/>
        <c:auto val="1"/>
        <c:lblAlgn val="ctr"/>
        <c:lblOffset val="100"/>
        <c:noMultiLvlLbl val="0"/>
      </c:catAx>
      <c:valAx>
        <c:axId val="27741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14</c:v>
                </c:pt>
                <c:pt idx="3">
                  <c:v>8</c:v>
                </c:pt>
                <c:pt idx="4">
                  <c:v>13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DC-4B00-B4F2-D2D87AC73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413576"/>
        <c:axId val="277409312"/>
      </c:barChart>
      <c:catAx>
        <c:axId val="27741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09312"/>
        <c:crosses val="autoZero"/>
        <c:auto val="1"/>
        <c:lblAlgn val="ctr"/>
        <c:lblOffset val="100"/>
        <c:noMultiLvlLbl val="0"/>
      </c:catAx>
      <c:valAx>
        <c:axId val="27740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1.0801230066026</c:v>
                </c:pt>
                <c:pt idx="1">
                  <c:v>0.82307586204817995</c:v>
                </c:pt>
                <c:pt idx="2">
                  <c:v>1.1535633755449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64-437D-B46A-784AD521B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31600"/>
        <c:axId val="280832912"/>
      </c:barChart>
      <c:catAx>
        <c:axId val="28083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2912"/>
        <c:crosses val="autoZero"/>
        <c:auto val="1"/>
        <c:lblAlgn val="ctr"/>
        <c:lblOffset val="100"/>
        <c:noMultiLvlLbl val="0"/>
      </c:catAx>
      <c:valAx>
        <c:axId val="2808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bacoctel (BAcoctel Buenos Aires)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F-4E57-93A5-94872025E4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bacoctel (BAcoctel Buenos Aires)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EF-4E57-93A5-94872025E4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bacoctel (BAcoctel Buenos Aires)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EF-4E57-93A5-94872025E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833568"/>
        <c:axId val="280834552"/>
      </c:barChart>
      <c:catAx>
        <c:axId val="28083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4552"/>
        <c:crosses val="autoZero"/>
        <c:auto val="1"/>
        <c:lblAlgn val="ctr"/>
        <c:lblOffset val="100"/>
        <c:noMultiLvlLbl val="0"/>
      </c:catAx>
      <c:valAx>
        <c:axId val="28083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bacoctel (BAcoctel Buenos Aires)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1.79173693086</c:v>
                </c:pt>
                <c:pt idx="1">
                  <c:v>1.1316926644181999</c:v>
                </c:pt>
                <c:pt idx="2">
                  <c:v>1.0351421344253999</c:v>
                </c:pt>
                <c:pt idx="3">
                  <c:v>0.87083684654299998</c:v>
                </c:pt>
                <c:pt idx="4">
                  <c:v>0.81479439616033</c:v>
                </c:pt>
                <c:pt idx="5">
                  <c:v>1.1092959527824999</c:v>
                </c:pt>
                <c:pt idx="6">
                  <c:v>1.0208383522043001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A-4042-9F91-55398772E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36848"/>
        <c:axId val="280837176"/>
      </c:barChart>
      <c:catAx>
        <c:axId val="28083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7176"/>
        <c:crosses val="autoZero"/>
        <c:auto val="1"/>
        <c:lblAlgn val="ctr"/>
        <c:lblOffset val="100"/>
        <c:noMultiLvlLbl val="0"/>
      </c:catAx>
      <c:valAx>
        <c:axId val="28083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bacoctel (BAcoctel Buenos Aires)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8-4F08-B252-23FD3ADE6C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bacoctel (BAcoctel Buenos Aires)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C8-4F08-B252-23FD3ADE6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710568"/>
        <c:axId val="275711880"/>
      </c:barChart>
      <c:catAx>
        <c:axId val="27571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1880"/>
        <c:crosses val="autoZero"/>
        <c:auto val="1"/>
        <c:lblAlgn val="ctr"/>
        <c:lblOffset val="100"/>
        <c:noMultiLvlLbl val="0"/>
      </c:catAx>
      <c:valAx>
        <c:axId val="27571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7531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52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88353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216230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0623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063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15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8916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30411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93031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9853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6337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bacoctel (BAcoctel Buenos Aires)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141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04585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1084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8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68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09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3110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606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099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8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51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181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6163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93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469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18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677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0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497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454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02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5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48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10022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6105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7423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880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1689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5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- 2017-05-16 19:53:19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@soyelcantinero ya tiene todo listo para la experiencia Negroni Deluxe en @presidentebar, con @giuliococchi.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- 2017-05-15 19:10:23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Listos para la clase sobre la verdadera historia del #OldFashioned en @verneclub!
#semanadelacocteleria #ComunidadBAC #cocteleria #cocktail #bartender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32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- 2017-05-13 22:03:49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largamos! Los bares ya te están esperando, inaugurá la #semanadelacocteleria con tu propio recorrido.
#bartenders #cocteleria #coctel #ComunidadBAC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4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- 2017-05-18 23:11:42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Henessy en @uptown.ba: el glam de la NY ochentosa y hiphopera en la #SemanaDeLaCocteleria 
#cocteleria #bartenders #cognac #ComunidadBAC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4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- 2017-05-22 21:54:22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junio llega #NegroniWeek, buenos cócteles por una buena causa. Atención bartenders y bares: está abierta la inscripción para participar.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336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081276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016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2749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4056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0832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27475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878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69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- 2017-05-21 18:42:22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Pasó otra edición de la Semana de la Coctelería y no podríamos estar más felices y orgullosos de todo lo que se vivió en estos siete días. Bebimos, aprendimos, charlamos, comimos, volvimos a beber, todo en un permanente clima de alegría. Queremos agradecer a los bares y bartenders, que con mucha dedicación comenzaron a trabajar con varias semanas de anticipación pensando sus cócteles y cartas especiales, nos abrieron sus puertas para recibirnos en decenas de actividades y fueron parte de un bello rompecabezas que en conjunto muestra la actualidad de la coctelería porteña. A las marcas por su apoyo, por sumar con creatividad más ideas para sorprender al público con nuevas fiestas, clases, degustaciones. Y sobre todo, a la #ComunidadBAC por el entusiasmo, por recorrer incansablemente los bares, por agotar las entradas de las diferentes actividades en minutos, por armar agendas dignas de un Tetris para lograr asistir a la mayor cantidad posible de eventos, por compartir sus experiencias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20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- 2017-05-14 22:11:55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#ChicasBarmaid en la #semanadelacocteleria!
#bartenders #cocteleria #ComunidadBAC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- 2017-05-16 21:15:10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nuestros #negroni bajo la dirección del equipo de @presidentebar! Hermosa noche a la italiana, organizada por @giuliococchi
#SemanaDeLaCocteleria #ComunidadBAC #cocteleria #coctel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931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3585571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287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40837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0425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1197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6269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1962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6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- 2017-05-16 10:50:07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@bacardiarg agitó el lunes de la #SemanaDeLaCocteleria con un #ShakeYourMonday que llenó el nuevo @uptown.ba con entusiastas miembros de la #ComunidadBAC. Estuviste ahí? Queremos ver tus fotos!
#cocteleria #bartenders #buenosaires #cocktails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4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bacoctel (BAcoctel Buenos Aires) - 2017-05-17 19:17:52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@atienzasebastian y el equipo de @napolesbar prepararon sus sabores favoritos para una clase donde la barra y la cocina se fusionan. 
#SemanaDeLaCocteleria #ComunidadBAC #cocteleria #bartenders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052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3177838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327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2017-05-24T12:19:42Z</dcterms:created>
  <dcterms:modified xsi:type="dcterms:W3CDTF">2017-05-24T12:20:04Z</dcterms:modified>
</cp:coreProperties>
</file>