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2" r:id="rId26"/>
    <p:sldId id="283" r:id="rId27"/>
    <p:sldId id="284" r:id="rId28"/>
    <p:sldId id="285" r:id="rId29"/>
    <p:sldId id="286"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BACóctel</c:v>
                </c:pt>
              </c:strCache>
            </c:strRef>
          </c:tx>
          <c:spPr>
            <a:ln w="28575" cap="rnd">
              <a:solidFill>
                <a:schemeClr val="accent1"/>
              </a:solidFill>
              <a:round/>
            </a:ln>
            <a:effectLst/>
          </c:spPr>
          <c:marker>
            <c:symbol val="none"/>
          </c:marker>
          <c:cat>
            <c:numRef>
              <c:f>Sheet1!$A$2:$A$14</c:f>
              <c:numCache>
                <c:formatCode>m/d/yyyy</c:formatCode>
                <c:ptCount val="13"/>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numCache>
            </c:numRef>
          </c:cat>
          <c:val>
            <c:numRef>
              <c:f>Sheet1!$B$2:$B$14</c:f>
              <c:numCache>
                <c:formatCode>General</c:formatCode>
                <c:ptCount val="13"/>
                <c:pt idx="0">
                  <c:v>12789</c:v>
                </c:pt>
                <c:pt idx="1">
                  <c:v>12864</c:v>
                </c:pt>
                <c:pt idx="2">
                  <c:v>12957</c:v>
                </c:pt>
                <c:pt idx="3">
                  <c:v>13039</c:v>
                </c:pt>
                <c:pt idx="4">
                  <c:v>13111</c:v>
                </c:pt>
                <c:pt idx="5">
                  <c:v>13163</c:v>
                </c:pt>
                <c:pt idx="6">
                  <c:v>13202</c:v>
                </c:pt>
                <c:pt idx="7">
                  <c:v>13295</c:v>
                </c:pt>
                <c:pt idx="8">
                  <c:v>13444</c:v>
                </c:pt>
                <c:pt idx="9">
                  <c:v>13551</c:v>
                </c:pt>
                <c:pt idx="10">
                  <c:v>13559</c:v>
                </c:pt>
                <c:pt idx="11">
                  <c:v>13561</c:v>
                </c:pt>
                <c:pt idx="12">
                  <c:v>13564</c:v>
                </c:pt>
              </c:numCache>
            </c:numRef>
          </c:val>
          <c:smooth val="0"/>
          <c:extLst>
            <c:ext xmlns:c16="http://schemas.microsoft.com/office/drawing/2014/chart" uri="{C3380CC4-5D6E-409C-BE32-E72D297353CC}">
              <c16:uniqueId val="{00000000-F857-4F8A-9CD7-E625A23EC1CF}"/>
            </c:ext>
          </c:extLst>
        </c:ser>
        <c:dLbls>
          <c:showLegendKey val="0"/>
          <c:showVal val="0"/>
          <c:showCatName val="0"/>
          <c:showSerName val="0"/>
          <c:showPercent val="0"/>
          <c:showBubbleSize val="0"/>
        </c:dLbls>
        <c:smooth val="0"/>
        <c:axId val="242462872"/>
        <c:axId val="242462216"/>
      </c:lineChart>
      <c:dateAx>
        <c:axId val="242462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62216"/>
        <c:crosses val="autoZero"/>
        <c:auto val="1"/>
        <c:lblOffset val="100"/>
        <c:baseTimeUnit val="days"/>
      </c:dateAx>
      <c:valAx>
        <c:axId val="24246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6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BACóctel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37</c:v>
                </c:pt>
                <c:pt idx="1">
                  <c:v>28</c:v>
                </c:pt>
                <c:pt idx="2">
                  <c:v>39</c:v>
                </c:pt>
                <c:pt idx="3">
                  <c:v>47</c:v>
                </c:pt>
                <c:pt idx="4">
                  <c:v>112</c:v>
                </c:pt>
                <c:pt idx="5">
                  <c:v>100</c:v>
                </c:pt>
                <c:pt idx="6">
                  <c:v>45</c:v>
                </c:pt>
              </c:numCache>
            </c:numRef>
          </c:val>
          <c:extLst>
            <c:ext xmlns:c16="http://schemas.microsoft.com/office/drawing/2014/chart" uri="{C3380CC4-5D6E-409C-BE32-E72D297353CC}">
              <c16:uniqueId val="{00000000-B479-481D-9ADC-F1B4D6A628BE}"/>
            </c:ext>
          </c:extLst>
        </c:ser>
        <c:dLbls>
          <c:showLegendKey val="0"/>
          <c:showVal val="0"/>
          <c:showCatName val="0"/>
          <c:showSerName val="0"/>
          <c:showPercent val="0"/>
          <c:showBubbleSize val="0"/>
        </c:dLbls>
        <c:gapWidth val="219"/>
        <c:overlap val="-27"/>
        <c:axId val="242465824"/>
        <c:axId val="242468120"/>
      </c:barChart>
      <c:catAx>
        <c:axId val="242465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68120"/>
        <c:crosses val="autoZero"/>
        <c:auto val="1"/>
        <c:lblAlgn val="ctr"/>
        <c:lblOffset val="100"/>
        <c:noMultiLvlLbl val="0"/>
      </c:catAx>
      <c:valAx>
        <c:axId val="242468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465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BACóctel</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364-4CB0-B4CC-5C7B8AFF829E}"/>
            </c:ext>
          </c:extLst>
        </c:ser>
        <c:dLbls>
          <c:showLegendKey val="0"/>
          <c:showVal val="0"/>
          <c:showCatName val="0"/>
          <c:showSerName val="0"/>
          <c:showPercent val="0"/>
          <c:showBubbleSize val="0"/>
        </c:dLbls>
        <c:axId val="240579400"/>
        <c:axId val="240578416"/>
      </c:radarChart>
      <c:catAx>
        <c:axId val="24057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78416"/>
        <c:crosses val="autoZero"/>
        <c:auto val="1"/>
        <c:lblAlgn val="ctr"/>
        <c:lblOffset val="100"/>
        <c:noMultiLvlLbl val="0"/>
      </c:catAx>
      <c:valAx>
        <c:axId val="24057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579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BACóctel</c:v>
                </c:pt>
              </c:strCache>
            </c:strRef>
          </c:tx>
          <c:spPr>
            <a:ln w="28575" cap="rnd">
              <a:solidFill>
                <a:schemeClr val="accent1"/>
              </a:solidFill>
              <a:round/>
            </a:ln>
            <a:effectLst/>
          </c:spPr>
          <c:marker>
            <c:symbol val="none"/>
          </c:marker>
          <c:cat>
            <c:numRef>
              <c:f>Sheet1!$A$2:$A$14</c:f>
              <c:numCache>
                <c:formatCode>m/d/yyyy</c:formatCode>
                <c:ptCount val="13"/>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numCache>
            </c:numRef>
          </c:cat>
          <c:val>
            <c:numRef>
              <c:f>Sheet1!$B$2:$B$14</c:f>
              <c:numCache>
                <c:formatCode>General</c:formatCode>
                <c:ptCount val="13"/>
                <c:pt idx="0">
                  <c:v>1</c:v>
                </c:pt>
                <c:pt idx="1">
                  <c:v>75</c:v>
                </c:pt>
                <c:pt idx="2">
                  <c:v>93</c:v>
                </c:pt>
                <c:pt idx="3">
                  <c:v>82</c:v>
                </c:pt>
                <c:pt idx="4">
                  <c:v>72</c:v>
                </c:pt>
                <c:pt idx="5">
                  <c:v>52</c:v>
                </c:pt>
                <c:pt idx="6">
                  <c:v>39</c:v>
                </c:pt>
                <c:pt idx="7">
                  <c:v>93</c:v>
                </c:pt>
                <c:pt idx="8">
                  <c:v>149</c:v>
                </c:pt>
                <c:pt idx="9">
                  <c:v>107</c:v>
                </c:pt>
                <c:pt idx="10">
                  <c:v>8</c:v>
                </c:pt>
                <c:pt idx="11">
                  <c:v>2</c:v>
                </c:pt>
                <c:pt idx="12">
                  <c:v>3</c:v>
                </c:pt>
              </c:numCache>
            </c:numRef>
          </c:val>
          <c:smooth val="0"/>
          <c:extLst>
            <c:ext xmlns:c16="http://schemas.microsoft.com/office/drawing/2014/chart" uri="{C3380CC4-5D6E-409C-BE32-E72D297353CC}">
              <c16:uniqueId val="{00000000-2F8C-48A2-A7F8-97D578964364}"/>
            </c:ext>
          </c:extLst>
        </c:ser>
        <c:dLbls>
          <c:showLegendKey val="0"/>
          <c:showVal val="0"/>
          <c:showCatName val="0"/>
          <c:showSerName val="0"/>
          <c:showPercent val="0"/>
          <c:showBubbleSize val="0"/>
        </c:dLbls>
        <c:smooth val="0"/>
        <c:axId val="240650368"/>
        <c:axId val="240647416"/>
      </c:lineChart>
      <c:dateAx>
        <c:axId val="2406503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47416"/>
        <c:crosses val="autoZero"/>
        <c:auto val="1"/>
        <c:lblOffset val="100"/>
        <c:baseTimeUnit val="days"/>
      </c:dateAx>
      <c:valAx>
        <c:axId val="240647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503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BACóctel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0.26057478243270998</c:v>
                </c:pt>
                <c:pt idx="1">
                  <c:v>0.22578931390407</c:v>
                </c:pt>
                <c:pt idx="2">
                  <c:v>0.23907103825136999</c:v>
                </c:pt>
                <c:pt idx="3">
                  <c:v>0.45537340619307998</c:v>
                </c:pt>
                <c:pt idx="4">
                  <c:v>1.0761991499696</c:v>
                </c:pt>
                <c:pt idx="5">
                  <c:v>0.80601092896174997</c:v>
                </c:pt>
                <c:pt idx="6">
                  <c:v>0.12143290831815</c:v>
                </c:pt>
              </c:numCache>
            </c:numRef>
          </c:val>
          <c:extLst>
            <c:ext xmlns:c16="http://schemas.microsoft.com/office/drawing/2014/chart" uri="{C3380CC4-5D6E-409C-BE32-E72D297353CC}">
              <c16:uniqueId val="{00000000-23AA-4FAD-8AA6-E8683CDB6B29}"/>
            </c:ext>
          </c:extLst>
        </c:ser>
        <c:dLbls>
          <c:showLegendKey val="0"/>
          <c:showVal val="0"/>
          <c:showCatName val="0"/>
          <c:showSerName val="0"/>
          <c:showPercent val="0"/>
          <c:showBubbleSize val="0"/>
        </c:dLbls>
        <c:gapWidth val="219"/>
        <c:overlap val="-27"/>
        <c:axId val="240653320"/>
        <c:axId val="240648728"/>
      </c:barChart>
      <c:catAx>
        <c:axId val="240653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48728"/>
        <c:crosses val="autoZero"/>
        <c:auto val="1"/>
        <c:lblAlgn val="ctr"/>
        <c:lblOffset val="100"/>
        <c:noMultiLvlLbl val="0"/>
      </c:catAx>
      <c:valAx>
        <c:axId val="24064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0653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BACóctel</c:v>
                </c:pt>
              </c:strCache>
            </c:strRef>
          </c:tx>
          <c:spPr>
            <a:ln w="28575" cap="rnd">
              <a:solidFill>
                <a:schemeClr val="accent1"/>
              </a:solidFill>
              <a:round/>
            </a:ln>
            <a:effectLst/>
          </c:spPr>
          <c:marker>
            <c:symbol val="none"/>
          </c:marker>
          <c:cat>
            <c:numRef>
              <c:f>Sheet1!$A$2:$A$14</c:f>
              <c:numCache>
                <c:formatCode>m/d/yyyy</c:formatCode>
                <c:ptCount val="13"/>
                <c:pt idx="0">
                  <c:v>42866</c:v>
                </c:pt>
                <c:pt idx="1">
                  <c:v>42867</c:v>
                </c:pt>
                <c:pt idx="2">
                  <c:v>42868</c:v>
                </c:pt>
                <c:pt idx="3">
                  <c:v>42869</c:v>
                </c:pt>
                <c:pt idx="4">
                  <c:v>42870</c:v>
                </c:pt>
                <c:pt idx="5">
                  <c:v>42871</c:v>
                </c:pt>
                <c:pt idx="6">
                  <c:v>42872</c:v>
                </c:pt>
                <c:pt idx="7">
                  <c:v>42873</c:v>
                </c:pt>
                <c:pt idx="8">
                  <c:v>42874</c:v>
                </c:pt>
                <c:pt idx="9">
                  <c:v>42875</c:v>
                </c:pt>
                <c:pt idx="10">
                  <c:v>42876</c:v>
                </c:pt>
                <c:pt idx="11">
                  <c:v>42877</c:v>
                </c:pt>
                <c:pt idx="12">
                  <c:v>42878</c:v>
                </c:pt>
              </c:numCache>
            </c:numRef>
          </c:cat>
          <c:val>
            <c:numRef>
              <c:f>Sheet1!$B$2:$B$14</c:f>
              <c:numCache>
                <c:formatCode>General</c:formatCode>
                <c:ptCount val="13"/>
                <c:pt idx="0">
                  <c:v>2</c:v>
                </c:pt>
                <c:pt idx="1">
                  <c:v>3</c:v>
                </c:pt>
                <c:pt idx="2">
                  <c:v>3</c:v>
                </c:pt>
                <c:pt idx="3">
                  <c:v>1</c:v>
                </c:pt>
                <c:pt idx="4">
                  <c:v>3</c:v>
                </c:pt>
                <c:pt idx="5">
                  <c:v>2</c:v>
                </c:pt>
                <c:pt idx="6">
                  <c:v>2</c:v>
                </c:pt>
                <c:pt idx="7">
                  <c:v>2</c:v>
                </c:pt>
                <c:pt idx="8">
                  <c:v>2</c:v>
                </c:pt>
                <c:pt idx="9">
                  <c:v>2</c:v>
                </c:pt>
                <c:pt idx="10">
                  <c:v>0</c:v>
                </c:pt>
                <c:pt idx="11">
                  <c:v>0</c:v>
                </c:pt>
                <c:pt idx="12">
                  <c:v>2</c:v>
                </c:pt>
              </c:numCache>
            </c:numRef>
          </c:val>
          <c:smooth val="0"/>
          <c:extLst>
            <c:ext xmlns:c16="http://schemas.microsoft.com/office/drawing/2014/chart" uri="{C3380CC4-5D6E-409C-BE32-E72D297353CC}">
              <c16:uniqueId val="{00000000-1C75-4B14-AA01-FA1A6E29FF56}"/>
            </c:ext>
          </c:extLst>
        </c:ser>
        <c:dLbls>
          <c:showLegendKey val="0"/>
          <c:showVal val="0"/>
          <c:showCatName val="0"/>
          <c:showSerName val="0"/>
          <c:showPercent val="0"/>
          <c:showBubbleSize val="0"/>
        </c:dLbls>
        <c:smooth val="0"/>
        <c:axId val="271831072"/>
        <c:axId val="271831400"/>
      </c:lineChart>
      <c:dateAx>
        <c:axId val="271831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831400"/>
        <c:crosses val="autoZero"/>
        <c:auto val="1"/>
        <c:lblOffset val="100"/>
        <c:baseTimeUnit val="days"/>
      </c:dateAx>
      <c:valAx>
        <c:axId val="271831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831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BACóctel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c:v>
                </c:pt>
                <c:pt idx="1">
                  <c:v>4</c:v>
                </c:pt>
                <c:pt idx="2">
                  <c:v>2</c:v>
                </c:pt>
                <c:pt idx="3">
                  <c:v>4</c:v>
                </c:pt>
                <c:pt idx="4">
                  <c:v>5</c:v>
                </c:pt>
                <c:pt idx="5">
                  <c:v>5</c:v>
                </c:pt>
                <c:pt idx="6">
                  <c:v>1</c:v>
                </c:pt>
              </c:numCache>
            </c:numRef>
          </c:val>
          <c:extLst>
            <c:ext xmlns:c16="http://schemas.microsoft.com/office/drawing/2014/chart" uri="{C3380CC4-5D6E-409C-BE32-E72D297353CC}">
              <c16:uniqueId val="{00000000-4ABA-4ACA-8796-9C2EDABFC40A}"/>
            </c:ext>
          </c:extLst>
        </c:ser>
        <c:dLbls>
          <c:showLegendKey val="0"/>
          <c:showVal val="0"/>
          <c:showCatName val="0"/>
          <c:showSerName val="0"/>
          <c:showPercent val="0"/>
          <c:showBubbleSize val="0"/>
        </c:dLbls>
        <c:gapWidth val="219"/>
        <c:overlap val="-27"/>
        <c:axId val="351132608"/>
        <c:axId val="351133920"/>
      </c:barChart>
      <c:catAx>
        <c:axId val="351132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33920"/>
        <c:crosses val="autoZero"/>
        <c:auto val="1"/>
        <c:lblAlgn val="ctr"/>
        <c:lblOffset val="100"/>
        <c:noMultiLvlLbl val="0"/>
      </c:catAx>
      <c:valAx>
        <c:axId val="351133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32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BACóctel</c:v>
                </c:pt>
              </c:strCache>
            </c:strRef>
          </c:cat>
          <c:val>
            <c:numRef>
              <c:f>Sheet1!$B$2</c:f>
              <c:numCache>
                <c:formatCode>General</c:formatCode>
                <c:ptCount val="1"/>
                <c:pt idx="0">
                  <c:v>9</c:v>
                </c:pt>
              </c:numCache>
            </c:numRef>
          </c:val>
          <c:extLst>
            <c:ext xmlns:c16="http://schemas.microsoft.com/office/drawing/2014/chart" uri="{C3380CC4-5D6E-409C-BE32-E72D297353CC}">
              <c16:uniqueId val="{00000000-540F-451A-A042-5E7CC329008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BACóctel</c:v>
                </c:pt>
              </c:strCache>
            </c:strRef>
          </c:cat>
          <c:val>
            <c:numRef>
              <c:f>Sheet1!$C$2</c:f>
              <c:numCache>
                <c:formatCode>General</c:formatCode>
                <c:ptCount val="1"/>
                <c:pt idx="0">
                  <c:v>11</c:v>
                </c:pt>
              </c:numCache>
            </c:numRef>
          </c:val>
          <c:extLst>
            <c:ext xmlns:c16="http://schemas.microsoft.com/office/drawing/2014/chart" uri="{C3380CC4-5D6E-409C-BE32-E72D297353CC}">
              <c16:uniqueId val="{00000001-540F-451A-A042-5E7CC3290086}"/>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BACóctel</c:v>
                </c:pt>
              </c:strCache>
            </c:strRef>
          </c:cat>
          <c:val>
            <c:numRef>
              <c:f>Sheet1!$D$2</c:f>
              <c:numCache>
                <c:formatCode>General</c:formatCode>
                <c:ptCount val="1"/>
                <c:pt idx="0">
                  <c:v>4</c:v>
                </c:pt>
              </c:numCache>
            </c:numRef>
          </c:val>
          <c:extLst>
            <c:ext xmlns:c16="http://schemas.microsoft.com/office/drawing/2014/chart" uri="{C3380CC4-5D6E-409C-BE32-E72D297353CC}">
              <c16:uniqueId val="{00000002-540F-451A-A042-5E7CC3290086}"/>
            </c:ext>
          </c:extLst>
        </c:ser>
        <c:dLbls>
          <c:showLegendKey val="0"/>
          <c:showVal val="0"/>
          <c:showCatName val="0"/>
          <c:showSerName val="0"/>
          <c:showPercent val="0"/>
          <c:showBubbleSize val="0"/>
        </c:dLbls>
        <c:gapWidth val="150"/>
        <c:overlap val="100"/>
        <c:axId val="351140808"/>
        <c:axId val="351142776"/>
      </c:barChart>
      <c:catAx>
        <c:axId val="351140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42776"/>
        <c:crosses val="autoZero"/>
        <c:auto val="1"/>
        <c:lblAlgn val="ctr"/>
        <c:lblOffset val="100"/>
        <c:noMultiLvlLbl val="0"/>
      </c:catAx>
      <c:valAx>
        <c:axId val="351142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140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BACóctel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0.21250758955676999</c:v>
                </c:pt>
                <c:pt idx="11">
                  <c:v>0.23527625986642001</c:v>
                </c:pt>
                <c:pt idx="12">
                  <c:v>0.49079133778586997</c:v>
                </c:pt>
                <c:pt idx="13">
                  <c:v>1.4439131754706001</c:v>
                </c:pt>
                <c:pt idx="14">
                  <c:v>0.69064966605949996</c:v>
                </c:pt>
                <c:pt idx="15">
                  <c:v>0</c:v>
                </c:pt>
                <c:pt idx="16">
                  <c:v>0.20491803278689</c:v>
                </c:pt>
                <c:pt idx="17">
                  <c:v>0</c:v>
                </c:pt>
                <c:pt idx="18">
                  <c:v>0.14040680024287</c:v>
                </c:pt>
                <c:pt idx="19">
                  <c:v>0.28840315725561999</c:v>
                </c:pt>
                <c:pt idx="20">
                  <c:v>0</c:v>
                </c:pt>
                <c:pt idx="21">
                  <c:v>0.28840315725561999</c:v>
                </c:pt>
                <c:pt idx="22">
                  <c:v>0</c:v>
                </c:pt>
                <c:pt idx="23">
                  <c:v>2.1706132361870001</c:v>
                </c:pt>
              </c:numCache>
            </c:numRef>
          </c:val>
          <c:smooth val="0"/>
          <c:extLst>
            <c:ext xmlns:c16="http://schemas.microsoft.com/office/drawing/2014/chart" uri="{C3380CC4-5D6E-409C-BE32-E72D297353CC}">
              <c16:uniqueId val="{00000000-06F8-4940-8462-EDE0420E6235}"/>
            </c:ext>
          </c:extLst>
        </c:ser>
        <c:dLbls>
          <c:showLegendKey val="0"/>
          <c:showVal val="0"/>
          <c:showCatName val="0"/>
          <c:showSerName val="0"/>
          <c:showPercent val="0"/>
          <c:showBubbleSize val="0"/>
        </c:dLbls>
        <c:smooth val="0"/>
        <c:axId val="241953992"/>
        <c:axId val="241952352"/>
      </c:lineChart>
      <c:catAx>
        <c:axId val="241953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52352"/>
        <c:crosses val="autoZero"/>
        <c:auto val="1"/>
        <c:lblAlgn val="ctr"/>
        <c:lblOffset val="100"/>
        <c:noMultiLvlLbl val="0"/>
      </c:catAx>
      <c:valAx>
        <c:axId val="241952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1953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BACóctel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4</c:v>
                </c:pt>
                <c:pt idx="12">
                  <c:v>3</c:v>
                </c:pt>
                <c:pt idx="13">
                  <c:v>4</c:v>
                </c:pt>
                <c:pt idx="14">
                  <c:v>1</c:v>
                </c:pt>
                <c:pt idx="15">
                  <c:v>0</c:v>
                </c:pt>
                <c:pt idx="16">
                  <c:v>4</c:v>
                </c:pt>
                <c:pt idx="17">
                  <c:v>0</c:v>
                </c:pt>
                <c:pt idx="18">
                  <c:v>2</c:v>
                </c:pt>
                <c:pt idx="19">
                  <c:v>1</c:v>
                </c:pt>
                <c:pt idx="20">
                  <c:v>0</c:v>
                </c:pt>
                <c:pt idx="21">
                  <c:v>3</c:v>
                </c:pt>
                <c:pt idx="22">
                  <c:v>0</c:v>
                </c:pt>
                <c:pt idx="23">
                  <c:v>1</c:v>
                </c:pt>
              </c:numCache>
            </c:numRef>
          </c:val>
          <c:smooth val="0"/>
          <c:extLst>
            <c:ext xmlns:c16="http://schemas.microsoft.com/office/drawing/2014/chart" uri="{C3380CC4-5D6E-409C-BE32-E72D297353CC}">
              <c16:uniqueId val="{00000000-6B02-4E09-8480-C23631C7BCE0}"/>
            </c:ext>
          </c:extLst>
        </c:ser>
        <c:dLbls>
          <c:showLegendKey val="0"/>
          <c:showVal val="0"/>
          <c:showCatName val="0"/>
          <c:showSerName val="0"/>
          <c:showPercent val="0"/>
          <c:showBubbleSize val="0"/>
        </c:dLbls>
        <c:smooth val="0"/>
        <c:axId val="355642072"/>
        <c:axId val="355650272"/>
      </c:lineChart>
      <c:catAx>
        <c:axId val="3556420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50272"/>
        <c:crosses val="autoZero"/>
        <c:auto val="1"/>
        <c:lblAlgn val="ctr"/>
        <c:lblOffset val="100"/>
        <c:noMultiLvlLbl val="0"/>
      </c:catAx>
      <c:valAx>
        <c:axId val="35565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2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BACóctel</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0.70156437506302005</c:v>
                </c:pt>
                <c:pt idx="2">
                  <c:v>0.58702659483408004</c:v>
                </c:pt>
                <c:pt idx="3">
                  <c:v>0</c:v>
                </c:pt>
                <c:pt idx="4">
                  <c:v>0.22616327637101999</c:v>
                </c:pt>
                <c:pt idx="5">
                  <c:v>0</c:v>
                </c:pt>
                <c:pt idx="6">
                  <c:v>0</c:v>
                </c:pt>
              </c:numCache>
            </c:numRef>
          </c:val>
          <c:extLst>
            <c:ext xmlns:c16="http://schemas.microsoft.com/office/drawing/2014/chart" uri="{C3380CC4-5D6E-409C-BE32-E72D297353CC}">
              <c16:uniqueId val="{00000000-EDB8-4EB5-8AF1-F0B8E4E166F1}"/>
            </c:ext>
          </c:extLst>
        </c:ser>
        <c:dLbls>
          <c:showLegendKey val="0"/>
          <c:showVal val="0"/>
          <c:showCatName val="0"/>
          <c:showSerName val="0"/>
          <c:showPercent val="0"/>
          <c:showBubbleSize val="0"/>
        </c:dLbls>
        <c:gapWidth val="219"/>
        <c:overlap val="-27"/>
        <c:axId val="355650600"/>
        <c:axId val="355647976"/>
      </c:barChart>
      <c:catAx>
        <c:axId val="355650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7976"/>
        <c:crosses val="autoZero"/>
        <c:auto val="1"/>
        <c:lblAlgn val="ctr"/>
        <c:lblOffset val="100"/>
        <c:noMultiLvlLbl val="0"/>
      </c:catAx>
      <c:valAx>
        <c:axId val="355647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50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BACóctel</c:v>
                </c:pt>
              </c:strCache>
            </c:strRef>
          </c:cat>
          <c:val>
            <c:numRef>
              <c:f>Sheet1!$B$2</c:f>
              <c:numCache>
                <c:formatCode>General</c:formatCode>
                <c:ptCount val="1"/>
                <c:pt idx="0">
                  <c:v>1323</c:v>
                </c:pt>
              </c:numCache>
            </c:numRef>
          </c:val>
          <c:extLst>
            <c:ext xmlns:c16="http://schemas.microsoft.com/office/drawing/2014/chart" uri="{C3380CC4-5D6E-409C-BE32-E72D297353CC}">
              <c16:uniqueId val="{00000000-6DB6-493D-837A-7B9BA8A9D9C7}"/>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BACóctel</c:v>
                </c:pt>
              </c:strCache>
            </c:strRef>
          </c:cat>
          <c:val>
            <c:numRef>
              <c:f>Sheet1!$C$2</c:f>
              <c:numCache>
                <c:formatCode>General</c:formatCode>
                <c:ptCount val="1"/>
                <c:pt idx="0">
                  <c:v>131</c:v>
                </c:pt>
              </c:numCache>
            </c:numRef>
          </c:val>
          <c:extLst>
            <c:ext xmlns:c16="http://schemas.microsoft.com/office/drawing/2014/chart" uri="{C3380CC4-5D6E-409C-BE32-E72D297353CC}">
              <c16:uniqueId val="{00000001-6DB6-493D-837A-7B9BA8A9D9C7}"/>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BACóctel</c:v>
                </c:pt>
              </c:strCache>
            </c:strRef>
          </c:cat>
          <c:val>
            <c:numRef>
              <c:f>Sheet1!$D$2</c:f>
              <c:numCache>
                <c:formatCode>General</c:formatCode>
                <c:ptCount val="1"/>
                <c:pt idx="0">
                  <c:v>1</c:v>
                </c:pt>
              </c:numCache>
            </c:numRef>
          </c:val>
          <c:extLst>
            <c:ext xmlns:c16="http://schemas.microsoft.com/office/drawing/2014/chart" uri="{C3380CC4-5D6E-409C-BE32-E72D297353CC}">
              <c16:uniqueId val="{00000002-6DB6-493D-837A-7B9BA8A9D9C7}"/>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BACóctel</c:v>
                </c:pt>
              </c:strCache>
            </c:strRef>
          </c:cat>
          <c:val>
            <c:numRef>
              <c:f>Sheet1!$E$2</c:f>
              <c:numCache>
                <c:formatCode>General</c:formatCode>
                <c:ptCount val="1"/>
                <c:pt idx="0">
                  <c:v>18</c:v>
                </c:pt>
              </c:numCache>
            </c:numRef>
          </c:val>
          <c:extLst>
            <c:ext xmlns:c16="http://schemas.microsoft.com/office/drawing/2014/chart" uri="{C3380CC4-5D6E-409C-BE32-E72D297353CC}">
              <c16:uniqueId val="{00000003-6DB6-493D-837A-7B9BA8A9D9C7}"/>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BACóctel</c:v>
                </c:pt>
              </c:strCache>
            </c:strRef>
          </c:cat>
          <c:val>
            <c:numRef>
              <c:f>Sheet1!$F$2</c:f>
              <c:numCache>
                <c:formatCode>General</c:formatCode>
                <c:ptCount val="1"/>
                <c:pt idx="0">
                  <c:v>3</c:v>
                </c:pt>
              </c:numCache>
            </c:numRef>
          </c:val>
          <c:extLst>
            <c:ext xmlns:c16="http://schemas.microsoft.com/office/drawing/2014/chart" uri="{C3380CC4-5D6E-409C-BE32-E72D297353CC}">
              <c16:uniqueId val="{00000004-6DB6-493D-837A-7B9BA8A9D9C7}"/>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BACóctel</c:v>
                </c:pt>
              </c:strCache>
            </c:strRef>
          </c:cat>
          <c:val>
            <c:numRef>
              <c:f>Sheet1!$G$2</c:f>
              <c:numCache>
                <c:formatCode>General</c:formatCode>
                <c:ptCount val="1"/>
                <c:pt idx="0">
                  <c:v>0</c:v>
                </c:pt>
              </c:numCache>
            </c:numRef>
          </c:val>
          <c:extLst>
            <c:ext xmlns:c16="http://schemas.microsoft.com/office/drawing/2014/chart" uri="{C3380CC4-5D6E-409C-BE32-E72D297353CC}">
              <c16:uniqueId val="{00000005-6DB6-493D-837A-7B9BA8A9D9C7}"/>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BACóctel</c:v>
                </c:pt>
              </c:strCache>
            </c:strRef>
          </c:cat>
          <c:val>
            <c:numRef>
              <c:f>Sheet1!$H$2</c:f>
              <c:numCache>
                <c:formatCode>General</c:formatCode>
                <c:ptCount val="1"/>
                <c:pt idx="0">
                  <c:v>111</c:v>
                </c:pt>
              </c:numCache>
            </c:numRef>
          </c:val>
          <c:extLst>
            <c:ext xmlns:c16="http://schemas.microsoft.com/office/drawing/2014/chart" uri="{C3380CC4-5D6E-409C-BE32-E72D297353CC}">
              <c16:uniqueId val="{00000006-6DB6-493D-837A-7B9BA8A9D9C7}"/>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BACóctel</c:v>
                </c:pt>
              </c:strCache>
            </c:strRef>
          </c:cat>
          <c:val>
            <c:numRef>
              <c:f>Sheet1!$I$2</c:f>
              <c:numCache>
                <c:formatCode>General</c:formatCode>
                <c:ptCount val="1"/>
                <c:pt idx="0">
                  <c:v>194</c:v>
                </c:pt>
              </c:numCache>
            </c:numRef>
          </c:val>
          <c:extLst>
            <c:ext xmlns:c16="http://schemas.microsoft.com/office/drawing/2014/chart" uri="{C3380CC4-5D6E-409C-BE32-E72D297353CC}">
              <c16:uniqueId val="{00000007-6DB6-493D-837A-7B9BA8A9D9C7}"/>
            </c:ext>
          </c:extLst>
        </c:ser>
        <c:dLbls>
          <c:showLegendKey val="0"/>
          <c:showVal val="0"/>
          <c:showCatName val="0"/>
          <c:showSerName val="0"/>
          <c:showPercent val="0"/>
          <c:showBubbleSize val="0"/>
        </c:dLbls>
        <c:gapWidth val="150"/>
        <c:overlap val="100"/>
        <c:axId val="355650928"/>
        <c:axId val="355648304"/>
      </c:barChart>
      <c:catAx>
        <c:axId val="355650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48304"/>
        <c:crosses val="autoZero"/>
        <c:auto val="1"/>
        <c:lblAlgn val="ctr"/>
        <c:lblOffset val="100"/>
        <c:noMultiLvlLbl val="0"/>
      </c:catAx>
      <c:valAx>
        <c:axId val="3556483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650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BACóctel</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2</c:v>
                </c:pt>
              </c:numCache>
            </c:numRef>
          </c:val>
          <c:extLst>
            <c:ext xmlns:c16="http://schemas.microsoft.com/office/drawing/2014/chart" uri="{C3380CC4-5D6E-409C-BE32-E72D297353CC}">
              <c16:uniqueId val="{00000000-AB74-43BC-A246-30138C535183}"/>
            </c:ext>
          </c:extLst>
        </c:ser>
        <c:dLbls>
          <c:showLegendKey val="0"/>
          <c:showVal val="0"/>
          <c:showCatName val="0"/>
          <c:showSerName val="0"/>
          <c:showPercent val="0"/>
          <c:showBubbleSize val="0"/>
        </c:dLbls>
        <c:gapWidth val="219"/>
        <c:overlap val="-27"/>
        <c:axId val="356885096"/>
        <c:axId val="356890672"/>
      </c:barChart>
      <c:catAx>
        <c:axId val="356885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90672"/>
        <c:crosses val="autoZero"/>
        <c:auto val="1"/>
        <c:lblAlgn val="ctr"/>
        <c:lblOffset val="100"/>
        <c:noMultiLvlLbl val="0"/>
      </c:catAx>
      <c:valAx>
        <c:axId val="356890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885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p>
        </p:txBody>
      </p:sp>
      <p:sp>
        <p:nvSpPr>
          <p:cNvPr id="3" name="Subtitle 2"/>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8037861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15167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52997377"/>
                    </a:ext>
                  </a:extLst>
                </a:gridCol>
                <a:gridCol w="740664">
                  <a:extLst>
                    <a:ext uri="{9D8B030D-6E8A-4147-A177-3AD203B41FA5}">
                      <a16:colId xmlns:a16="http://schemas.microsoft.com/office/drawing/2014/main" val="3205660938"/>
                    </a:ext>
                  </a:extLst>
                </a:gridCol>
                <a:gridCol w="740664">
                  <a:extLst>
                    <a:ext uri="{9D8B030D-6E8A-4147-A177-3AD203B41FA5}">
                      <a16:colId xmlns:a16="http://schemas.microsoft.com/office/drawing/2014/main" val="1131412849"/>
                    </a:ext>
                  </a:extLst>
                </a:gridCol>
                <a:gridCol w="740664">
                  <a:extLst>
                    <a:ext uri="{9D8B030D-6E8A-4147-A177-3AD203B41FA5}">
                      <a16:colId xmlns:a16="http://schemas.microsoft.com/office/drawing/2014/main" val="2582156502"/>
                    </a:ext>
                  </a:extLst>
                </a:gridCol>
                <a:gridCol w="740664">
                  <a:extLst>
                    <a:ext uri="{9D8B030D-6E8A-4147-A177-3AD203B41FA5}">
                      <a16:colId xmlns:a16="http://schemas.microsoft.com/office/drawing/2014/main" val="2443710458"/>
                    </a:ext>
                  </a:extLst>
                </a:gridCol>
                <a:gridCol w="740664">
                  <a:extLst>
                    <a:ext uri="{9D8B030D-6E8A-4147-A177-3AD203B41FA5}">
                      <a16:colId xmlns:a16="http://schemas.microsoft.com/office/drawing/2014/main" val="727515261"/>
                    </a:ext>
                  </a:extLst>
                </a:gridCol>
                <a:gridCol w="740664">
                  <a:extLst>
                    <a:ext uri="{9D8B030D-6E8A-4147-A177-3AD203B41FA5}">
                      <a16:colId xmlns:a16="http://schemas.microsoft.com/office/drawing/2014/main" val="3950577759"/>
                    </a:ext>
                  </a:extLst>
                </a:gridCol>
                <a:gridCol w="740664">
                  <a:extLst>
                    <a:ext uri="{9D8B030D-6E8A-4147-A177-3AD203B41FA5}">
                      <a16:colId xmlns:a16="http://schemas.microsoft.com/office/drawing/2014/main" val="33050493"/>
                    </a:ext>
                  </a:extLst>
                </a:gridCol>
                <a:gridCol w="740664">
                  <a:extLst>
                    <a:ext uri="{9D8B030D-6E8A-4147-A177-3AD203B41FA5}">
                      <a16:colId xmlns:a16="http://schemas.microsoft.com/office/drawing/2014/main" val="2509202235"/>
                    </a:ext>
                  </a:extLst>
                </a:gridCol>
                <a:gridCol w="740664">
                  <a:extLst>
                    <a:ext uri="{9D8B030D-6E8A-4147-A177-3AD203B41FA5}">
                      <a16:colId xmlns:a16="http://schemas.microsoft.com/office/drawing/2014/main" val="159971893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65565625"/>
                  </a:ext>
                </a:extLst>
              </a:tr>
              <a:tr h="370840">
                <a:tc>
                  <a:txBody>
                    <a:bodyPr/>
                    <a:lstStyle/>
                    <a:p>
                      <a:r>
                        <a:rPr lang="en-US" sz="1000"/>
                        <a:t>BACóctel</a:t>
                      </a:r>
                    </a:p>
                  </a:txBody>
                  <a:tcPr/>
                </a:tc>
                <a:tc>
                  <a:txBody>
                    <a:bodyPr/>
                    <a:lstStyle/>
                    <a:p>
                      <a:r>
                        <a:rPr lang="en-US" sz="1000"/>
                        <a:t>13564</a:t>
                      </a:r>
                    </a:p>
                  </a:txBody>
                  <a:tcPr/>
                </a:tc>
                <a:tc>
                  <a:txBody>
                    <a:bodyPr/>
                    <a:lstStyle/>
                    <a:p>
                      <a:r>
                        <a:rPr lang="en-US" sz="1000"/>
                        <a:t>776</a:t>
                      </a:r>
                    </a:p>
                  </a:txBody>
                  <a:tcPr/>
                </a:tc>
                <a:tc>
                  <a:txBody>
                    <a:bodyPr/>
                    <a:lstStyle/>
                    <a:p>
                      <a:r>
                        <a:rPr lang="en-US" sz="1000"/>
                        <a:t>24</a:t>
                      </a:r>
                    </a:p>
                  </a:txBody>
                  <a:tcPr/>
                </a:tc>
                <a:tc>
                  <a:txBody>
                    <a:bodyPr/>
                    <a:lstStyle/>
                    <a:p>
                      <a:r>
                        <a:rPr lang="en-US" sz="1000"/>
                        <a:t>1476</a:t>
                      </a:r>
                    </a:p>
                  </a:txBody>
                  <a:tcPr/>
                </a:tc>
                <a:tc>
                  <a:txBody>
                    <a:bodyPr/>
                    <a:lstStyle/>
                    <a:p>
                      <a:r>
                        <a:rPr lang="en-US" sz="1000"/>
                        <a:t>111</a:t>
                      </a:r>
                    </a:p>
                  </a:txBody>
                  <a:tcPr/>
                </a:tc>
                <a:tc>
                  <a:txBody>
                    <a:bodyPr/>
                    <a:lstStyle/>
                    <a:p>
                      <a:r>
                        <a:rPr lang="en-US" sz="1000"/>
                        <a:t>194</a:t>
                      </a:r>
                    </a:p>
                  </a:txBody>
                  <a:tcPr/>
                </a:tc>
                <a:tc>
                  <a:txBody>
                    <a:bodyPr/>
                    <a:lstStyle/>
                    <a:p>
                      <a:r>
                        <a:rPr lang="en-US" sz="1000"/>
                        <a:t>3</a:t>
                      </a:r>
                    </a:p>
                  </a:txBody>
                  <a:tcPr/>
                </a:tc>
                <a:tc>
                  <a:txBody>
                    <a:bodyPr/>
                    <a:lstStyle/>
                    <a:p>
                      <a:r>
                        <a:rPr lang="en-US" sz="1000"/>
                        <a:t>0.5632%</a:t>
                      </a:r>
                    </a:p>
                  </a:txBody>
                  <a:tcPr/>
                </a:tc>
                <a:tc>
                  <a:txBody>
                    <a:bodyPr/>
                    <a:lstStyle/>
                    <a:p>
                      <a:r>
                        <a:rPr lang="en-US" sz="1000"/>
                        <a:t>0.0%</a:t>
                      </a:r>
                    </a:p>
                  </a:txBody>
                  <a:tcPr/>
                </a:tc>
                <a:extLst>
                  <a:ext uri="{0D108BD9-81ED-4DB2-BD59-A6C34878D82A}">
                    <a16:rowId xmlns:a16="http://schemas.microsoft.com/office/drawing/2014/main" val="3812024720"/>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2034216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Total</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918686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4340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 Per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944475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5334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Metrics Radar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506284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55248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Fans Change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138935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74938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706956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6698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9061447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83034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512930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26417201"/>
                    </a:ext>
                  </a:extLst>
                </a:gridCol>
                <a:gridCol w="658368">
                  <a:extLst>
                    <a:ext uri="{9D8B030D-6E8A-4147-A177-3AD203B41FA5}">
                      <a16:colId xmlns:a16="http://schemas.microsoft.com/office/drawing/2014/main" val="652325577"/>
                    </a:ext>
                  </a:extLst>
                </a:gridCol>
                <a:gridCol w="658368">
                  <a:extLst>
                    <a:ext uri="{9D8B030D-6E8A-4147-A177-3AD203B41FA5}">
                      <a16:colId xmlns:a16="http://schemas.microsoft.com/office/drawing/2014/main" val="1556825204"/>
                    </a:ext>
                  </a:extLst>
                </a:gridCol>
                <a:gridCol w="658368">
                  <a:extLst>
                    <a:ext uri="{9D8B030D-6E8A-4147-A177-3AD203B41FA5}">
                      <a16:colId xmlns:a16="http://schemas.microsoft.com/office/drawing/2014/main" val="4052986793"/>
                    </a:ext>
                  </a:extLst>
                </a:gridCol>
                <a:gridCol w="658368">
                  <a:extLst>
                    <a:ext uri="{9D8B030D-6E8A-4147-A177-3AD203B41FA5}">
                      <a16:colId xmlns:a16="http://schemas.microsoft.com/office/drawing/2014/main" val="1483306261"/>
                    </a:ext>
                  </a:extLst>
                </a:gridCol>
                <a:gridCol w="658368">
                  <a:extLst>
                    <a:ext uri="{9D8B030D-6E8A-4147-A177-3AD203B41FA5}">
                      <a16:colId xmlns:a16="http://schemas.microsoft.com/office/drawing/2014/main" val="99896442"/>
                    </a:ext>
                  </a:extLst>
                </a:gridCol>
                <a:gridCol w="658368">
                  <a:extLst>
                    <a:ext uri="{9D8B030D-6E8A-4147-A177-3AD203B41FA5}">
                      <a16:colId xmlns:a16="http://schemas.microsoft.com/office/drawing/2014/main" val="2625422303"/>
                    </a:ext>
                  </a:extLst>
                </a:gridCol>
                <a:gridCol w="658368">
                  <a:extLst>
                    <a:ext uri="{9D8B030D-6E8A-4147-A177-3AD203B41FA5}">
                      <a16:colId xmlns:a16="http://schemas.microsoft.com/office/drawing/2014/main" val="27786371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99030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- 2017-05-13 13:28:54</a:t>
                      </a:r>
                      <a:r>
                        <a:rPr kumimoji="0" lang="es-ES" sz="1000" b="0" i="0" u="none" strike="noStrike" kern="1200" cap="none" spc="0" normalizeH="0" baseline="0" noProof="0">
                          <a:ln>
                            <a:noFill/>
                          </a:ln>
                          <a:solidFill>
                            <a:prstClr val="black"/>
                          </a:solidFill>
                          <a:effectLst/>
                          <a:uLnTx/>
                          <a:uFillTx/>
                          <a:latin typeface="+mn-lt"/>
                          <a:ea typeface="+mn-ea"/>
                          <a:cs typeface="+mn-cs"/>
                        </a:rPr>
                        <a:t>
¡Y por fin llegó el día! Hoy arranca la tercera edición de la #SemanaDeLaCocteleria. Durante siete días, más de 50 bares te esperan con una carta de cócteles a precios especiales. Además, podés participar en clases, fiestas, degustaciones, recorridos, barras pop up en distintos restaurantes. Citando al gran Charles Bukowski: "Creo que necesito un trago. Casi todos lo necesitan, solo que no lo saben".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02634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- 2017-05-12 13:09:32</a:t>
                      </a:r>
                      <a:r>
                        <a:rPr kumimoji="0" lang="es-ES" sz="1000" b="0" i="0" u="none" strike="noStrike" kern="1200" cap="none" spc="0" normalizeH="0" baseline="0" noProof="0">
                          <a:ln>
                            <a:noFill/>
                          </a:ln>
                          <a:solidFill>
                            <a:prstClr val="black"/>
                          </a:solidFill>
                          <a:effectLst/>
                          <a:uLnTx/>
                          <a:uFillTx/>
                          <a:latin typeface="+mn-lt"/>
                          <a:ea typeface="+mn-ea"/>
                          <a:cs typeface="+mn-cs"/>
                        </a:rPr>
                        <a:t>
Durante la #SemanaDeLaCocteleria, la reinaugurada planta alta del bar notable Los Galgos se convertirá en la sede de la Acadademia BAC, dos experiencias que abordan la coctelería desde ángulos novedosos, viajando al pasado y al futuro, 
¿Te animás a probar tragos preparados por un robot? El 16 de mayo, vamos a preguntarnos si un algoritmo puede crear el cóctel perfecto y con la guía de Tomás Balmaceda vamos a probar cócteles diseñados por una inteligencia artificial.
El 18 de mayo, Rodrigo Aberastegui nos invita a cantar tangos, mientras bebemos champán, cócteles y whiskies que forjaron la bohemia porteña. Vamos a destapar algunas botellas históricas, hallazgos de BAC guardados para esta ocasión. 
Sumate a estos encuentros de la #ComunidadBAC! http://bit.ly/2oIFAwJ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670660460"/>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9153114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- 2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991875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46491571"/>
                    </a:ext>
                  </a:extLst>
                </a:gridCol>
                <a:gridCol w="658368">
                  <a:extLst>
                    <a:ext uri="{9D8B030D-6E8A-4147-A177-3AD203B41FA5}">
                      <a16:colId xmlns:a16="http://schemas.microsoft.com/office/drawing/2014/main" val="1426897426"/>
                    </a:ext>
                  </a:extLst>
                </a:gridCol>
                <a:gridCol w="658368">
                  <a:extLst>
                    <a:ext uri="{9D8B030D-6E8A-4147-A177-3AD203B41FA5}">
                      <a16:colId xmlns:a16="http://schemas.microsoft.com/office/drawing/2014/main" val="1757557236"/>
                    </a:ext>
                  </a:extLst>
                </a:gridCol>
                <a:gridCol w="658368">
                  <a:extLst>
                    <a:ext uri="{9D8B030D-6E8A-4147-A177-3AD203B41FA5}">
                      <a16:colId xmlns:a16="http://schemas.microsoft.com/office/drawing/2014/main" val="808940373"/>
                    </a:ext>
                  </a:extLst>
                </a:gridCol>
                <a:gridCol w="658368">
                  <a:extLst>
                    <a:ext uri="{9D8B030D-6E8A-4147-A177-3AD203B41FA5}">
                      <a16:colId xmlns:a16="http://schemas.microsoft.com/office/drawing/2014/main" val="690943011"/>
                    </a:ext>
                  </a:extLst>
                </a:gridCol>
                <a:gridCol w="658368">
                  <a:extLst>
                    <a:ext uri="{9D8B030D-6E8A-4147-A177-3AD203B41FA5}">
                      <a16:colId xmlns:a16="http://schemas.microsoft.com/office/drawing/2014/main" val="2079607927"/>
                    </a:ext>
                  </a:extLst>
                </a:gridCol>
                <a:gridCol w="658368">
                  <a:extLst>
                    <a:ext uri="{9D8B030D-6E8A-4147-A177-3AD203B41FA5}">
                      <a16:colId xmlns:a16="http://schemas.microsoft.com/office/drawing/2014/main" val="2163023225"/>
                    </a:ext>
                  </a:extLst>
                </a:gridCol>
                <a:gridCol w="658368">
                  <a:extLst>
                    <a:ext uri="{9D8B030D-6E8A-4147-A177-3AD203B41FA5}">
                      <a16:colId xmlns:a16="http://schemas.microsoft.com/office/drawing/2014/main" val="1864398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24233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- 2017-05-12 23:02:15</a:t>
                      </a:r>
                      <a:r>
                        <a:rPr kumimoji="0" lang="es-ES" sz="1000" b="0" i="0" u="none" strike="noStrike" kern="1200" cap="none" spc="0" normalizeH="0" baseline="0" noProof="0">
                          <a:ln>
                            <a:noFill/>
                          </a:ln>
                          <a:solidFill>
                            <a:prstClr val="black"/>
                          </a:solidFill>
                          <a:effectLst/>
                          <a:uLnTx/>
                          <a:uFillTx/>
                          <a:latin typeface="+mn-lt"/>
                          <a:ea typeface="+mn-ea"/>
                          <a:cs typeface="+mn-cs"/>
                        </a:rPr>
                        <a:t>
Los conocedores saben que Guatemala es cuna de grandes rones, con una producción destacada que combina tradición y modernidad. También coinciden en que Botran está entre las grandes joyas de Centroamérica, con sus rones añejos producidos a partir de miel virgen de caña de maduración tardía, que los diferencia de los productos elaborados a partir de melaza. Por eso este año estamos incluyendo en nuestra agenda una masterclass en la que la #ComunidadBAC podrá probar dos de las etiquetas de lujo de esta casa, dos rones con 15 y 18 años de añejamiento. A tan solo $100 por persona, sin dudas es una oportunidad que solo podés encontrar en la #SemanaDeLaCoctelería.El encuentro es en Rey de Copas y podés anotarte ya en nuestra web: http://bit.ly/2oSThZX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3852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- 2017-05-18 12:47:10</a:t>
                      </a:r>
                      <a:r>
                        <a:rPr kumimoji="0" lang="es-ES" sz="1000" b="0" i="0" u="none" strike="noStrike" kern="1200" cap="none" spc="0" normalizeH="0" baseline="0" noProof="0">
                          <a:ln>
                            <a:noFill/>
                          </a:ln>
                          <a:solidFill>
                            <a:prstClr val="black"/>
                          </a:solidFill>
                          <a:effectLst/>
                          <a:uLnTx/>
                          <a:uFillTx/>
                          <a:latin typeface="+mn-lt"/>
                          <a:ea typeface="+mn-ea"/>
                          <a:cs typeface="+mn-cs"/>
                        </a:rPr>
                        <a:t>
Hoy la #SemanaDeLaCocteleria se viste de milonga: reunidos en El Estudio de Los Galgos y con Rodrigo Aberastegui al piano, vamos a escuchar y cantar los tangos de Troilo, Pugliese, Piazzolla, Tita, Cadícamo, mientras probamos las bebidas favoritas de la bohemia porteña. Tenemos unas botellas históricas, que sacamos del archivo BAC para destapar y compartir en este encuentro, donde nos contectamos con la historia coctelera desde su poesía. Para participar pueden sacar entradas en este link.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66344472"/>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27686880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- 3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446810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55768385"/>
                    </a:ext>
                  </a:extLst>
                </a:gridCol>
                <a:gridCol w="658368">
                  <a:extLst>
                    <a:ext uri="{9D8B030D-6E8A-4147-A177-3AD203B41FA5}">
                      <a16:colId xmlns:a16="http://schemas.microsoft.com/office/drawing/2014/main" val="2920392111"/>
                    </a:ext>
                  </a:extLst>
                </a:gridCol>
                <a:gridCol w="658368">
                  <a:extLst>
                    <a:ext uri="{9D8B030D-6E8A-4147-A177-3AD203B41FA5}">
                      <a16:colId xmlns:a16="http://schemas.microsoft.com/office/drawing/2014/main" val="1782601124"/>
                    </a:ext>
                  </a:extLst>
                </a:gridCol>
                <a:gridCol w="658368">
                  <a:extLst>
                    <a:ext uri="{9D8B030D-6E8A-4147-A177-3AD203B41FA5}">
                      <a16:colId xmlns:a16="http://schemas.microsoft.com/office/drawing/2014/main" val="381805159"/>
                    </a:ext>
                  </a:extLst>
                </a:gridCol>
                <a:gridCol w="658368">
                  <a:extLst>
                    <a:ext uri="{9D8B030D-6E8A-4147-A177-3AD203B41FA5}">
                      <a16:colId xmlns:a16="http://schemas.microsoft.com/office/drawing/2014/main" val="2686851539"/>
                    </a:ext>
                  </a:extLst>
                </a:gridCol>
                <a:gridCol w="658368">
                  <a:extLst>
                    <a:ext uri="{9D8B030D-6E8A-4147-A177-3AD203B41FA5}">
                      <a16:colId xmlns:a16="http://schemas.microsoft.com/office/drawing/2014/main" val="3087846281"/>
                    </a:ext>
                  </a:extLst>
                </a:gridCol>
                <a:gridCol w="658368">
                  <a:extLst>
                    <a:ext uri="{9D8B030D-6E8A-4147-A177-3AD203B41FA5}">
                      <a16:colId xmlns:a16="http://schemas.microsoft.com/office/drawing/2014/main" val="1776840393"/>
                    </a:ext>
                  </a:extLst>
                </a:gridCol>
                <a:gridCol w="658368">
                  <a:extLst>
                    <a:ext uri="{9D8B030D-6E8A-4147-A177-3AD203B41FA5}">
                      <a16:colId xmlns:a16="http://schemas.microsoft.com/office/drawing/2014/main" val="3713428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8590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- 2017-05-12 14:10:14</a:t>
                      </a:r>
                      <a:r>
                        <a:rPr kumimoji="0" lang="es-ES" sz="1000" b="0" i="0" u="none" strike="noStrike" kern="1200" cap="none" spc="0" normalizeH="0" baseline="0" noProof="0">
                          <a:ln>
                            <a:noFill/>
                          </a:ln>
                          <a:solidFill>
                            <a:prstClr val="black"/>
                          </a:solidFill>
                          <a:effectLst/>
                          <a:uLnTx/>
                          <a:uFillTx/>
                          <a:latin typeface="+mn-lt"/>
                          <a:ea typeface="+mn-ea"/>
                          <a:cs typeface="+mn-cs"/>
                        </a:rPr>
                        <a:t>
Ponele onda al mediodía de domingo! Campari te invita a un almuerzo  CoRE, el nuevo bar de pastas del microcentro, con el sello de la #SemanaDeLaCocteleria. Sebastian Atienza y equipo de lujo formado por tres bartenders invitados - Sofía N. Corbalán, Bradley Jacobi Mendoza Moran y Pep Cabrall- estarán en la barra para preparar aperitivos clásicos y cócteles de autor, con los que vamos a acompañar las deliciosas pastas de la casa. Asegurate tu lugar, comprá ya tu menú.</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43622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- 2017-05-15 11:51:39</a:t>
                      </a:r>
                      <a:r>
                        <a:rPr kumimoji="0" lang="es-ES" sz="1000" b="0" i="0" u="none" strike="noStrike" kern="1200" cap="none" spc="0" normalizeH="0" baseline="0" noProof="0">
                          <a:ln>
                            <a:noFill/>
                          </a:ln>
                          <a:solidFill>
                            <a:prstClr val="black"/>
                          </a:solidFill>
                          <a:effectLst/>
                          <a:uLnTx/>
                          <a:uFillTx/>
                          <a:latin typeface="+mn-lt"/>
                          <a:ea typeface="+mn-ea"/>
                          <a:cs typeface="+mn-cs"/>
                        </a:rPr>
                        <a:t>
No los queremos enamorar, pero este es un adelanto de lo que van a poder disfrutar esta noche en Peron Peron Resto Bar. Gonzalo Alderete Pagés pensó dos combinaciones únicas de comida y tragos para la #SemanaDeLaCocteleria. DISPONIBLE SOLO POR HOY, 15 de mayo!
* Juan Duarte (Cinzano Bianco, Cinzano 1757, Gin, Hesperidina, piel de naranja) + sánguche de salchicha parrillera con provoleta, pickle de cebolla, huevo frito y papas ($250).
* Santa Evita (Sidra, Hesperidina, Gin Apostoles, Cinzano Rosso) + 3 empanadas de cordero ($150). 
Los menúes estarán disponibles de 18:30 a 20:30 y de 23:00 a 01:00. Les recomendamos reservar, porque este va a ser el 17 de octubre de la #ComunidadBAC!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09392176"/>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22491950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- 4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272119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52222893"/>
                    </a:ext>
                  </a:extLst>
                </a:gridCol>
                <a:gridCol w="658368">
                  <a:extLst>
                    <a:ext uri="{9D8B030D-6E8A-4147-A177-3AD203B41FA5}">
                      <a16:colId xmlns:a16="http://schemas.microsoft.com/office/drawing/2014/main" val="754666809"/>
                    </a:ext>
                  </a:extLst>
                </a:gridCol>
                <a:gridCol w="658368">
                  <a:extLst>
                    <a:ext uri="{9D8B030D-6E8A-4147-A177-3AD203B41FA5}">
                      <a16:colId xmlns:a16="http://schemas.microsoft.com/office/drawing/2014/main" val="1742829945"/>
                    </a:ext>
                  </a:extLst>
                </a:gridCol>
                <a:gridCol w="658368">
                  <a:extLst>
                    <a:ext uri="{9D8B030D-6E8A-4147-A177-3AD203B41FA5}">
                      <a16:colId xmlns:a16="http://schemas.microsoft.com/office/drawing/2014/main" val="3478792323"/>
                    </a:ext>
                  </a:extLst>
                </a:gridCol>
                <a:gridCol w="658368">
                  <a:extLst>
                    <a:ext uri="{9D8B030D-6E8A-4147-A177-3AD203B41FA5}">
                      <a16:colId xmlns:a16="http://schemas.microsoft.com/office/drawing/2014/main" val="2827954939"/>
                    </a:ext>
                  </a:extLst>
                </a:gridCol>
                <a:gridCol w="658368">
                  <a:extLst>
                    <a:ext uri="{9D8B030D-6E8A-4147-A177-3AD203B41FA5}">
                      <a16:colId xmlns:a16="http://schemas.microsoft.com/office/drawing/2014/main" val="3606817294"/>
                    </a:ext>
                  </a:extLst>
                </a:gridCol>
                <a:gridCol w="658368">
                  <a:extLst>
                    <a:ext uri="{9D8B030D-6E8A-4147-A177-3AD203B41FA5}">
                      <a16:colId xmlns:a16="http://schemas.microsoft.com/office/drawing/2014/main" val="632185652"/>
                    </a:ext>
                  </a:extLst>
                </a:gridCol>
                <a:gridCol w="658368">
                  <a:extLst>
                    <a:ext uri="{9D8B030D-6E8A-4147-A177-3AD203B41FA5}">
                      <a16:colId xmlns:a16="http://schemas.microsoft.com/office/drawing/2014/main" val="1984471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2358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- 2017-05-13 21:13:38</a:t>
                      </a:r>
                      <a:r>
                        <a:rPr kumimoji="0" lang="es-ES" sz="1000" b="0" i="0" u="none" strike="noStrike" kern="1200" cap="none" spc="0" normalizeH="0" baseline="0" noProof="0">
                          <a:ln>
                            <a:noFill/>
                          </a:ln>
                          <a:solidFill>
                            <a:prstClr val="black"/>
                          </a:solidFill>
                          <a:effectLst/>
                          <a:uLnTx/>
                          <a:uFillTx/>
                          <a:latin typeface="+mn-lt"/>
                          <a:ea typeface="+mn-ea"/>
                          <a:cs typeface="+mn-cs"/>
                        </a:rPr>
                        <a:t>
Así inauguramos la #SemanaDeLaCocteleria, con una fiesta en #CasaCampariz que abrió sus puertas por primera vez para la #ComunidadBaC. Música, arte y la mejor coctelería para marcar el tono de la mejor semana del año.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9647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- 2017-05-16 16:46:59</a:t>
                      </a:r>
                      <a:r>
                        <a:rPr kumimoji="0" lang="es-ES" sz="1000" b="0" i="0" u="none" strike="noStrike" kern="1200" cap="none" spc="0" normalizeH="0" baseline="0" noProof="0">
                          <a:ln>
                            <a:noFill/>
                          </a:ln>
                          <a:solidFill>
                            <a:prstClr val="black"/>
                          </a:solidFill>
                          <a:effectLst/>
                          <a:uLnTx/>
                          <a:uFillTx/>
                          <a:latin typeface="+mn-lt"/>
                          <a:ea typeface="+mn-ea"/>
                          <a:cs typeface="+mn-cs"/>
                        </a:rPr>
                        <a:t>
Esta noche hay fiesta del gin en 878bar. Los esperamos desde las 22:00 con una carta especial de cócteles a base de Tanqueray, y una ambientación exclusiva para esta noche de la #SemanaDeLaCocteleria. La entrada es libre hasta completar la capacidad del bar. Thames 878.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039345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- 2017-05-11 19:45:58</a:t>
                      </a:r>
                      <a:r>
                        <a:rPr kumimoji="0" lang="es-ES" sz="1000" b="0" i="0" u="none" strike="noStrike" kern="1200" cap="none" spc="0" normalizeH="0" baseline="0" noProof="0">
                          <a:ln>
                            <a:noFill/>
                          </a:ln>
                          <a:solidFill>
                            <a:prstClr val="black"/>
                          </a:solidFill>
                          <a:effectLst/>
                          <a:uLnTx/>
                          <a:uFillTx/>
                          <a:latin typeface="+mn-lt"/>
                          <a:ea typeface="+mn-ea"/>
                          <a:cs typeface="+mn-cs"/>
                        </a:rPr>
                        <a:t>
Cada vez son más los bartenders que exploran las virtudes del café, incorporándolo a sus Desde la tradición de los licores, a la moda de los cold brew, conocé a fondo esta tendencia en la clase que se dictará en Duarte durante la #SemanaDeLaCoctelería.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262370399"/>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15902577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- 5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912629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2165405"/>
                    </a:ext>
                  </a:extLst>
                </a:gridCol>
                <a:gridCol w="658368">
                  <a:extLst>
                    <a:ext uri="{9D8B030D-6E8A-4147-A177-3AD203B41FA5}">
                      <a16:colId xmlns:a16="http://schemas.microsoft.com/office/drawing/2014/main" val="3258925728"/>
                    </a:ext>
                  </a:extLst>
                </a:gridCol>
                <a:gridCol w="658368">
                  <a:extLst>
                    <a:ext uri="{9D8B030D-6E8A-4147-A177-3AD203B41FA5}">
                      <a16:colId xmlns:a16="http://schemas.microsoft.com/office/drawing/2014/main" val="844376134"/>
                    </a:ext>
                  </a:extLst>
                </a:gridCol>
                <a:gridCol w="658368">
                  <a:extLst>
                    <a:ext uri="{9D8B030D-6E8A-4147-A177-3AD203B41FA5}">
                      <a16:colId xmlns:a16="http://schemas.microsoft.com/office/drawing/2014/main" val="3322575082"/>
                    </a:ext>
                  </a:extLst>
                </a:gridCol>
                <a:gridCol w="658368">
                  <a:extLst>
                    <a:ext uri="{9D8B030D-6E8A-4147-A177-3AD203B41FA5}">
                      <a16:colId xmlns:a16="http://schemas.microsoft.com/office/drawing/2014/main" val="2384518188"/>
                    </a:ext>
                  </a:extLst>
                </a:gridCol>
                <a:gridCol w="658368">
                  <a:extLst>
                    <a:ext uri="{9D8B030D-6E8A-4147-A177-3AD203B41FA5}">
                      <a16:colId xmlns:a16="http://schemas.microsoft.com/office/drawing/2014/main" val="1869008827"/>
                    </a:ext>
                  </a:extLst>
                </a:gridCol>
                <a:gridCol w="658368">
                  <a:extLst>
                    <a:ext uri="{9D8B030D-6E8A-4147-A177-3AD203B41FA5}">
                      <a16:colId xmlns:a16="http://schemas.microsoft.com/office/drawing/2014/main" val="3050486010"/>
                    </a:ext>
                  </a:extLst>
                </a:gridCol>
                <a:gridCol w="658368">
                  <a:extLst>
                    <a:ext uri="{9D8B030D-6E8A-4147-A177-3AD203B41FA5}">
                      <a16:colId xmlns:a16="http://schemas.microsoft.com/office/drawing/2014/main" val="10949938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17133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- 2017-05-23 21:37:26</a:t>
                      </a:r>
                      <a:r>
                        <a:rPr kumimoji="0" lang="es-ES" sz="1000" b="0" i="0" u="none" strike="noStrike" kern="1200" cap="none" spc="0" normalizeH="0" baseline="0" noProof="0">
                          <a:ln>
                            <a:noFill/>
                          </a:ln>
                          <a:solidFill>
                            <a:prstClr val="black"/>
                          </a:solidFill>
                          <a:effectLst/>
                          <a:uLnTx/>
                          <a:uFillTx/>
                          <a:latin typeface="+mn-lt"/>
                          <a:ea typeface="+mn-ea"/>
                          <a:cs typeface="+mn-cs"/>
                        </a:rPr>
                        <a:t>
Ayer se realizó en el Four Seasons Hotel Buenos Aires la semifinal de la competencia de coctelería World Class Argentina, que continúa en el camino para definir quién será el bartender que representará en nuestro país en el encuentro mundial. La prueba de esta nueva instancia consistió en un "speed round" o desafío de velocidad, en el que los participantes debieron preparar entre ocho y doce cócteles -clásicos y reversiones- en menos de diez minutos. Los bartenders que llegaron clasificados a la semifinal fueron @pablo pastin (Ceviche Rosario), Agustín Zenoni (CHINCHIBIRA), Matias Granata (Anasagasti BA), Pedro Giustinian (Pony Line Bar), Antonella Berton (Isabel bar &amp; restaurant), Meli Manhattan (878bar), Ignacio Maggio (Verne Club) y Martin Suaya (El Mentidero de Güemes). 
Maggio y Zenoni fueron los dos bartenders que se destacaron por su técnica, velocidad y presentación y se consagraron como finalistas. Mañana se enfrentarán en la final, donde deberán montar su propio pop up bar, 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37884576"/>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37464837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- 6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474707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29168878"/>
                    </a:ext>
                  </a:extLst>
                </a:gridCol>
                <a:gridCol w="658368">
                  <a:extLst>
                    <a:ext uri="{9D8B030D-6E8A-4147-A177-3AD203B41FA5}">
                      <a16:colId xmlns:a16="http://schemas.microsoft.com/office/drawing/2014/main" val="2973060339"/>
                    </a:ext>
                  </a:extLst>
                </a:gridCol>
                <a:gridCol w="658368">
                  <a:extLst>
                    <a:ext uri="{9D8B030D-6E8A-4147-A177-3AD203B41FA5}">
                      <a16:colId xmlns:a16="http://schemas.microsoft.com/office/drawing/2014/main" val="1422025834"/>
                    </a:ext>
                  </a:extLst>
                </a:gridCol>
                <a:gridCol w="658368">
                  <a:extLst>
                    <a:ext uri="{9D8B030D-6E8A-4147-A177-3AD203B41FA5}">
                      <a16:colId xmlns:a16="http://schemas.microsoft.com/office/drawing/2014/main" val="2449606011"/>
                    </a:ext>
                  </a:extLst>
                </a:gridCol>
                <a:gridCol w="658368">
                  <a:extLst>
                    <a:ext uri="{9D8B030D-6E8A-4147-A177-3AD203B41FA5}">
                      <a16:colId xmlns:a16="http://schemas.microsoft.com/office/drawing/2014/main" val="241621828"/>
                    </a:ext>
                  </a:extLst>
                </a:gridCol>
                <a:gridCol w="658368">
                  <a:extLst>
                    <a:ext uri="{9D8B030D-6E8A-4147-A177-3AD203B41FA5}">
                      <a16:colId xmlns:a16="http://schemas.microsoft.com/office/drawing/2014/main" val="3907112383"/>
                    </a:ext>
                  </a:extLst>
                </a:gridCol>
                <a:gridCol w="658368">
                  <a:extLst>
                    <a:ext uri="{9D8B030D-6E8A-4147-A177-3AD203B41FA5}">
                      <a16:colId xmlns:a16="http://schemas.microsoft.com/office/drawing/2014/main" val="2139310236"/>
                    </a:ext>
                  </a:extLst>
                </a:gridCol>
                <a:gridCol w="658368">
                  <a:extLst>
                    <a:ext uri="{9D8B030D-6E8A-4147-A177-3AD203B41FA5}">
                      <a16:colId xmlns:a16="http://schemas.microsoft.com/office/drawing/2014/main" val="2813279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99151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- 2017-05-17 12:27:37</a:t>
                      </a:r>
                      <a:r>
                        <a:rPr kumimoji="0" lang="es-ES" sz="1000" b="0" i="0" u="none" strike="noStrike" kern="1200" cap="none" spc="0" normalizeH="0" baseline="0" noProof="0">
                          <a:ln>
                            <a:noFill/>
                          </a:ln>
                          <a:solidFill>
                            <a:prstClr val="black"/>
                          </a:solidFill>
                          <a:effectLst/>
                          <a:uLnTx/>
                          <a:uFillTx/>
                          <a:latin typeface="+mn-lt"/>
                          <a:ea typeface="+mn-ea"/>
                          <a:cs typeface="+mn-cs"/>
                        </a:rPr>
                        <a:t>
Hoy nos encontramos nuevamente en Los Galgos para charlar sobre aperitivos argentinos. Acompañados por Gancia, 
Fede Cuco nos guiará por una charla sobre la historia de bebidas icónicas de nuestro país para terminar degustando aquellos clásicos de nuestros antepasados inmigrantes. A pedido del público, hoy sumamos nuevos cupos para esta actividad!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095417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- 2017-05-11 11:58:05</a:t>
                      </a:r>
                      <a:r>
                        <a:rPr kumimoji="0" lang="es-ES" sz="1000" b="0" i="0" u="none" strike="noStrike" kern="1200" cap="none" spc="0" normalizeH="0" baseline="0" noProof="0">
                          <a:ln>
                            <a:noFill/>
                          </a:ln>
                          <a:solidFill>
                            <a:prstClr val="black"/>
                          </a:solidFill>
                          <a:effectLst/>
                          <a:uLnTx/>
                          <a:uFillTx/>
                          <a:latin typeface="+mn-lt"/>
                          <a:ea typeface="+mn-ea"/>
                          <a:cs typeface="+mn-cs"/>
                        </a:rPr>
                        <a:t>
Además de acompañarnos en el cierre de la #SemanaDeLaCoctelería, Jägermeister organiza Loud &amp; Clear!, una noche llena de juegos y cócteles con el sello de marca alemana: diversión garantizada y un bonus para los primeros en comprar sus entradas!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242279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- 2017-05-17 13:26:26</a:t>
                      </a:r>
                      <a:r>
                        <a:rPr kumimoji="0" lang="es-ES" sz="1000" b="0" i="0" u="none" strike="noStrike" kern="1200" cap="none" spc="0" normalizeH="0" baseline="0" noProof="0">
                          <a:ln>
                            <a:noFill/>
                          </a:ln>
                          <a:solidFill>
                            <a:prstClr val="black"/>
                          </a:solidFill>
                          <a:effectLst/>
                          <a:uLnTx/>
                          <a:uFillTx/>
                          <a:latin typeface="+mn-lt"/>
                          <a:ea typeface="+mn-ea"/>
                          <a:cs typeface="+mn-cs"/>
                        </a:rPr>
                        <a:t>
Cinzano te invita a recorrer Boticario, 878bar y Duarte y beber los cócteles con Cinzano 1757 que crearon. En cada bar hay serigrafías creadas por Alan Berry Rhys para que se lleven y armen la colección. Un recorrido de bares para descubrir el Vermut Porteño con el espíritu del #ClubCinzano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6620283"/>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2252676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- 7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301219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31720936"/>
                    </a:ext>
                  </a:extLst>
                </a:gridCol>
                <a:gridCol w="658368">
                  <a:extLst>
                    <a:ext uri="{9D8B030D-6E8A-4147-A177-3AD203B41FA5}">
                      <a16:colId xmlns:a16="http://schemas.microsoft.com/office/drawing/2014/main" val="2469461430"/>
                    </a:ext>
                  </a:extLst>
                </a:gridCol>
                <a:gridCol w="658368">
                  <a:extLst>
                    <a:ext uri="{9D8B030D-6E8A-4147-A177-3AD203B41FA5}">
                      <a16:colId xmlns:a16="http://schemas.microsoft.com/office/drawing/2014/main" val="3937956433"/>
                    </a:ext>
                  </a:extLst>
                </a:gridCol>
                <a:gridCol w="658368">
                  <a:extLst>
                    <a:ext uri="{9D8B030D-6E8A-4147-A177-3AD203B41FA5}">
                      <a16:colId xmlns:a16="http://schemas.microsoft.com/office/drawing/2014/main" val="2923758954"/>
                    </a:ext>
                  </a:extLst>
                </a:gridCol>
                <a:gridCol w="658368">
                  <a:extLst>
                    <a:ext uri="{9D8B030D-6E8A-4147-A177-3AD203B41FA5}">
                      <a16:colId xmlns:a16="http://schemas.microsoft.com/office/drawing/2014/main" val="4148480562"/>
                    </a:ext>
                  </a:extLst>
                </a:gridCol>
                <a:gridCol w="658368">
                  <a:extLst>
                    <a:ext uri="{9D8B030D-6E8A-4147-A177-3AD203B41FA5}">
                      <a16:colId xmlns:a16="http://schemas.microsoft.com/office/drawing/2014/main" val="2058069513"/>
                    </a:ext>
                  </a:extLst>
                </a:gridCol>
                <a:gridCol w="658368">
                  <a:extLst>
                    <a:ext uri="{9D8B030D-6E8A-4147-A177-3AD203B41FA5}">
                      <a16:colId xmlns:a16="http://schemas.microsoft.com/office/drawing/2014/main" val="2347880988"/>
                    </a:ext>
                  </a:extLst>
                </a:gridCol>
                <a:gridCol w="658368">
                  <a:extLst>
                    <a:ext uri="{9D8B030D-6E8A-4147-A177-3AD203B41FA5}">
                      <a16:colId xmlns:a16="http://schemas.microsoft.com/office/drawing/2014/main" val="446853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018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- 2017-05-18 13:15:04</a:t>
                      </a:r>
                      <a:r>
                        <a:rPr kumimoji="0" lang="es-ES" sz="1000" b="0" i="0" u="none" strike="noStrike" kern="1200" cap="none" spc="0" normalizeH="0" baseline="0" noProof="0">
                          <a:ln>
                            <a:noFill/>
                          </a:ln>
                          <a:solidFill>
                            <a:prstClr val="black"/>
                          </a:solidFill>
                          <a:effectLst/>
                          <a:uLnTx/>
                          <a:uFillTx/>
                          <a:latin typeface="+mn-lt"/>
                          <a:ea typeface="+mn-ea"/>
                          <a:cs typeface="+mn-cs"/>
                        </a:rPr>
                        <a:t>
Ron + chocolate, la fórmula de la felicidad! Este jueves 18 de mayo, Havana Club nos recibe en Eter Club Bar, donde su brand ambassador, Martin Bruno nos va a guiar en una cata de diferentes rones maridados con chocolates. Además, vamos a tomar mojitos y aprender a preparar un Old Fashioned con ron. Después de la clase, nos quedamos en Eter para disfrutar sus cócteles y su programa de bandas y jam de jazz. Este fin de semana arranca a las 19:00 en Cuenca 2783, Villa del Parque. La entrada es gratuita, con inscripción previa. Nos vemos ahí!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0291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- 2017-05-23 21:52:46</a:t>
                      </a:r>
                      <a:r>
                        <a:rPr kumimoji="0" lang="es-ES" sz="1000" b="0" i="0" u="none" strike="noStrike" kern="1200" cap="none" spc="0" normalizeH="0" baseline="0" noProof="0">
                          <a:ln>
                            <a:noFill/>
                          </a:ln>
                          <a:solidFill>
                            <a:prstClr val="black"/>
                          </a:solidFill>
                          <a:effectLst/>
                          <a:uLnTx/>
                          <a:uFillTx/>
                          <a:latin typeface="+mn-lt"/>
                          <a:ea typeface="+mn-ea"/>
                          <a:cs typeface="+mn-cs"/>
                        </a:rPr>
                        <a:t>
Hoy partió Roger Moore. El actor suizo tenía en común con James Bond, uno de los personajes más famosos que interpretó, el amor por los Martinis. Pero a diferencia del espía, que los pedía con vodka, a Moore le gustaban los suyos con gin. Su marca favorita era Tanqueray y lo combinaba con el vermouth francés Noilly Prat. Hace unos años, escribió para The Guardian una columna en primera persona, donde contó su particular ritual para preparar este cóctel. Con este recuerdo de un bebedor con clase lo despedimos.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1649617"/>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12514444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- 8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831806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28364580"/>
                    </a:ext>
                  </a:extLst>
                </a:gridCol>
                <a:gridCol w="658368">
                  <a:extLst>
                    <a:ext uri="{9D8B030D-6E8A-4147-A177-3AD203B41FA5}">
                      <a16:colId xmlns:a16="http://schemas.microsoft.com/office/drawing/2014/main" val="765261049"/>
                    </a:ext>
                  </a:extLst>
                </a:gridCol>
                <a:gridCol w="658368">
                  <a:extLst>
                    <a:ext uri="{9D8B030D-6E8A-4147-A177-3AD203B41FA5}">
                      <a16:colId xmlns:a16="http://schemas.microsoft.com/office/drawing/2014/main" val="505095403"/>
                    </a:ext>
                  </a:extLst>
                </a:gridCol>
                <a:gridCol w="658368">
                  <a:extLst>
                    <a:ext uri="{9D8B030D-6E8A-4147-A177-3AD203B41FA5}">
                      <a16:colId xmlns:a16="http://schemas.microsoft.com/office/drawing/2014/main" val="2245217739"/>
                    </a:ext>
                  </a:extLst>
                </a:gridCol>
                <a:gridCol w="658368">
                  <a:extLst>
                    <a:ext uri="{9D8B030D-6E8A-4147-A177-3AD203B41FA5}">
                      <a16:colId xmlns:a16="http://schemas.microsoft.com/office/drawing/2014/main" val="2546454620"/>
                    </a:ext>
                  </a:extLst>
                </a:gridCol>
                <a:gridCol w="658368">
                  <a:extLst>
                    <a:ext uri="{9D8B030D-6E8A-4147-A177-3AD203B41FA5}">
                      <a16:colId xmlns:a16="http://schemas.microsoft.com/office/drawing/2014/main" val="3360391471"/>
                    </a:ext>
                  </a:extLst>
                </a:gridCol>
                <a:gridCol w="658368">
                  <a:extLst>
                    <a:ext uri="{9D8B030D-6E8A-4147-A177-3AD203B41FA5}">
                      <a16:colId xmlns:a16="http://schemas.microsoft.com/office/drawing/2014/main" val="2340558662"/>
                    </a:ext>
                  </a:extLst>
                </a:gridCol>
                <a:gridCol w="658368">
                  <a:extLst>
                    <a:ext uri="{9D8B030D-6E8A-4147-A177-3AD203B41FA5}">
                      <a16:colId xmlns:a16="http://schemas.microsoft.com/office/drawing/2014/main" val="9026460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67778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- 2017-05-20 16:39:32</a:t>
                      </a:r>
                      <a:r>
                        <a:rPr kumimoji="0" lang="es-ES" sz="1000" b="0" i="0" u="none" strike="noStrike" kern="1200" cap="none" spc="0" normalizeH="0" baseline="0" noProof="0">
                          <a:ln>
                            <a:noFill/>
                          </a:ln>
                          <a:solidFill>
                            <a:prstClr val="black"/>
                          </a:solidFill>
                          <a:effectLst/>
                          <a:uLnTx/>
                          <a:uFillTx/>
                          <a:latin typeface="+mn-lt"/>
                          <a:ea typeface="+mn-ea"/>
                          <a:cs typeface="+mn-cs"/>
                        </a:rPr>
                        <a:t>
Los cócteles son el corazón de la #SemanaDeLaCoctelería. Esta noche es tu oportunidad de conocer la carta que cada uno de los 50 bares participantes eligió especialmente para mostrar lo mejor de tu barra. En muchos casos son recetas creadas especialmente para la ocasión, que solo vas a poder probar esta semana. Entrá en nuestra web, armate un recorrido y salí a festejar la coctelería porteña.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55392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- 2017-05-20 10:18:40</a:t>
                      </a:r>
                      <a:r>
                        <a:rPr kumimoji="0" lang="es-ES" sz="1000" b="0" i="0" u="none" strike="noStrike" kern="1200" cap="none" spc="0" normalizeH="0" baseline="0" noProof="0">
                          <a:ln>
                            <a:noFill/>
                          </a:ln>
                          <a:solidFill>
                            <a:prstClr val="black"/>
                          </a:solidFill>
                          <a:effectLst/>
                          <a:uLnTx/>
                          <a:uFillTx/>
                          <a:latin typeface="+mn-lt"/>
                          <a:ea typeface="+mn-ea"/>
                          <a:cs typeface="+mn-cs"/>
                        </a:rPr>
                        <a:t>
Los esperamos desde las 11:00 en el Imperio de la Pizza Chacarita para el gran almuerzo de la #ComunidadBAC! Porque también nos gusta beber de día y hay que reponer fuerzas antes de la gira final. Pizza, faina, empanadas, flan y jarras cocteleras a precio especial. Nos vemos allá!</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6546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- 2017-05-19 16:17:42</a:t>
                      </a:r>
                      <a:r>
                        <a:rPr kumimoji="0" lang="es-ES" sz="1000" b="0" i="0" u="none" strike="noStrike" kern="1200" cap="none" spc="0" normalizeH="0" baseline="0" noProof="0">
                          <a:ln>
                            <a:noFill/>
                          </a:ln>
                          <a:solidFill>
                            <a:prstClr val="black"/>
                          </a:solidFill>
                          <a:effectLst/>
                          <a:uLnTx/>
                          <a:uFillTx/>
                          <a:latin typeface="+mn-lt"/>
                          <a:ea typeface="+mn-ea"/>
                          <a:cs typeface="+mn-cs"/>
                        </a:rPr>
                        <a:t>
Mañana la #ComunidadBAC almuerza en El Imperio de la Pizza Chacarita, para reponer energías antes de la noche final de la #SemabaDeLaCocteleria. El menú incluye dls porciones de pizza, una porción de fainá, una empanada y una jarra coctelera de medio litro preparada por Fede Cuco, más un flan mixto de postre, todo por $220. Nos encontramos entre las 11:00 y las 13:00 mañana, sábado 20 de mayo.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0191748"/>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2298946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- 9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4022498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0908828"/>
                    </a:ext>
                  </a:extLst>
                </a:gridCol>
                <a:gridCol w="658368">
                  <a:extLst>
                    <a:ext uri="{9D8B030D-6E8A-4147-A177-3AD203B41FA5}">
                      <a16:colId xmlns:a16="http://schemas.microsoft.com/office/drawing/2014/main" val="191160170"/>
                    </a:ext>
                  </a:extLst>
                </a:gridCol>
                <a:gridCol w="658368">
                  <a:extLst>
                    <a:ext uri="{9D8B030D-6E8A-4147-A177-3AD203B41FA5}">
                      <a16:colId xmlns:a16="http://schemas.microsoft.com/office/drawing/2014/main" val="2890489545"/>
                    </a:ext>
                  </a:extLst>
                </a:gridCol>
                <a:gridCol w="658368">
                  <a:extLst>
                    <a:ext uri="{9D8B030D-6E8A-4147-A177-3AD203B41FA5}">
                      <a16:colId xmlns:a16="http://schemas.microsoft.com/office/drawing/2014/main" val="1779982493"/>
                    </a:ext>
                  </a:extLst>
                </a:gridCol>
                <a:gridCol w="658368">
                  <a:extLst>
                    <a:ext uri="{9D8B030D-6E8A-4147-A177-3AD203B41FA5}">
                      <a16:colId xmlns:a16="http://schemas.microsoft.com/office/drawing/2014/main" val="2499542425"/>
                    </a:ext>
                  </a:extLst>
                </a:gridCol>
                <a:gridCol w="658368">
                  <a:extLst>
                    <a:ext uri="{9D8B030D-6E8A-4147-A177-3AD203B41FA5}">
                      <a16:colId xmlns:a16="http://schemas.microsoft.com/office/drawing/2014/main" val="1623836531"/>
                    </a:ext>
                  </a:extLst>
                </a:gridCol>
                <a:gridCol w="658368">
                  <a:extLst>
                    <a:ext uri="{9D8B030D-6E8A-4147-A177-3AD203B41FA5}">
                      <a16:colId xmlns:a16="http://schemas.microsoft.com/office/drawing/2014/main" val="2149653027"/>
                    </a:ext>
                  </a:extLst>
                </a:gridCol>
                <a:gridCol w="658368">
                  <a:extLst>
                    <a:ext uri="{9D8B030D-6E8A-4147-A177-3AD203B41FA5}">
                      <a16:colId xmlns:a16="http://schemas.microsoft.com/office/drawing/2014/main" val="17583415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06525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- 2017-05-19 12:42:34</a:t>
                      </a:r>
                      <a:r>
                        <a:rPr kumimoji="0" lang="es-ES" sz="1000" b="0" i="0" u="none" strike="noStrike" kern="1200" cap="none" spc="0" normalizeH="0" baseline="0" noProof="0">
                          <a:ln>
                            <a:noFill/>
                          </a:ln>
                          <a:solidFill>
                            <a:prstClr val="black"/>
                          </a:solidFill>
                          <a:effectLst/>
                          <a:uLnTx/>
                          <a:uFillTx/>
                          <a:latin typeface="+mn-lt"/>
                          <a:ea typeface="+mn-ea"/>
                          <a:cs typeface="+mn-cs"/>
                        </a:rPr>
                        <a:t>
El Museo del Whisky Argentina nos lleva de paseo por Escocia! Vamos realizar un viaje virtual por la tierra de los whiskies, a través de sus maltas. Como es costumbre de la #SemanaDeLaCoctelería, en este encuentro vamos a disfrutar algunas etiquetas muy exclusivas, que no vas a probar en otro lado. Además, la actividad incluye una visita por el Museo guiados por su creador, Miguel Angel Reigosa, para conocer su colección, una de las más completas del mundo y llena de curiosidades.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19174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- 2017-05-15 18:28:18</a:t>
                      </a:r>
                      <a:r>
                        <a:rPr kumimoji="0" lang="es-ES" sz="1000" b="0" i="0" u="none" strike="noStrike" kern="1200" cap="none" spc="0" normalizeH="0" baseline="0" noProof="0">
                          <a:ln>
                            <a:noFill/>
                          </a:ln>
                          <a:solidFill>
                            <a:prstClr val="black"/>
                          </a:solidFill>
                          <a:effectLst/>
                          <a:uLnTx/>
                          <a:uFillTx/>
                          <a:latin typeface="+mn-lt"/>
                          <a:ea typeface="+mn-ea"/>
                          <a:cs typeface="+mn-cs"/>
                        </a:rPr>
                        <a:t>
Ponele onda al lunes! Disfrutá los cócteles de cuatro bartenders ganadores y finalistas del Bacardi Legacy, y conocé Uptown.ba, el nuevo bar del que todos están hablando. #ShakeYourMonday con Bacardi en la #SemanaDeLaCocteleria.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18852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- 2017-05-15 18:31:47</a:t>
                      </a:r>
                      <a:r>
                        <a:rPr kumimoji="0" lang="es-ES" sz="1000" b="0" i="0" u="none" strike="noStrike" kern="1200" cap="none" spc="0" normalizeH="0" baseline="0" noProof="0">
                          <a:ln>
                            <a:noFill/>
                          </a:ln>
                          <a:solidFill>
                            <a:prstClr val="black"/>
                          </a:solidFill>
                          <a:effectLst/>
                          <a:uLnTx/>
                          <a:uFillTx/>
                          <a:latin typeface="+mn-lt"/>
                          <a:ea typeface="+mn-ea"/>
                          <a:cs typeface="+mn-cs"/>
                        </a:rPr>
                        <a:t>
Y porque un lunes de la #SemanaDeLaCoctelería no es un lunes normam, también te invitamos #NighFever en Brukbar Buenos Aires, uno de los "bares de bartenders" de Buenos Aires. Esta noche te esperamos con 2x1 en todos los cócteles preparados con licores Golden Age. Nos vemos en un rato!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95808501"/>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3140061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Table - 10 of 10</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762872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47957490"/>
                    </a:ext>
                  </a:extLst>
                </a:gridCol>
                <a:gridCol w="658368">
                  <a:extLst>
                    <a:ext uri="{9D8B030D-6E8A-4147-A177-3AD203B41FA5}">
                      <a16:colId xmlns:a16="http://schemas.microsoft.com/office/drawing/2014/main" val="2026663306"/>
                    </a:ext>
                  </a:extLst>
                </a:gridCol>
                <a:gridCol w="658368">
                  <a:extLst>
                    <a:ext uri="{9D8B030D-6E8A-4147-A177-3AD203B41FA5}">
                      <a16:colId xmlns:a16="http://schemas.microsoft.com/office/drawing/2014/main" val="4035744337"/>
                    </a:ext>
                  </a:extLst>
                </a:gridCol>
                <a:gridCol w="658368">
                  <a:extLst>
                    <a:ext uri="{9D8B030D-6E8A-4147-A177-3AD203B41FA5}">
                      <a16:colId xmlns:a16="http://schemas.microsoft.com/office/drawing/2014/main" val="712131369"/>
                    </a:ext>
                  </a:extLst>
                </a:gridCol>
                <a:gridCol w="658368">
                  <a:extLst>
                    <a:ext uri="{9D8B030D-6E8A-4147-A177-3AD203B41FA5}">
                      <a16:colId xmlns:a16="http://schemas.microsoft.com/office/drawing/2014/main" val="3826021203"/>
                    </a:ext>
                  </a:extLst>
                </a:gridCol>
                <a:gridCol w="658368">
                  <a:extLst>
                    <a:ext uri="{9D8B030D-6E8A-4147-A177-3AD203B41FA5}">
                      <a16:colId xmlns:a16="http://schemas.microsoft.com/office/drawing/2014/main" val="1136985103"/>
                    </a:ext>
                  </a:extLst>
                </a:gridCol>
                <a:gridCol w="658368">
                  <a:extLst>
                    <a:ext uri="{9D8B030D-6E8A-4147-A177-3AD203B41FA5}">
                      <a16:colId xmlns:a16="http://schemas.microsoft.com/office/drawing/2014/main" val="1133865394"/>
                    </a:ext>
                  </a:extLst>
                </a:gridCol>
                <a:gridCol w="658368">
                  <a:extLst>
                    <a:ext uri="{9D8B030D-6E8A-4147-A177-3AD203B41FA5}">
                      <a16:colId xmlns:a16="http://schemas.microsoft.com/office/drawing/2014/main" val="686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51996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- 2017-05-14 11:49:25</a:t>
                      </a:r>
                      <a:r>
                        <a:rPr kumimoji="0" lang="es-ES" sz="1000" b="0" i="0" u="none" strike="noStrike" kern="1200" cap="none" spc="0" normalizeH="0" baseline="0" noProof="0">
                          <a:ln>
                            <a:noFill/>
                          </a:ln>
                          <a:solidFill>
                            <a:prstClr val="black"/>
                          </a:solidFill>
                          <a:effectLst/>
                          <a:uLnTx/>
                          <a:uFillTx/>
                          <a:latin typeface="+mn-lt"/>
                          <a:ea typeface="+mn-ea"/>
                          <a:cs typeface="+mn-cs"/>
                        </a:rPr>
                        <a:t>
Vení a almorzar con la #ComunidadBAC! Campari te espera con un delicioso menú de pastas y para acompañar, los mejores aperitivos preparados por Sebastian Atienza y un dream team de bartenders. Estamos hasta las 15 en Maipú 819,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8094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- 2017-05-16 16:04:46</a:t>
                      </a:r>
                      <a:r>
                        <a:rPr kumimoji="0" lang="es-ES" sz="1000" b="0" i="0" u="none" strike="noStrike" kern="1200" cap="none" spc="0" normalizeH="0" baseline="0" noProof="0">
                          <a:ln>
                            <a:noFill/>
                          </a:ln>
                          <a:solidFill>
                            <a:prstClr val="black"/>
                          </a:solidFill>
                          <a:effectLst/>
                          <a:uLnTx/>
                          <a:uFillTx/>
                          <a:latin typeface="+mn-lt"/>
                          <a:ea typeface="+mn-ea"/>
                          <a:cs typeface="+mn-cs"/>
                        </a:rPr>
                        <a:t>
¡Dos potencias de Caballito se juntan para el nuevo pop up de la #SemanaDeLaCocteleria! Esta noche Tierra de Nadie recibe a CHACO BAR y el resultado es un combo perfecto, que solo podrán pedir esta noche. Hamburguesa Sinatra + cóctel de autor por $220, y para continuar la noche, tragos a $70. Desde las 20:00 los esperamos en Av. Avellaneda 588.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1953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BACóctel - 2017-05-13 11:27:06</a:t>
                      </a:r>
                      <a:r>
                        <a:rPr kumimoji="0" lang="es-ES" sz="1000" b="0" i="0" u="none" strike="noStrike" kern="1200" cap="none" spc="0" normalizeH="0" baseline="0" noProof="0">
                          <a:ln>
                            <a:noFill/>
                          </a:ln>
                          <a:solidFill>
                            <a:prstClr val="black"/>
                          </a:solidFill>
                          <a:effectLst/>
                          <a:uLnTx/>
                          <a:uFillTx/>
                          <a:latin typeface="+mn-lt"/>
                          <a:ea typeface="+mn-ea"/>
                          <a:cs typeface="+mn-cs"/>
                        </a:rPr>
                        <a:t>
Un adelanto de la clase de SHOUT Brasas &amp; Drinks en la #SemanaDeLaCoctelería! Aprendé a preparar tintas madres, macerados e infusiones para aplicarlos en tu bar hogareño. Una actividad muy linda y muy útil, que además incluye degustación de los cócteles preparados. Nos quedan pocos lugares, podés inscribirte en nuestra web: http://bit.ly/2r0w2hq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5858153"/>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21025284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Weekday</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8213145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598909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Post Type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4037309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67487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199990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856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Own Posts By Hour</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609004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17249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 Rate By Post Type</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4325014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423122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Interactions Distribution</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885481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74967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- 1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1531665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480921321"/>
                    </a:ext>
                  </a:extLst>
                </a:gridCol>
                <a:gridCol w="2468880">
                  <a:extLst>
                    <a:ext uri="{9D8B030D-6E8A-4147-A177-3AD203B41FA5}">
                      <a16:colId xmlns:a16="http://schemas.microsoft.com/office/drawing/2014/main" val="2765437073"/>
                    </a:ext>
                  </a:extLst>
                </a:gridCol>
                <a:gridCol w="822960">
                  <a:extLst>
                    <a:ext uri="{9D8B030D-6E8A-4147-A177-3AD203B41FA5}">
                      <a16:colId xmlns:a16="http://schemas.microsoft.com/office/drawing/2014/main" val="3099009463"/>
                    </a:ext>
                  </a:extLst>
                </a:gridCol>
                <a:gridCol w="822960">
                  <a:extLst>
                    <a:ext uri="{9D8B030D-6E8A-4147-A177-3AD203B41FA5}">
                      <a16:colId xmlns:a16="http://schemas.microsoft.com/office/drawing/2014/main" val="4161747283"/>
                    </a:ext>
                  </a:extLst>
                </a:gridCol>
                <a:gridCol w="822960">
                  <a:extLst>
                    <a:ext uri="{9D8B030D-6E8A-4147-A177-3AD203B41FA5}">
                      <a16:colId xmlns:a16="http://schemas.microsoft.com/office/drawing/2014/main" val="32560060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159391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Johan Osorio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412454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Facu Fernández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9044527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Clau Battias Quo Vadis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810419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Lara Gimenez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0629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Pablo Grillo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1909392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Matías Barroca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631914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 Ingegnieri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634516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Leonel Agustin Zarate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426450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Marina Insua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377261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Mauro Medina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798026455"/>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3214016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Key Influencers - 2 of 2</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1360985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24836763"/>
                    </a:ext>
                  </a:extLst>
                </a:gridCol>
                <a:gridCol w="2468880">
                  <a:extLst>
                    <a:ext uri="{9D8B030D-6E8A-4147-A177-3AD203B41FA5}">
                      <a16:colId xmlns:a16="http://schemas.microsoft.com/office/drawing/2014/main" val="1934770632"/>
                    </a:ext>
                  </a:extLst>
                </a:gridCol>
                <a:gridCol w="822960">
                  <a:extLst>
                    <a:ext uri="{9D8B030D-6E8A-4147-A177-3AD203B41FA5}">
                      <a16:colId xmlns:a16="http://schemas.microsoft.com/office/drawing/2014/main" val="14385181"/>
                    </a:ext>
                  </a:extLst>
                </a:gridCol>
                <a:gridCol w="822960">
                  <a:extLst>
                    <a:ext uri="{9D8B030D-6E8A-4147-A177-3AD203B41FA5}">
                      <a16:colId xmlns:a16="http://schemas.microsoft.com/office/drawing/2014/main" val="1328657369"/>
                    </a:ext>
                  </a:extLst>
                </a:gridCol>
                <a:gridCol w="822960">
                  <a:extLst>
                    <a:ext uri="{9D8B030D-6E8A-4147-A177-3AD203B41FA5}">
                      <a16:colId xmlns:a16="http://schemas.microsoft.com/office/drawing/2014/main" val="2771083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92209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Dana Espinosa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915009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Poly Huck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453796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Nilda Sofía Dombrovsky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242710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Carito Campos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524101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María Del Gesso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BACóctel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1629880549"/>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758671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User Posts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3729126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227573176"/>
                    </a:ext>
                  </a:extLst>
                </a:gridCol>
                <a:gridCol w="822960">
                  <a:extLst>
                    <a:ext uri="{9D8B030D-6E8A-4147-A177-3AD203B41FA5}">
                      <a16:colId xmlns:a16="http://schemas.microsoft.com/office/drawing/2014/main" val="2545956512"/>
                    </a:ext>
                  </a:extLst>
                </a:gridCol>
                <a:gridCol w="822960">
                  <a:extLst>
                    <a:ext uri="{9D8B030D-6E8A-4147-A177-3AD203B41FA5}">
                      <a16:colId xmlns:a16="http://schemas.microsoft.com/office/drawing/2014/main" val="3597433716"/>
                    </a:ext>
                  </a:extLst>
                </a:gridCol>
                <a:gridCol w="822960">
                  <a:extLst>
                    <a:ext uri="{9D8B030D-6E8A-4147-A177-3AD203B41FA5}">
                      <a16:colId xmlns:a16="http://schemas.microsoft.com/office/drawing/2014/main" val="699823527"/>
                    </a:ext>
                  </a:extLst>
                </a:gridCol>
                <a:gridCol w="822960">
                  <a:extLst>
                    <a:ext uri="{9D8B030D-6E8A-4147-A177-3AD203B41FA5}">
                      <a16:colId xmlns:a16="http://schemas.microsoft.com/office/drawing/2014/main" val="1413291306"/>
                    </a:ext>
                  </a:extLst>
                </a:gridCol>
                <a:gridCol w="822960">
                  <a:extLst>
                    <a:ext uri="{9D8B030D-6E8A-4147-A177-3AD203B41FA5}">
                      <a16:colId xmlns:a16="http://schemas.microsoft.com/office/drawing/2014/main" val="720826658"/>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366471609"/>
                  </a:ext>
                </a:extLst>
              </a:tr>
              <a:tr h="370840">
                <a:tc>
                  <a:txBody>
                    <a:bodyPr/>
                    <a:lstStyle/>
                    <a:p>
                      <a:r>
                        <a:rPr lang="es-ES" sz="1000" b="1"/>
                        <a:t>BACóctel</a:t>
                      </a:r>
                      <a:r>
                        <a:rPr lang="es-ES" sz="1000"/>
                        <a:t> got a post by </a:t>
                      </a:r>
                      <a:r>
                        <a:rPr lang="es-ES" sz="1000" b="1"/>
                        <a:t>Agustin Sosa - 2017-05-20 21:37:51</a:t>
                      </a:r>
                      <a:r>
                        <a:rPr lang="es-ES" sz="1000"/>
                        <a:t>
Alguien tiene dos entradas?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610428548"/>
                  </a:ext>
                </a:extLst>
              </a:tr>
              <a:tr h="370840">
                <a:tc>
                  <a:txBody>
                    <a:bodyPr/>
                    <a:lstStyle/>
                    <a:p>
                      <a:r>
                        <a:rPr lang="es-ES" sz="1000" b="1"/>
                        <a:t>BACóctel</a:t>
                      </a:r>
                      <a:r>
                        <a:rPr lang="es-ES" sz="1000"/>
                        <a:t> got a post by </a:t>
                      </a:r>
                      <a:r>
                        <a:rPr lang="es-ES" sz="1000" b="1"/>
                        <a:t>Pablo Cribari - 2017-05-13 21:01:57</a:t>
                      </a:r>
                      <a:r>
                        <a:rPr lang="es-ES" sz="1000"/>
                        <a:t>
Quiero pedir disculpas por que este año no voy a poder asistir como en las primeras dos ediciones, estamos terminando el nuevo bar y los tiempos apremian.
De cualquier manera,  quiero agradecer la invitación y desearles los mejores éxitos en esta aventura que no para de crecer!</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3573141938"/>
                  </a:ext>
                </a:extLst>
              </a:tr>
              <a:tr h="370840">
                <a:tc>
                  <a:txBody>
                    <a:bodyPr/>
                    <a:lstStyle/>
                    <a:p>
                      <a:r>
                        <a:rPr lang="es-ES" sz="1000" b="1"/>
                        <a:t>BACóctel</a:t>
                      </a:r>
                      <a:r>
                        <a:rPr lang="es-ES" sz="1000"/>
                        <a:t> got a post by </a:t>
                      </a:r>
                      <a:r>
                        <a:rPr lang="es-ES" sz="1000" b="1"/>
                        <a:t>Gianina Ferronato - 2017-05-11 18:19:34</a:t>
                      </a:r>
                      <a:r>
                        <a:rPr lang="es-ES" sz="1000"/>
                        <a:t>
Hola! Quería consultarles para poder ir al Harrison Speakeasy porque en la edición anterior de bacoctel entre con reserva previa solo porque era parte del evento. Este año no permiten ingresar como parte del bacoctel, eso es correcto?</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2159925433"/>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16321753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Questions Table</a:t>
            </a:r>
          </a:p>
        </p:txBody>
      </p:sp>
      <p:graphicFrame>
        <p:nvGraphicFramePr>
          <p:cNvPr id="5" name="Table Placeholder 4"/>
          <p:cNvGraphicFramePr>
            <a:graphicFrameLocks noGrp="1"/>
          </p:cNvGraphicFramePr>
          <p:nvPr>
            <p:ph type="tbl" sz="quarter" idx="13"/>
            <p:extLst>
              <p:ext uri="{D42A27DB-BD31-4B8C-83A1-F6EECF244321}">
                <p14:modId xmlns:p14="http://schemas.microsoft.com/office/powerpoint/2010/main" val="25562178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0590898"/>
                    </a:ext>
                  </a:extLst>
                </a:gridCol>
                <a:gridCol w="1645920">
                  <a:extLst>
                    <a:ext uri="{9D8B030D-6E8A-4147-A177-3AD203B41FA5}">
                      <a16:colId xmlns:a16="http://schemas.microsoft.com/office/drawing/2014/main" val="2242598099"/>
                    </a:ext>
                  </a:extLst>
                </a:gridCol>
                <a:gridCol w="822960">
                  <a:extLst>
                    <a:ext uri="{9D8B030D-6E8A-4147-A177-3AD203B41FA5}">
                      <a16:colId xmlns:a16="http://schemas.microsoft.com/office/drawing/2014/main" val="975684625"/>
                    </a:ext>
                  </a:extLst>
                </a:gridCol>
                <a:gridCol w="822960">
                  <a:extLst>
                    <a:ext uri="{9D8B030D-6E8A-4147-A177-3AD203B41FA5}">
                      <a16:colId xmlns:a16="http://schemas.microsoft.com/office/drawing/2014/main" val="2480828323"/>
                    </a:ext>
                  </a:extLst>
                </a:gridCol>
                <a:gridCol w="822960">
                  <a:extLst>
                    <a:ext uri="{9D8B030D-6E8A-4147-A177-3AD203B41FA5}">
                      <a16:colId xmlns:a16="http://schemas.microsoft.com/office/drawing/2014/main" val="2789356771"/>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3092930947"/>
                  </a:ext>
                </a:extLst>
              </a:tr>
              <a:tr h="370840">
                <a:tc>
                  <a:txBody>
                    <a:bodyPr/>
                    <a:lstStyle/>
                    <a:p>
                      <a:r>
                        <a:rPr lang="es-ES" sz="1000" b="1"/>
                        <a:t>BACóctel</a:t>
                      </a:r>
                      <a:r>
                        <a:rPr lang="es-ES" sz="1000"/>
                        <a:t> was asked by </a:t>
                      </a:r>
                      <a:r>
                        <a:rPr lang="es-ES" sz="1000" b="1"/>
                        <a:t>Agustin Sosa - 2017-05-20 21:37:51</a:t>
                      </a:r>
                      <a:r>
                        <a:rPr lang="es-ES" sz="1000"/>
                        <a:t>
Alguien tiene dos entradas?</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016630654"/>
                  </a:ext>
                </a:extLst>
              </a:tr>
              <a:tr h="370840">
                <a:tc>
                  <a:txBody>
                    <a:bodyPr/>
                    <a:lstStyle/>
                    <a:p>
                      <a:r>
                        <a:rPr lang="es-ES" sz="1000" b="1"/>
                        <a:t>BACóctel</a:t>
                      </a:r>
                      <a:r>
                        <a:rPr lang="es-ES" sz="1000"/>
                        <a:t> was asked by </a:t>
                      </a:r>
                      <a:r>
                        <a:rPr lang="es-ES" sz="1000" b="1"/>
                        <a:t>Gianina Ferronato - 2017-05-11 18:19:34</a:t>
                      </a:r>
                      <a:r>
                        <a:rPr lang="es-ES" sz="1000"/>
                        <a:t>
Hola! Quería consultarles para poder ir al Harrison Speakeasy porque en la edición anterior de bacoctel entre con reserva previa solo porque era parte del evento. Este año no permiten ingresar como parte del bacoctel, eso es correcto?</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314881714"/>
                  </a:ext>
                </a:extLst>
              </a:tr>
            </a:tbl>
          </a:graphicData>
        </a:graphic>
      </p:graphicFrame>
      <p:sp>
        <p:nvSpPr>
          <p:cNvPr id="4" name="Text Placeholder 3"/>
          <p:cNvSpPr>
            <a:spLocks noGrp="1"/>
          </p:cNvSpPr>
          <p:nvPr>
            <p:ph type="body" sz="quarter" idx="14"/>
          </p:nvPr>
        </p:nvSpPr>
        <p:spPr/>
        <p:txBody>
          <a:bodyPr/>
          <a:lstStyle/>
          <a:p>
            <a:r>
              <a:rPr lang="en-US"/>
              <a:t>05/11/2017 - 05/23/2017</a:t>
            </a:r>
          </a:p>
        </p:txBody>
      </p:sp>
    </p:spTree>
    <p:extLst>
      <p:ext uri="{BB962C8B-B14F-4D97-AF65-F5344CB8AC3E}">
        <p14:creationId xmlns:p14="http://schemas.microsoft.com/office/powerpoint/2010/main" val="308506061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Facebook Response Times</a:t>
            </a:r>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9116643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05/11/2017 - 05/23/2017</a:t>
            </a:r>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13723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970</Words>
  <Application>Microsoft Office PowerPoint</Application>
  <PresentationFormat>On-screen Show (4:3)</PresentationFormat>
  <Paragraphs>487</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Reporte Facebook</vt:lpstr>
      <vt:lpstr>Facebook Key Metrics Table</vt:lpstr>
      <vt:lpstr>Facebook Fans Total</vt:lpstr>
      <vt:lpstr>Facebook Fans Change Per Weekday</vt:lpstr>
      <vt:lpstr>Facebook Key Metrics Radar</vt:lpstr>
      <vt:lpstr>Facebook Fans Change</vt:lpstr>
      <vt:lpstr>Facebook Interaction Rate By Weekday</vt:lpstr>
      <vt:lpstr>Facebook Own Posts</vt:lpstr>
      <vt:lpstr>Facebook Own Posts Table - 1 of 10</vt:lpstr>
      <vt:lpstr>Facebook Own Posts Table - 2 of 10</vt:lpstr>
      <vt:lpstr>Facebook Own Posts Table - 3 of 10</vt:lpstr>
      <vt:lpstr>Facebook Own Posts Table - 4 of 10</vt:lpstr>
      <vt:lpstr>Facebook Own Posts Table - 5 of 10</vt:lpstr>
      <vt:lpstr>Facebook Own Posts Table - 6 of 10</vt:lpstr>
      <vt:lpstr>Facebook Own Posts Table - 7 of 10</vt:lpstr>
      <vt:lpstr>Facebook Own Posts Table - 8 of 10</vt:lpstr>
      <vt:lpstr>Facebook Own Posts Table - 9 of 10</vt:lpstr>
      <vt:lpstr>Facebook Own Posts Table - 10 of 10</vt:lpstr>
      <vt:lpstr>Facebook Own Posts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2017-05-24T12:17:37Z</dcterms:created>
  <dcterms:modified xsi:type="dcterms:W3CDTF">2017-05-24T12:18:28Z</dcterms:modified>
</cp:coreProperties>
</file>