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80" r:id="rId23"/>
    <p:sldId id="281" r:id="rId24"/>
    <p:sldId id="282" r:id="rId25"/>
    <p:sldId id="284" r:id="rId26"/>
    <p:sldId id="285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@BAcoctel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5449</c:v>
                </c:pt>
                <c:pt idx="1">
                  <c:v>5453</c:v>
                </c:pt>
                <c:pt idx="2">
                  <c:v>5469</c:v>
                </c:pt>
                <c:pt idx="3">
                  <c:v>5491</c:v>
                </c:pt>
                <c:pt idx="4">
                  <c:v>5517</c:v>
                </c:pt>
                <c:pt idx="5">
                  <c:v>5553</c:v>
                </c:pt>
                <c:pt idx="6">
                  <c:v>5574</c:v>
                </c:pt>
                <c:pt idx="7">
                  <c:v>5593</c:v>
                </c:pt>
                <c:pt idx="8">
                  <c:v>5604</c:v>
                </c:pt>
                <c:pt idx="9">
                  <c:v>5611</c:v>
                </c:pt>
                <c:pt idx="10">
                  <c:v>5623</c:v>
                </c:pt>
                <c:pt idx="11">
                  <c:v>5636</c:v>
                </c:pt>
                <c:pt idx="12">
                  <c:v>5638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407-492D-B3BD-FB89B2FB04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2144288"/>
        <c:axId val="262144616"/>
      </c:lineChart>
      <c:dateAx>
        <c:axId val="262144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144616"/>
        <c:crosses val="autoZero"/>
        <c:auto val="1"/>
        <c:lblOffset val="100"/>
        <c:baseTimeUnit val="days"/>
      </c:dateAx>
      <c:valAx>
        <c:axId val="262144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144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@BAcoctel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35-48B9-8DEB-AB70972AB4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5809464"/>
        <c:axId val="265809792"/>
      </c:radarChart>
      <c:catAx>
        <c:axId val="265809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809792"/>
        <c:crosses val="autoZero"/>
        <c:auto val="1"/>
        <c:lblAlgn val="ctr"/>
        <c:lblOffset val="100"/>
        <c:noMultiLvlLbl val="0"/>
      </c:catAx>
      <c:valAx>
        <c:axId val="265809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809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@BAcoctel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1">
                  <c:v>4</c:v>
                </c:pt>
                <c:pt idx="2">
                  <c:v>16</c:v>
                </c:pt>
                <c:pt idx="3">
                  <c:v>22</c:v>
                </c:pt>
                <c:pt idx="4">
                  <c:v>26</c:v>
                </c:pt>
                <c:pt idx="5">
                  <c:v>36</c:v>
                </c:pt>
                <c:pt idx="6">
                  <c:v>21</c:v>
                </c:pt>
                <c:pt idx="7">
                  <c:v>19</c:v>
                </c:pt>
                <c:pt idx="8">
                  <c:v>11</c:v>
                </c:pt>
                <c:pt idx="9">
                  <c:v>7</c:v>
                </c:pt>
                <c:pt idx="10">
                  <c:v>12</c:v>
                </c:pt>
                <c:pt idx="11">
                  <c:v>13</c:v>
                </c:pt>
                <c:pt idx="12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C6-4AE6-8F6A-3AAEE0D856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8260424"/>
        <c:axId val="268254848"/>
      </c:lineChart>
      <c:dateAx>
        <c:axId val="268260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254848"/>
        <c:crosses val="autoZero"/>
        <c:auto val="1"/>
        <c:lblOffset val="100"/>
        <c:baseTimeUnit val="days"/>
      </c:dateAx>
      <c:valAx>
        <c:axId val="268254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260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@BAcoctel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20</c:v>
                </c:pt>
                <c:pt idx="1">
                  <c:v>19</c:v>
                </c:pt>
                <c:pt idx="2">
                  <c:v>21</c:v>
                </c:pt>
                <c:pt idx="3">
                  <c:v>19</c:v>
                </c:pt>
                <c:pt idx="4">
                  <c:v>8</c:v>
                </c:pt>
                <c:pt idx="5">
                  <c:v>12</c:v>
                </c:pt>
                <c:pt idx="6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60-41E3-B696-5E24B2F531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8258456"/>
        <c:axId val="268258784"/>
      </c:barChart>
      <c:catAx>
        <c:axId val="268258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258784"/>
        <c:crosses val="autoZero"/>
        <c:auto val="1"/>
        <c:lblAlgn val="ctr"/>
        <c:lblOffset val="100"/>
        <c:noMultiLvlLbl val="0"/>
      </c:catAx>
      <c:valAx>
        <c:axId val="268258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258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@BAcoctel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4</c:v>
                </c:pt>
                <c:pt idx="1">
                  <c:v>4</c:v>
                </c:pt>
                <c:pt idx="2">
                  <c:v>6</c:v>
                </c:pt>
                <c:pt idx="3">
                  <c:v>11</c:v>
                </c:pt>
                <c:pt idx="4">
                  <c:v>21</c:v>
                </c:pt>
                <c:pt idx="5">
                  <c:v>21</c:v>
                </c:pt>
                <c:pt idx="6">
                  <c:v>29</c:v>
                </c:pt>
                <c:pt idx="7">
                  <c:v>20</c:v>
                </c:pt>
                <c:pt idx="8">
                  <c:v>19</c:v>
                </c:pt>
                <c:pt idx="9">
                  <c:v>8</c:v>
                </c:pt>
                <c:pt idx="10">
                  <c:v>16</c:v>
                </c:pt>
                <c:pt idx="11">
                  <c:v>18</c:v>
                </c:pt>
                <c:pt idx="12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A8F-4ED5-A28C-9DF38C011E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6837080"/>
        <c:axId val="266840360"/>
      </c:lineChart>
      <c:dateAx>
        <c:axId val="2668370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840360"/>
        <c:crosses val="autoZero"/>
        <c:auto val="1"/>
        <c:lblOffset val="100"/>
        <c:baseTimeUnit val="days"/>
      </c:dateAx>
      <c:valAx>
        <c:axId val="266840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837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@BAcoctel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3B-492F-9799-4EAFFC98F8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@BAcoctel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33B-492F-9799-4EAFFC98F8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6834456"/>
        <c:axId val="266839376"/>
      </c:barChart>
      <c:catAx>
        <c:axId val="266834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839376"/>
        <c:crosses val="autoZero"/>
        <c:auto val="1"/>
        <c:lblAlgn val="ctr"/>
        <c:lblOffset val="100"/>
        <c:noMultiLvlLbl val="0"/>
      </c:catAx>
      <c:valAx>
        <c:axId val="266839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834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@BAcoctel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39</c:v>
                </c:pt>
                <c:pt idx="1">
                  <c:v>24</c:v>
                </c:pt>
                <c:pt idx="2">
                  <c:v>29</c:v>
                </c:pt>
                <c:pt idx="3">
                  <c:v>24</c:v>
                </c:pt>
                <c:pt idx="4">
                  <c:v>23</c:v>
                </c:pt>
                <c:pt idx="5">
                  <c:v>14</c:v>
                </c:pt>
                <c:pt idx="6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D5-44B0-B309-B9F225F8BF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2879608"/>
        <c:axId val="232886496"/>
      </c:barChart>
      <c:catAx>
        <c:axId val="232879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886496"/>
        <c:crosses val="autoZero"/>
        <c:auto val="1"/>
        <c:lblAlgn val="ctr"/>
        <c:lblOffset val="100"/>
        <c:noMultiLvlLbl val="0"/>
      </c:catAx>
      <c:valAx>
        <c:axId val="232886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879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@BAcoctel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0.18780906386896001</c:v>
                </c:pt>
                <c:pt idx="1">
                  <c:v>0.21799266341932999</c:v>
                </c:pt>
                <c:pt idx="2">
                  <c:v>0.16485533167026001</c:v>
                </c:pt>
                <c:pt idx="3">
                  <c:v>0.18266281796861</c:v>
                </c:pt>
                <c:pt idx="4">
                  <c:v>0.13569798178666001</c:v>
                </c:pt>
                <c:pt idx="5">
                  <c:v>0.32602252519265001</c:v>
                </c:pt>
                <c:pt idx="6">
                  <c:v>0.21314838201000999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D0-4CA0-A0F9-7554DFAF1C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2883872"/>
        <c:axId val="232886168"/>
      </c:barChart>
      <c:catAx>
        <c:axId val="232883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886168"/>
        <c:crosses val="autoZero"/>
        <c:auto val="1"/>
        <c:lblAlgn val="ctr"/>
        <c:lblOffset val="100"/>
        <c:noMultiLvlLbl val="0"/>
      </c:catAx>
      <c:valAx>
        <c:axId val="232886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883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@BAcoctel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5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4</c:v>
                </c:pt>
                <c:pt idx="11">
                  <c:v>13</c:v>
                </c:pt>
                <c:pt idx="12">
                  <c:v>9</c:v>
                </c:pt>
                <c:pt idx="13">
                  <c:v>8</c:v>
                </c:pt>
                <c:pt idx="14">
                  <c:v>12</c:v>
                </c:pt>
                <c:pt idx="15">
                  <c:v>15</c:v>
                </c:pt>
                <c:pt idx="16">
                  <c:v>22</c:v>
                </c:pt>
                <c:pt idx="17">
                  <c:v>18</c:v>
                </c:pt>
                <c:pt idx="18">
                  <c:v>12</c:v>
                </c:pt>
                <c:pt idx="19">
                  <c:v>15</c:v>
                </c:pt>
                <c:pt idx="20">
                  <c:v>18</c:v>
                </c:pt>
                <c:pt idx="21">
                  <c:v>12</c:v>
                </c:pt>
                <c:pt idx="22">
                  <c:v>9</c:v>
                </c:pt>
                <c:pt idx="23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53A-4126-AE94-D0D05D95C4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2855720"/>
        <c:axId val="262145600"/>
      </c:lineChart>
      <c:catAx>
        <c:axId val="232855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145600"/>
        <c:crosses val="autoZero"/>
        <c:auto val="1"/>
        <c:lblAlgn val="ctr"/>
        <c:lblOffset val="100"/>
        <c:noMultiLvlLbl val="0"/>
      </c:catAx>
      <c:valAx>
        <c:axId val="262145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855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@BAcoctel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0.11906909615732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0.50514162006134</c:v>
                </c:pt>
                <c:pt idx="10">
                  <c:v>8.5693667688977002E-2</c:v>
                </c:pt>
                <c:pt idx="11">
                  <c:v>0.1318364118292</c:v>
                </c:pt>
                <c:pt idx="12">
                  <c:v>0.31070218694249002</c:v>
                </c:pt>
                <c:pt idx="13">
                  <c:v>0.13530579108786001</c:v>
                </c:pt>
                <c:pt idx="14">
                  <c:v>0.16838054002045</c:v>
                </c:pt>
                <c:pt idx="15">
                  <c:v>0.14793433158939001</c:v>
                </c:pt>
                <c:pt idx="16">
                  <c:v>0.18614796713299001</c:v>
                </c:pt>
                <c:pt idx="17">
                  <c:v>0.28464329384408998</c:v>
                </c:pt>
                <c:pt idx="18">
                  <c:v>0.14131938180286999</c:v>
                </c:pt>
                <c:pt idx="19">
                  <c:v>0.23092188345660999</c:v>
                </c:pt>
                <c:pt idx="20">
                  <c:v>0.18241225168882</c:v>
                </c:pt>
                <c:pt idx="21">
                  <c:v>0.27361837753322998</c:v>
                </c:pt>
                <c:pt idx="22">
                  <c:v>0.14232164692204</c:v>
                </c:pt>
                <c:pt idx="23">
                  <c:v>0.2371072910492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622-464E-97C9-9D1CF46D59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737864"/>
        <c:axId val="273731304"/>
      </c:lineChart>
      <c:catAx>
        <c:axId val="273737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731304"/>
        <c:crosses val="autoZero"/>
        <c:auto val="1"/>
        <c:lblAlgn val="ctr"/>
        <c:lblOffset val="100"/>
        <c:noMultiLvlLbl val="0"/>
      </c:catAx>
      <c:valAx>
        <c:axId val="273731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737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@BAcoctel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19</c:v>
                </c:pt>
                <c:pt idx="1">
                  <c:v>48</c:v>
                </c:pt>
                <c:pt idx="2">
                  <c:v>75</c:v>
                </c:pt>
                <c:pt idx="3">
                  <c:v>88</c:v>
                </c:pt>
                <c:pt idx="4">
                  <c:v>67</c:v>
                </c:pt>
                <c:pt idx="5">
                  <c:v>97</c:v>
                </c:pt>
                <c:pt idx="6">
                  <c:v>94</c:v>
                </c:pt>
                <c:pt idx="7">
                  <c:v>85</c:v>
                </c:pt>
                <c:pt idx="8">
                  <c:v>59</c:v>
                </c:pt>
                <c:pt idx="9">
                  <c:v>58</c:v>
                </c:pt>
                <c:pt idx="10">
                  <c:v>26</c:v>
                </c:pt>
                <c:pt idx="11">
                  <c:v>7</c:v>
                </c:pt>
                <c:pt idx="12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EA6-4059-AC84-5F56B658CE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9248760"/>
        <c:axId val="349249088"/>
      </c:lineChart>
      <c:dateAx>
        <c:axId val="3492487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249088"/>
        <c:crosses val="autoZero"/>
        <c:auto val="1"/>
        <c:lblOffset val="100"/>
        <c:baseTimeUnit val="days"/>
      </c:dateAx>
      <c:valAx>
        <c:axId val="349249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248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@BAcoctel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EC-49D2-9474-8BFEBDF0F1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7741160"/>
        <c:axId val="367741488"/>
      </c:barChart>
      <c:catAx>
        <c:axId val="367741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741488"/>
        <c:crosses val="autoZero"/>
        <c:auto val="1"/>
        <c:lblAlgn val="ctr"/>
        <c:lblOffset val="100"/>
        <c:noMultiLvlLbl val="0"/>
      </c:catAx>
      <c:valAx>
        <c:axId val="367741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741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198337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055564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05/11/2017 - 05/23/2017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623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93146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1835741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01190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907360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95851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40310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83854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77752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38465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4300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60208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99615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98271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33647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22054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7436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@BAcoctel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15231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05/11/2017 - 05/23/2017</a:t>
            </a:r>
          </a:p>
        </p:txBody>
      </p:sp>
    </p:spTree>
    <p:extLst>
      <p:ext uri="{BB962C8B-B14F-4D97-AF65-F5344CB8AC3E}">
        <p14:creationId xmlns:p14="http://schemas.microsoft.com/office/powerpoint/2010/main" val="4058862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061401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05/11/2017 - 05/23/2017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91334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918831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05/11/2017 - 05/23/2017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8972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970932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05/11/2017 - 05/23/2017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9095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992418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05/11/2017 - 05/23/2017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35416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620467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05/11/2017 - 05/23/2017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0942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765219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05/11/2017 - 05/23/2017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6304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961091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05/11/2017 - 05/23/2017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92446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867702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05/11/2017 - 05/23/2017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35844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728875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05/11/2017 - 05/23/2017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282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06874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8179901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0962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52204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90647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58942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4916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3088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 - 2017-05-20 17:30:17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 barras son el corazón de la #SemanaDeLaCocteleria. Armate un recorrido y salí a descubrir cócteles esta noche! https://t.co/Abvqa6yRMr https://t.co/VFqrqspwe7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0.7129%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1602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 - 2017-05-15 12:34:44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Sánguche de salchicha parrillera con provoleta, huevo frito y papas ($250)  ó tres empanadas de cordero ($150), más trago especial del día. https://t.co/JjgCiA2gro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1.3776%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793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 - 2017-05-16 07:57:12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@luxury: The next global cocktail trend is brewing in Buenos Aires https://t.co/VEfz5HbN56 https://t.co/nqUDwZS3V1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9310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 - 2017-05-12 20:35:23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@IBMArgentina: Martes 🗓
@capitanintriga ❓
Los Galgos 🍸
Algoritmos 🤓
Cocteles 🍹
Watson 💡
¡Todavía quedan lugares! 😃
+ Info 👇
https://t.co…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02334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05/11/2017 - 05/23/2017</a:t>
            </a:r>
          </a:p>
        </p:txBody>
      </p:sp>
    </p:spTree>
    <p:extLst>
      <p:ext uri="{BB962C8B-B14F-4D97-AF65-F5344CB8AC3E}">
        <p14:creationId xmlns:p14="http://schemas.microsoft.com/office/powerpoint/2010/main" val="23608106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07876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4058086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42766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09228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80836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95313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26596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321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 - 2017-05-14 14:04:26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@CampariARG: Gran Mentor: Campari, ron añejo, vermut bianco, soda de pomelo y eucalipto en @italiancoresf. @BAcoctel https://t.co/BMsqd4…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198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 - 2017-05-14 12:51:19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@CampariARG: No se hace. Se prepara. @sebasatienza ahora en @italiancoresf 🍹@BAcoctel https://t.co/fVteI34XCA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4106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 - 2017-05-18 19:47:49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Hay equipo en @BelushiBar! @CarpanoArg presenta su masterclass sobre el vino aromatizado y el origen del vermouth. https://t.co/9Nkikrm7K8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0.5543%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584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 - 2017-05-15 13:15:12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@zooedipo: Solo por hoy 2 platos y 2 tragos especiales para #SemanaDeLaCostelería de la mano de @BAcoctel, anoten:
(Reservas a peronevap…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3784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 - 2017-05-18 12:42:56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cita es en #ElEstudio de Los @LosGalgosBar, con Rodrigo Aberastegui al piano y @LucasRothsc en la barra. https://t.co/v0a3v6vkXN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0.4291%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745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 - 2017-05-22 21:53:27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junio llega #NegroniWeek, buenos cócteles por una buena causa. Atención bartenders y bares: está abierta la inscripción para participar. https://t.co/JPilastt1o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10814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05/11/2017 - 05/23/2017</a:t>
            </a:r>
          </a:p>
        </p:txBody>
      </p:sp>
    </p:spTree>
    <p:extLst>
      <p:ext uri="{BB962C8B-B14F-4D97-AF65-F5344CB8AC3E}">
        <p14:creationId xmlns:p14="http://schemas.microsoft.com/office/powerpoint/2010/main" val="35376342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50084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0708592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08569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44685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88541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29367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31333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341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 - 2017-05-19 18:28:54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@aguscamps: Cruza de @Muza5k y @BAcoctel con @Fedecuco a la cabeza. Que más se puede pedir para un sábado al mediodía? https://t.co/xyXD…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0300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 - 2017-05-14 13:59:17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@drinksnthecity: Genial apertura de la mejor semana del año 🍸@BAcoctel #SemanaDeLaCocteleria https://t.co/GosrpbrTtS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5014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 - 2017-05-18 01:10:36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@joefernandezok: Con la genia de @SabriLamas en @lacallebar tomando tragos increíbles con #GinMare en la semana de la coctelería @BAcoct…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084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 - 2017-05-13 20:14:23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Así arrancanca parte del equipo de @BAcoctel la tercera edición de la #SemanaDeLaCocteleria! https://t.co/fltEB3KU6w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0.8411%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2061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 - 2017-05-20 09:10:24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@LANACION: Una noche entre graffitis y tragos https://t.co/bVcmDBkIUf https://t.co/IPHAjGCa1R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3369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 - 2017-05-18 19:12:13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Martín Bruno y el equipo de @EterClubBar listos para la cata de ron y chocolate de Havana Club! https://t.co/lKUJjha4n7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0.3397%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57045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05/11/2017 - 05/23/2017</a:t>
            </a:r>
          </a:p>
        </p:txBody>
      </p:sp>
    </p:spTree>
    <p:extLst>
      <p:ext uri="{BB962C8B-B14F-4D97-AF65-F5344CB8AC3E}">
        <p14:creationId xmlns:p14="http://schemas.microsoft.com/office/powerpoint/2010/main" val="40313612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91269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6361395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98865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05939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83510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80580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21916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4121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 - 2017-05-18 12:58:49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@LenoIndustries: Aprovechando el @BAcoctel conocí Presidente Bar y probé el Castelar, el trago más rico en mucho tiempo! Un crack @soyel…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5090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 - 2017-05-15 21:20:52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#ComunidadBAC está probando en exclusiva un nuevo licor que pronto se sumará al portfolio de #GoldenAge. Misterio! https://t.co/Hig0ofgcET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0.3263%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3761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 - 2017-05-21 17:57:29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⚡️ “Instantáneas de la #SemanaDeLaCocteleria”
https://t.co/DbrcdC0hXJ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471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 - 2017-05-22 16:08:02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Una presentación épica de @IgnaMaggio_ al ritmo de Muse. #WorldClassArg https://t.co/kwwiGuRerX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2815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 - 2017-05-12 22:18:47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@juanlucianiok: Todo listo en @BelushiBar para celebrar una nueva #SemanaDeLaCocteleria. 18/5 con @javiercapilla y @MartinNeomart https:…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298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 - 2017-05-15 11:04:32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@Fedecuco: Hoy en @Verneclub les cuento la historia de este señor, el responsable de que hoy sigamos tomando Old Fashioned. @OldFWeek @B…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243137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05/11/2017 - 05/23/2017</a:t>
            </a:r>
          </a:p>
        </p:txBody>
      </p:sp>
    </p:spTree>
    <p:extLst>
      <p:ext uri="{BB962C8B-B14F-4D97-AF65-F5344CB8AC3E}">
        <p14:creationId xmlns:p14="http://schemas.microsoft.com/office/powerpoint/2010/main" val="2118217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02903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500267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26916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23140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89057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2514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97607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438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 - 2017-05-12 19:53:45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@LosGalgosBar: ¡Fin del misterio! Mañana quedará oficialmente inaugurado El Estudio. 87 años después, vas a conocer la otra cara de @Los…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281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 - 2017-05-21 17:14:23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Bebimos, aprendimos, charlamos, comimos, volvimos a beber, todo en un permanente clima de alegría. https://t.co/z6DRY0JRch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0929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 - 2017-05-20 21:37:41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todos los males hay una #SantaCura. La #SemanaDeLaCocteleria se despide con Jägermeister en Boticario https://t.co/ySR7v7Zpqj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0.4812%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140372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05/11/2017 - 05/23/2017</a:t>
            </a:r>
          </a:p>
        </p:txBody>
      </p:sp>
    </p:spTree>
    <p:extLst>
      <p:ext uri="{BB962C8B-B14F-4D97-AF65-F5344CB8AC3E}">
        <p14:creationId xmlns:p14="http://schemas.microsoft.com/office/powerpoint/2010/main" val="5566176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01363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05/11/2017 - 05/23/2017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6235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16349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02507347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172824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38160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54379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534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@aguscamps - 2017-05-19 17:48:44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Cruza de @Muza5k y @BAcoctel con @Fedecuco a la cabeza. Que más se puede pedir para un sábado al mediodía? https://t.co/xyXDiDLQI6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221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@CampariARG - 2017-05-14 14:02:19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Gran Mentor: Campari, ron añejo, vermut bianco, soda de pomelo y eucalipto en @italiancoresf. @BAcoctel https://t.co/BMsqd4s9g9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05/14/2017 17:05:04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7265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@BarDuarte_ - 2017-05-11 15:04:40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Exclusividad @BAcoctel y @CinzanoArg.
El miércoles 17 prepararemos el trago #CitaEnLaPiazza. Los primeros 100 van c… https://t.co/uEeKlOQHwj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05/15/2017 19:11:33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633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@IBMArgentina - 2017-05-16 20:36:19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trago con wasabi preparado por @lucasrothsc creado por #Watson 👏🏻¡Gracias @bacoctel por invitarnos a participar!… https://t.co/5YtieQFNff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5081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@zooedipo - 2017-05-15 12:47:39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Solo por hoy 2 platos y 2 tragos especiales para #SemanaDeLaCostelería de la mano de @BAcoctel, anoten:
(Reservas a… https://t.co/jqTfCZzA0L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3602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@Fedecuco - 2017-05-13 20:00:29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Nicaragua 4346 la dirección de @Suspiriabar somos parte de @BAcoctel https://t.co/BgwC3h0ND3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05/15/2017 15:20:45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894913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05/11/2017 - 05/23/2017</a:t>
            </a:r>
          </a:p>
        </p:txBody>
      </p:sp>
    </p:spTree>
    <p:extLst>
      <p:ext uri="{BB962C8B-B14F-4D97-AF65-F5344CB8AC3E}">
        <p14:creationId xmlns:p14="http://schemas.microsoft.com/office/powerpoint/2010/main" val="42303343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55384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63580396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686490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86289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69166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534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@BuenosBaresARG - 2017-05-15 19:29:02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cupos agotados da comienzo la clase de #OldFashioned by @Fedecuco en @Verneclub #SemanaDeLaCocteleria @BAcoctel… https://t.co/ZLFWOQcx1m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05/16/2017 01:06:48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4506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@Suspiriabar - 2017-05-20 20:16:50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Ultimo día de @BAcoctel . Esta noche se despide la #SemanaDeLaCocteleria  a lo grande. https://t.co/nG9RF29qHT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2678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@FANelprograma - 2017-05-14 18:28:39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Esta semana comienza el @BAcoctel y estamos hablando con @rgreich que nos cuenta de que se trata. https://t.co/EBNYgKsgu1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4724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@Fedecuco - 2017-05-17 12:14:24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la puerta de la TV publica en un rato @cocinerosarg con @rgreich para hablar de @BACoctel mi camisa obvio… https://t.co/Nms5BhSVn8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05/17/2017 15:18:42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3904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@CampariARG - 2017-05-14 12:35:53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 se hace. Se prepara. @sebasatienza ahora en @italiancoresf 🍹@BAcoctel https://t.co/fVteI34XCA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05/14/2017 17:05:04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9555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@Fedecuco - 2017-05-11 16:04:33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emocionadisimo porque mis dos bares Kraken y redroom son parte de @BAcoctel . @Suspiriabar @Verneclub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05/11/2017 19:15:46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3911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@GarciaFernandoJ - 2017-05-17 23:01:01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Charla "El arte de la Cocteleria" por German Lacanna @cloporto en @Suspiriabar en la #SemanaDeLaCocteleria @BAcoctel https://t.co/x7uuMHUxrX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69390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05/11/2017 - 05/23/2017</a:t>
            </a:r>
          </a:p>
        </p:txBody>
      </p:sp>
    </p:spTree>
    <p:extLst>
      <p:ext uri="{BB962C8B-B14F-4D97-AF65-F5344CB8AC3E}">
        <p14:creationId xmlns:p14="http://schemas.microsoft.com/office/powerpoint/2010/main" val="15618723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02081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74953903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647752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46184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36357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9086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@Fedecuco - 2017-05-12 12:45:36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 charla de @BAcoctel esta sold-out, pero todavía hay lugar en la de mi socio @cloporto en @Suspiriabar Anotate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05/15/2017 15:20:45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973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@LenoIndustries - 2017-05-18 12:39:48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Aprovechando el @BAcoctel conocí Presidente Bar y probé el Castelar, el trago más rico en mucho tiempo! Un crack… https://t.co/IQBhu89JkC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4818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@Fedecuco - 2017-05-12 11:34:23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 te quiero enamorar pero durante @BAcoctel estos son mis menúes https://t.co/HBJbIPdDfU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05/15/2017 15:20:45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1596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@ezebarman - 2017-05-19 21:15:43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@BAcoctel #SemanaDeLaCocteleria #ComunidadBAC #BAcoctel #suspiriaresplendoris  #Bartender #Buenosairescoctel… https://t.co/1hmVHuVyRD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9757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@BuenosBaresARG - 2017-05-19 23:55:56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Evento @Jagermeister_AR en @shoutbandd en en el marco de la #SemanaDeLaCocteleria @BAcoctel https://t.co/953HmXY4Kq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169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@INFOgourmetok - 2017-05-18 10:45:15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#BuenJueves No te pierdas estas propuestas especiales de @Anasagasti_BA y @CasaCruzrest para @BAcoctel ►… https://t.co/LruKJFsHeJ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642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@CampariARG - 2017-05-17 21:07:07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Tomate un Negroni: Campari, gin, vermut dry, agua de tomates por @sebasatienza en el marco de @bacoctel.… https://t.co/71frfbQvXn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05/23/2017 23:16:53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544145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05/11/2017 - 05/23/2017</a:t>
            </a:r>
          </a:p>
        </p:txBody>
      </p:sp>
    </p:spTree>
    <p:extLst>
      <p:ext uri="{BB962C8B-B14F-4D97-AF65-F5344CB8AC3E}">
        <p14:creationId xmlns:p14="http://schemas.microsoft.com/office/powerpoint/2010/main" val="20335225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77451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030278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97261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711004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878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@Fedecuco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 (164)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2323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@marjuvilla66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 (110)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156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@ultraredondo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 (51)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77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@gi_sil5536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 (45)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228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@AiresdeBares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 (40)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790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@Suspiriabar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 (39)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7622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@shoutbandd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33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@rgreich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4521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@Drink_Me_Blog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9765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@BuenosBaresARG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23553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05/11/2017 - 05/23/2017</a:t>
            </a:r>
          </a:p>
        </p:txBody>
      </p:sp>
    </p:spTree>
    <p:extLst>
      <p:ext uri="{BB962C8B-B14F-4D97-AF65-F5344CB8AC3E}">
        <p14:creationId xmlns:p14="http://schemas.microsoft.com/office/powerpoint/2010/main" val="21752482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33902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369042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9773256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431253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072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@Verneclub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8887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@alecnogros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7478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@BarDuarte_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8938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@pipiruny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4263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@DoppelBar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224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@CinzanoArg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961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@cloporto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1449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@Panton2701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431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@GarciaFernandoJ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8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@OliveriGabriel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50663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05/11/2017 - 05/23/2017</a:t>
            </a:r>
          </a:p>
        </p:txBody>
      </p:sp>
    </p:spTree>
    <p:extLst>
      <p:ext uri="{BB962C8B-B14F-4D97-AF65-F5344CB8AC3E}">
        <p14:creationId xmlns:p14="http://schemas.microsoft.com/office/powerpoint/2010/main" val="40416017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184313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05/11/2017 - 05/23/2017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3272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59962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96394621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177454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47463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90700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641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@Jagermeister_AR - 2017-05-21 02:28:16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Sondas con Jägermeister helado! Algún enfermo? 🤔#semanadelacocteleria #santacura @BAcoctel https://t.co/D7mAHHE6We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702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@wherelunch - 2017-05-20 20:32:16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¿Estás en Buenos Aires? Esta noche es tu última oportunidad para disfrutar de la #SemanaDeLaCocteleria @BAcoctel… https://t.co/6sxiOO4FDZ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4790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@BarDuarte_ - 2017-05-19 19:04:26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Duarte seguimos festejando la semana de la coctelería todo el finde. ¿A quién vemos hoy? @BAcoctel https://t.co/D6GU0TEf7S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6558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@florcaro10 - 2017-05-19 16:09:41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@BAcoctel Donde? y quienes? no entendi! 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765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@SheldonBar - 2017-05-17 21:53:00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¿Y si nos tomamos un trago en Sheldon? ¿Y si aprovechamos el 30% de descuento de @BAcoctel 2017? Y sí. #bacoctel… https://t.co/byIw2h1Bdt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3196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@elclubdelgin - 2017-05-16 20:10:37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la semana q hoy comienza de BA Cóctel , donde sirven el más perfecto Gin Tonic? @BAcoctel #BAC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910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@AlexKojykabuto - 2017-05-16 15:20:59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@BAcoctel NOOOOO (: sabes si hay recorridos al Bencich fines de semana o solo por eventos especiales?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05/16/2017 15:41:48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35827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05/11/2017 - 05/23/2017</a:t>
            </a:r>
          </a:p>
        </p:txBody>
      </p:sp>
    </p:spTree>
    <p:extLst>
      <p:ext uri="{BB962C8B-B14F-4D97-AF65-F5344CB8AC3E}">
        <p14:creationId xmlns:p14="http://schemas.microsoft.com/office/powerpoint/2010/main" val="38841053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93607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35842575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195264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59967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65464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178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@AlexKojykabuto - 2017-05-16 15:07:15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@BAcoctel cuándo es el evento en el Edificio Bencich? Quiero subir :)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05/16/2017 15:18:53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7052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@mariegok - 2017-05-16 12:46:01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@BAcoctel pregunta: una entrada que ya esta paga se puede transferir a otra persona? Gracias! :)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05/16/2017 12:53:07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850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@BAcoctel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@Lantos - 2017-05-15 12:18:09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¿qué hacemos hoy @BAcoctel?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53809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05/11/2017 - 05/23/2017</a:t>
            </a:r>
          </a:p>
        </p:txBody>
      </p:sp>
    </p:spTree>
    <p:extLst>
      <p:ext uri="{BB962C8B-B14F-4D97-AF65-F5344CB8AC3E}">
        <p14:creationId xmlns:p14="http://schemas.microsoft.com/office/powerpoint/2010/main" val="10356368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1282</Words>
  <Application>Microsoft Office PowerPoint</Application>
  <PresentationFormat>On-screen Show (4:3)</PresentationFormat>
  <Paragraphs>478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Calibri</vt:lpstr>
      <vt:lpstr>Arial</vt:lpstr>
      <vt:lpstr>quintly_template</vt:lpstr>
      <vt:lpstr>Reporte Twitter</vt:lpstr>
      <vt:lpstr>Twitter Followers Total</vt:lpstr>
      <vt:lpstr>Twitter Key Metrics Table</vt:lpstr>
      <vt:lpstr>Twitter Key Metrics Radar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2017-05-24T12:14:59Z</dcterms:created>
  <dcterms:modified xsi:type="dcterms:W3CDTF">2017-05-24T12:15:53Z</dcterms:modified>
</cp:coreProperties>
</file>