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215975</c:v>
                </c:pt>
                <c:pt idx="1">
                  <c:v>215968</c:v>
                </c:pt>
                <c:pt idx="2">
                  <c:v>215963</c:v>
                </c:pt>
                <c:pt idx="3">
                  <c:v>216006</c:v>
                </c:pt>
                <c:pt idx="4">
                  <c:v>216007</c:v>
                </c:pt>
                <c:pt idx="5">
                  <c:v>216008</c:v>
                </c:pt>
                <c:pt idx="6">
                  <c:v>216013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25-450B-A984-5249E8FED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840048"/>
        <c:axId val="263836440"/>
      </c:lineChart>
      <c:dateAx>
        <c:axId val="26384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36440"/>
        <c:crosses val="autoZero"/>
        <c:auto val="1"/>
        <c:lblOffset val="100"/>
        <c:baseTimeUnit val="days"/>
      </c:dateAx>
      <c:valAx>
        <c:axId val="26383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4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-7</c:v>
                </c:pt>
                <c:pt idx="1">
                  <c:v>-5</c:v>
                </c:pt>
                <c:pt idx="2">
                  <c:v>43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E8-4581-8BB5-32E51F7F3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3840704"/>
        <c:axId val="263837424"/>
      </c:barChart>
      <c:catAx>
        <c:axId val="26384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37424"/>
        <c:crosses val="autoZero"/>
        <c:auto val="1"/>
        <c:lblAlgn val="ctr"/>
        <c:lblOffset val="100"/>
        <c:noMultiLvlLbl val="0"/>
      </c:catAx>
      <c:valAx>
        <c:axId val="26383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40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B4-4F8C-828F-E2AD51332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462008"/>
        <c:axId val="265569960"/>
      </c:radarChart>
      <c:catAx>
        <c:axId val="261462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569960"/>
        <c:crosses val="autoZero"/>
        <c:auto val="1"/>
        <c:lblAlgn val="ctr"/>
        <c:lblOffset val="100"/>
        <c:noMultiLvlLbl val="0"/>
      </c:catAx>
      <c:valAx>
        <c:axId val="26556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46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66</c:v>
                </c:pt>
                <c:pt idx="1">
                  <c:v>-7</c:v>
                </c:pt>
                <c:pt idx="2">
                  <c:v>-5</c:v>
                </c:pt>
                <c:pt idx="3">
                  <c:v>43</c:v>
                </c:pt>
                <c:pt idx="4">
                  <c:v>1</c:v>
                </c:pt>
                <c:pt idx="5">
                  <c:v>1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D0-4662-9EEB-73DBAFD19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838736"/>
        <c:axId val="265468712"/>
      </c:lineChart>
      <c:dateAx>
        <c:axId val="26383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68712"/>
        <c:crosses val="autoZero"/>
        <c:auto val="1"/>
        <c:lblOffset val="100"/>
        <c:baseTimeUnit val="days"/>
      </c:dateAx>
      <c:valAx>
        <c:axId val="26546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83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0.40973360371120998</c:v>
                </c:pt>
                <c:pt idx="3">
                  <c:v>1.3117648329738E-2</c:v>
                </c:pt>
                <c:pt idx="4">
                  <c:v>1.6204153819088E-3</c:v>
                </c:pt>
                <c:pt idx="5">
                  <c:v>1.2268859320166E-2</c:v>
                </c:pt>
                <c:pt idx="6">
                  <c:v>1.1574395585062999E-2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3-45C6-80C6-8940AECC6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469040"/>
        <c:axId val="265467072"/>
      </c:barChart>
      <c:catAx>
        <c:axId val="26546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67072"/>
        <c:crosses val="autoZero"/>
        <c:auto val="1"/>
        <c:lblAlgn val="ctr"/>
        <c:lblOffset val="100"/>
        <c:noMultiLvlLbl val="0"/>
      </c:catAx>
      <c:valAx>
        <c:axId val="26546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6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AD-4D08-BA61-947098DBC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465104"/>
        <c:axId val="265465760"/>
      </c:lineChart>
      <c:dateAx>
        <c:axId val="26546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65760"/>
        <c:crosses val="autoZero"/>
        <c:auto val="1"/>
        <c:lblOffset val="100"/>
        <c:baseTimeUnit val="days"/>
      </c:dateAx>
      <c:valAx>
        <c:axId val="26546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6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5-467F-A2D4-7A6D41087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880624"/>
        <c:axId val="317886856"/>
      </c:barChart>
      <c:catAx>
        <c:axId val="31788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6856"/>
        <c:crosses val="autoZero"/>
        <c:auto val="1"/>
        <c:lblAlgn val="ctr"/>
        <c:lblOffset val="100"/>
        <c:noMultiLvlLbl val="0"/>
      </c:catAx>
      <c:valAx>
        <c:axId val="31788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DC-4FB4-9841-67481D52F3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DC-4FB4-9841-67481D52F3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DC-4FB4-9841-67481D52F3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DC-4FB4-9841-67481D52F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881936"/>
        <c:axId val="317882264"/>
      </c:barChart>
      <c:catAx>
        <c:axId val="31788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2264"/>
        <c:crosses val="autoZero"/>
        <c:auto val="1"/>
        <c:lblAlgn val="ctr"/>
        <c:lblOffset val="100"/>
        <c:noMultiLvlLbl val="0"/>
      </c:catAx>
      <c:valAx>
        <c:axId val="31788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88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4.6297582340250001E-4</c:v>
                </c:pt>
                <c:pt idx="8">
                  <c:v>2.0833912053113E-2</c:v>
                </c:pt>
                <c:pt idx="9">
                  <c:v>0</c:v>
                </c:pt>
                <c:pt idx="10">
                  <c:v>0.13765814482500999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3.8426993342407997E-2</c:v>
                </c:pt>
                <c:pt idx="20">
                  <c:v>3.7038065872200001E-3</c:v>
                </c:pt>
                <c:pt idx="21">
                  <c:v>1.1574395585062999E-2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CF-434C-8138-6278CA2F4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462608"/>
        <c:axId val="274463592"/>
      </c:lineChart>
      <c:catAx>
        <c:axId val="27446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3592"/>
        <c:crosses val="autoZero"/>
        <c:auto val="1"/>
        <c:lblAlgn val="ctr"/>
        <c:lblOffset val="100"/>
        <c:noMultiLvlLbl val="0"/>
      </c:catAx>
      <c:valAx>
        <c:axId val="27446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A7-43F8-B060-D35B6FED49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465560"/>
        <c:axId val="274458016"/>
      </c:lineChart>
      <c:catAx>
        <c:axId val="27446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58016"/>
        <c:crosses val="autoZero"/>
        <c:auto val="1"/>
        <c:lblAlgn val="ctr"/>
        <c:lblOffset val="100"/>
        <c:noMultiLvlLbl val="0"/>
      </c:catAx>
      <c:valAx>
        <c:axId val="27445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2.9628380116205999E-2</c:v>
                </c:pt>
                <c:pt idx="1">
                  <c:v>4.6294796001982E-4</c:v>
                </c:pt>
                <c:pt idx="2">
                  <c:v>0.13765048736109001</c:v>
                </c:pt>
                <c:pt idx="3">
                  <c:v>0</c:v>
                </c:pt>
                <c:pt idx="4">
                  <c:v>7.6394473150347003E-3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01-4F43-88A8-6DB4A9F9B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464248"/>
        <c:axId val="274459656"/>
      </c:barChart>
      <c:catAx>
        <c:axId val="27446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59656"/>
        <c:crosses val="autoZero"/>
        <c:auto val="1"/>
        <c:lblAlgn val="ctr"/>
        <c:lblOffset val="100"/>
        <c:noMultiLvlLbl val="0"/>
      </c:catAx>
      <c:valAx>
        <c:axId val="27445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6-449D-AD7B-F69571BFB2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96-449D-AD7B-F69571BFB2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96-449D-AD7B-F69571BFB2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96-449D-AD7B-F69571BFB2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96-449D-AD7B-F69571BFB2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96-449D-AD7B-F69571BFB2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96-449D-AD7B-F69571BFB2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Chino Navarro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96-449D-AD7B-F69571BFB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4465888"/>
        <c:axId val="274469496"/>
      </c:barChart>
      <c:catAx>
        <c:axId val="27446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9496"/>
        <c:crosses val="autoZero"/>
        <c:auto val="1"/>
        <c:lblAlgn val="ctr"/>
        <c:lblOffset val="100"/>
        <c:noMultiLvlLbl val="0"/>
      </c:catAx>
      <c:valAx>
        <c:axId val="274469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6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Chino 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F7-4F10-9A65-FC2A83CD8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198808"/>
        <c:axId val="357193560"/>
      </c:barChart>
      <c:catAx>
        <c:axId val="35719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93560"/>
        <c:crosses val="autoZero"/>
        <c:auto val="1"/>
        <c:lblAlgn val="ctr"/>
        <c:lblOffset val="100"/>
        <c:noMultiLvlLbl val="0"/>
      </c:catAx>
      <c:valAx>
        <c:axId val="35719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9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289168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621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13461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2817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1432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147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5952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9792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08722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5557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0555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5374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93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Chino 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0667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87856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379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02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5716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74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2837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7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9441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20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9671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444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160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627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222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49780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5444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670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665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289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835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952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0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5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- 2017-05-17 10:35:50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dijimos el otro día en la presentación de "Dársela En La Pera" en la Feria del Libro, hay una sociedad excluyente que empuja o induce al consumo de sustancias.
Por medio de los deportes, los jóvenes rearman vínculos, tienen un espacio de referencia, aprenden a cuidarse, están menos solos.
Pensando en eso, desde IJóvenes Pba trabajamos con grandes deportistas para que cada vez más chicos y chicas se vinculen a su práctica.
Hoy a las 16 horas, en la Parroquia Nuestra Señora de Itatí (Calle 806 N° 2255, Quilmes Oeste), Mechi Margalot dirige una clínica de hockey como parte de esta campaña de lucha contra las adicciones a través del deporte. Te esperamos.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469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69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21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65762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874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662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580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782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610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99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907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19:09:34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Brasil se cierra el círculo del golpe a Dilma Rousseff llevado adelante por Cunha y Temer. Los golpistas que impulsaron el impeachment contra la presidenta constitucional fueron descubiertos in fraganti pidiendo coimas y hoy el pueblo de Brasil les pide que se vayan.
Temer asumió la presidencia a través de un golpe institucional con el único fin de que la derecha retome el poder político, frene las reformas impulsadas por el PT e imponga una restauración liberal en Brasil.
Los grupos concentrados de Brasil y los grandes medios -sobre todo la red O Globo-, de la mano de partidos políticos como el PMDB, han puesto en marcha un monstruo que hoy los golpea y está demostrando el nivel de corrupción de esa clase política que desplazó a Dilma para frenar el avance de un proyecto popular y democrático en ese país y de una fuerza renovadora como el PT.
Estos mismos poderes se encuentran hoy gobernando la Argentina. Recordemos que fue Mauricio Macri el primer mandatario de la región que rec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1106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568497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418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89142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705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856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509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844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601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205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390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0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- 2017-05-20 08:51:26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Banfield y Berisso, simultáneamente, policías bonaerenses armados y sin identificar entraron a dos escuelas, golpeando y deteniendo estudiantes. Ni la excusa de que alguno de ellos pudiera estar alcoholizado explica o justifica una locura semejante y el riesgo que implica para la integridad de la comunidad educativa.
Mientras tanto, como respuesta a la presentación de algunos vecinos denunciando la venta de droga en la zona, una familia fue ametrallada en Ingeniero Budge ante la total pasividad policial.
Rápidos para detener y golpear chicos en las escuelas, lentos para cuidar a esos chicos y a sus familias en los barrios. Ante eso, la comunidad reacciona con reflejos que las autoridades no demuestran. Solidaridad, movilización y organización social para denunciar y frenar la violencia sobra,  lo que falta y exigimos son respuestas del Estado.
https://www.pagina12.com.ar/38779-en-plan-de-reprimir-estudiantes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63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- 2017-05-14 21:32:38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Hoy, a las 24:00 por A24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8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343742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558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7169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487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589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142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99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970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773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962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7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- 2017-05-20 20:40:52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del libro "Economía Popular" 
los desafíos del trabajo sin patrón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62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- 2017-05-19 10:44:23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85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- 2017-05-19 10:44:00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05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07:36:26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4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- 2017-05-18 07:35:06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378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1432399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428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54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078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69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0054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134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901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23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8607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07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381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053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775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19496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9249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9156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773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52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1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Casali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85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Consuelo Barros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79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Luisa De Maio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68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Armando Poblet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7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4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Sylvie B Giraud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21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Sebastian Solís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86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Maria Teresa Serao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Coronel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89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Marin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854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625035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2918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598624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6709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357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922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77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1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Luis Loustaunau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3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Mabel Ruseff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2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Thiago 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Chino Navarro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543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550280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868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604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547</Words>
  <Application>Microsoft Office PowerPoint</Application>
  <PresentationFormat>On-screen Show (4:3)</PresentationFormat>
  <Paragraphs>254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Fans Change Per Weekday</vt:lpstr>
      <vt:lpstr>Facebook Key Metrics Radar</vt:lpstr>
      <vt:lpstr>Facebook Fans Change</vt:lpstr>
      <vt:lpstr>Facebook Interaction Rate By Weekday</vt:lpstr>
      <vt:lpstr>Facebook Own Posts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2017-05-21T22:50:41Z</dcterms:created>
  <dcterms:modified xsi:type="dcterms:W3CDTF">2017-05-21T22:51:15Z</dcterms:modified>
</cp:coreProperties>
</file>