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215975</c:v>
                </c:pt>
                <c:pt idx="1">
                  <c:v>215968</c:v>
                </c:pt>
                <c:pt idx="2">
                  <c:v>215963</c:v>
                </c:pt>
                <c:pt idx="3">
                  <c:v>216006</c:v>
                </c:pt>
                <c:pt idx="4">
                  <c:v>216007</c:v>
                </c:pt>
                <c:pt idx="5">
                  <c:v>216008</c:v>
                </c:pt>
                <c:pt idx="6">
                  <c:v>216013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65-4347-B838-58F807F9E8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595248"/>
        <c:axId val="269597872"/>
      </c:lineChart>
      <c:dateAx>
        <c:axId val="26959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97872"/>
        <c:crosses val="autoZero"/>
        <c:auto val="1"/>
        <c:lblOffset val="100"/>
        <c:baseTimeUnit val="days"/>
      </c:dateAx>
      <c:valAx>
        <c:axId val="26959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9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-7</c:v>
                </c:pt>
                <c:pt idx="1">
                  <c:v>-5</c:v>
                </c:pt>
                <c:pt idx="2">
                  <c:v>43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0B-4894-9D2A-21D612220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595576"/>
        <c:axId val="269596560"/>
      </c:barChart>
      <c:catAx>
        <c:axId val="26959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96560"/>
        <c:crosses val="autoZero"/>
        <c:auto val="1"/>
        <c:lblAlgn val="ctr"/>
        <c:lblOffset val="100"/>
        <c:noMultiLvlLbl val="0"/>
      </c:catAx>
      <c:valAx>
        <c:axId val="26959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A-483F-B305-CE354F144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594592"/>
        <c:axId val="270750968"/>
      </c:radarChart>
      <c:catAx>
        <c:axId val="269594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50968"/>
        <c:crosses val="autoZero"/>
        <c:auto val="1"/>
        <c:lblAlgn val="ctr"/>
        <c:lblOffset val="100"/>
        <c:noMultiLvlLbl val="0"/>
      </c:catAx>
      <c:valAx>
        <c:axId val="27075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9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-7</c:v>
                </c:pt>
                <c:pt idx="2">
                  <c:v>-5</c:v>
                </c:pt>
                <c:pt idx="3">
                  <c:v>43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FC-4E9A-8EAA-9D5091967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45392"/>
        <c:axId val="270748672"/>
      </c:lineChart>
      <c:dateAx>
        <c:axId val="270745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48672"/>
        <c:crosses val="autoZero"/>
        <c:auto val="1"/>
        <c:lblOffset val="100"/>
        <c:baseTimeUnit val="days"/>
      </c:dateAx>
      <c:valAx>
        <c:axId val="27074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0.40973360371120998</c:v>
                </c:pt>
                <c:pt idx="3">
                  <c:v>1.3117648329738E-2</c:v>
                </c:pt>
                <c:pt idx="4">
                  <c:v>1.6204153819088E-3</c:v>
                </c:pt>
                <c:pt idx="5">
                  <c:v>1.2268859320166E-2</c:v>
                </c:pt>
                <c:pt idx="6">
                  <c:v>1.1574395585062999E-2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E-4502-80EC-D15383EBF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752280"/>
        <c:axId val="270752608"/>
      </c:barChart>
      <c:catAx>
        <c:axId val="27075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52608"/>
        <c:crosses val="autoZero"/>
        <c:auto val="1"/>
        <c:lblAlgn val="ctr"/>
        <c:lblOffset val="100"/>
        <c:noMultiLvlLbl val="0"/>
      </c:catAx>
      <c:valAx>
        <c:axId val="2707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5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F8-4475-9D33-57BF66DF0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67976"/>
        <c:axId val="274164040"/>
      </c:lineChart>
      <c:dateAx>
        <c:axId val="27416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64040"/>
        <c:crosses val="autoZero"/>
        <c:auto val="1"/>
        <c:lblOffset val="100"/>
        <c:baseTimeUnit val="days"/>
      </c:dateAx>
      <c:valAx>
        <c:axId val="27416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6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FC-4DD6-8B33-951E46BB9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707112"/>
        <c:axId val="324703504"/>
      </c:barChart>
      <c:catAx>
        <c:axId val="32470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3504"/>
        <c:crosses val="autoZero"/>
        <c:auto val="1"/>
        <c:lblAlgn val="ctr"/>
        <c:lblOffset val="100"/>
        <c:noMultiLvlLbl val="0"/>
      </c:catAx>
      <c:valAx>
        <c:axId val="3247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8A-42E5-9DBE-F080BC3A6D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8A-42E5-9DBE-F080BC3A6D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8A-42E5-9DBE-F080BC3A6D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8A-42E5-9DBE-F080BC3A6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709080"/>
        <c:axId val="324713672"/>
      </c:barChart>
      <c:catAx>
        <c:axId val="32470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13672"/>
        <c:crosses val="autoZero"/>
        <c:auto val="1"/>
        <c:lblAlgn val="ctr"/>
        <c:lblOffset val="100"/>
        <c:noMultiLvlLbl val="0"/>
      </c:catAx>
      <c:valAx>
        <c:axId val="32471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4.6297582340250001E-4</c:v>
                </c:pt>
                <c:pt idx="8">
                  <c:v>2.0833912053113E-2</c:v>
                </c:pt>
                <c:pt idx="9">
                  <c:v>0</c:v>
                </c:pt>
                <c:pt idx="10">
                  <c:v>0.13765814482500999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3.8426993342407997E-2</c:v>
                </c:pt>
                <c:pt idx="20">
                  <c:v>3.7038065872200001E-3</c:v>
                </c:pt>
                <c:pt idx="21">
                  <c:v>1.1574395585062999E-2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A4-42FC-A0EE-377E147D3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701208"/>
        <c:axId val="324708096"/>
      </c:lineChart>
      <c:catAx>
        <c:axId val="32470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8096"/>
        <c:crosses val="autoZero"/>
        <c:auto val="1"/>
        <c:lblAlgn val="ctr"/>
        <c:lblOffset val="100"/>
        <c:noMultiLvlLbl val="0"/>
      </c:catAx>
      <c:valAx>
        <c:axId val="32470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70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7F-47FA-BCFE-B58B43FAB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774328"/>
        <c:axId val="226772032"/>
      </c:lineChart>
      <c:catAx>
        <c:axId val="22677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772032"/>
        <c:crosses val="autoZero"/>
        <c:auto val="1"/>
        <c:lblAlgn val="ctr"/>
        <c:lblOffset val="100"/>
        <c:noMultiLvlLbl val="0"/>
      </c:catAx>
      <c:valAx>
        <c:axId val="22677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77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2.9628380116205999E-2</c:v>
                </c:pt>
                <c:pt idx="1">
                  <c:v>4.6294796001982E-4</c:v>
                </c:pt>
                <c:pt idx="2">
                  <c:v>0.13765048736109001</c:v>
                </c:pt>
                <c:pt idx="3">
                  <c:v>0</c:v>
                </c:pt>
                <c:pt idx="4">
                  <c:v>7.6394473150347003E-3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D4-4B13-B33A-F3E6AD81C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587128"/>
        <c:axId val="329590080"/>
      </c:barChart>
      <c:catAx>
        <c:axId val="32958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90080"/>
        <c:crosses val="autoZero"/>
        <c:auto val="1"/>
        <c:lblAlgn val="ctr"/>
        <c:lblOffset val="100"/>
        <c:noMultiLvlLbl val="0"/>
      </c:catAx>
      <c:valAx>
        <c:axId val="32959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8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B5-420B-96F1-280C74A595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B5-420B-96F1-280C74A595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B5-420B-96F1-280C74A595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B5-420B-96F1-280C74A595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B5-420B-96F1-280C74A595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B5-420B-96F1-280C74A595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B5-420B-96F1-280C74A595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B5-420B-96F1-280C74A59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9595984"/>
        <c:axId val="329593688"/>
      </c:barChart>
      <c:catAx>
        <c:axId val="32959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93688"/>
        <c:crosses val="autoZero"/>
        <c:auto val="1"/>
        <c:lblAlgn val="ctr"/>
        <c:lblOffset val="100"/>
        <c:noMultiLvlLbl val="0"/>
      </c:catAx>
      <c:valAx>
        <c:axId val="32959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E7-4EE7-8551-06A991854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297424"/>
        <c:axId val="334291848"/>
      </c:barChart>
      <c:catAx>
        <c:axId val="33429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91848"/>
        <c:crosses val="autoZero"/>
        <c:auto val="1"/>
        <c:lblAlgn val="ctr"/>
        <c:lblOffset val="100"/>
        <c:noMultiLvlLbl val="0"/>
      </c:catAx>
      <c:valAx>
        <c:axId val="33429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9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31487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090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31731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9271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0383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5999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1969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5787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2742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5966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897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393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22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Chino 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1568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14807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8489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15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6086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12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0013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30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9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86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276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972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9732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85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067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56612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334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97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61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7779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455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138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577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75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- 2017-05-17 10:35:50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dijimos el otro día en la presentación de "Dársela En La Pera" en la Feria del Libro, hay una sociedad excluyente que empuja o induce al consumo de sustancias.
Por medio de los deportes, los jóvenes rearman vínculos, tienen un espacio de referencia, aprenden a cuidarse, están menos solos.
Pensando en eso, desde IJóvenes Pba trabajamos con grandes deportistas para que cada vez más chicos y chicas se vinculen a su práctica.
Hoy a las 16 horas, en la Parroquia Nuestra Señora de Itatí (Calle 806 N° 2255, Quilmes Oeste), Mechi Margalot dirige una clínica de hockey como parte de esta campaña de lucha contra las adicciones a través del deporte. Te esperamos.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2403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52345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772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05152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359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231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8545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825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198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673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308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8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19:09:34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Brasil se cierra el círculo del golpe a Dilma Rousseff llevado adelante por Cunha y Temer. Los golpistas que impulsaron el impeachment contra la presidenta constitucional fueron descubiertos in fraganti pidiendo coimas y hoy el pueblo de Brasil les pide que se vayan.
Temer asumió la presidencia a través de un golpe institucional con el único fin de que la derecha retome el poder político, frene las reformas impulsadas por el PT e imponga una restauración liberal en Brasil.
Los grupos concentrados de Brasil y los grandes medios -sobre todo la red O Globo-, de la mano de partidos políticos como el PMDB, han puesto en marcha un monstruo que hoy los golpea y está demostrando el nivel de corrupción de esa clase política que desplazó a Dilma para frenar el avance de un proyecto popular y democrático en ese país y de una fuerza renovadora como el PT.
Estos mismos poderes se encuentran hoy gobernando la Argentina. Recordemos que fue Mauricio Macri el primer mandatario de la región que rec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9922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253501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297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87059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502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227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588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218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589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371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309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1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- 2017-05-20 08:51:26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Banfield y Berisso, simultáneamente, policías bonaerenses armados y sin identificar entraron a dos escuelas, golpeando y deteniendo estudiantes. Ni la excusa de que alguno de ellos pudiera estar alcoholizado explica o justifica una locura semejante y el riesgo que implica para la integridad de la comunidad educativa.
Mientras tanto, como respuesta a la presentación de algunos vecinos denunciando la venta de droga en la zona, una familia fue ametrallada en Ingeniero Budge ante la total pasividad policial.
Rápidos para detener y golpear chicos en las escuelas, lentos para cuidar a esos chicos y a sus familias en los barrios. Ante eso, la comunidad reacciona con reflejos que las autoridades no demuestran. Solidaridad, movilización y organización social para denunciar y frenar la violencia sobra,  lo que falta y exigimos son respuestas del Estado.
https://www.pagina12.com.ar/38779-en-plan-de-reprimir-estudiantes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4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- 2017-05-14 21:32:38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a las 24:00 por A24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7797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175093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434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54187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668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209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643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792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00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5395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443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0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- 2017-05-20 20:40:52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del libro "Economía Popular" 
los desafíos del trabajo sin patrón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16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- 2017-05-19 10:44:23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3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- 2017-05-19 10:44:00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07:36:26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6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07:35:06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483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882579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477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32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450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905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880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139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3436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764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7552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147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9814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259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120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23083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5721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256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96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839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35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Casali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71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Consuelo Barros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8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Luisa De Maio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4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Armando Poblet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1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37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Sylvie B Giraud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6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Solís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Maria Teresa Serao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6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Coronel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5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Marin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0548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699837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929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05001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2296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74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845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674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619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Luis Loustaunau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80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Mabel Ruseff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8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Thiago 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11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111237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775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2889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547</Words>
  <Application>Microsoft Office PowerPoint</Application>
  <PresentationFormat>On-screen Show (4:3)</PresentationFormat>
  <Paragraphs>254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2017-05-21T22:05:47Z</dcterms:created>
  <dcterms:modified xsi:type="dcterms:W3CDTF">2017-05-21T22:06:18Z</dcterms:modified>
</cp:coreProperties>
</file>